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6" r:id="rId2"/>
    <p:sldId id="258" r:id="rId3"/>
    <p:sldId id="259" r:id="rId4"/>
    <p:sldId id="257" r:id="rId5"/>
    <p:sldId id="269" r:id="rId6"/>
    <p:sldId id="260" r:id="rId7"/>
    <p:sldId id="262" r:id="rId8"/>
    <p:sldId id="264" r:id="rId9"/>
    <p:sldId id="265" r:id="rId10"/>
    <p:sldId id="267" r:id="rId11"/>
    <p:sldId id="268" r:id="rId12"/>
    <p:sldId id="270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C960F10-37D8-40A4-9496-A3E401CEF4D6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05D33B2-82B9-4783-AA9F-BB09CF5734F8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1966063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0F10-37D8-40A4-9496-A3E401CEF4D6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33B2-82B9-4783-AA9F-BB09CF573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533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0F10-37D8-40A4-9496-A3E401CEF4D6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33B2-82B9-4783-AA9F-BB09CF573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917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0F10-37D8-40A4-9496-A3E401CEF4D6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33B2-82B9-4783-AA9F-BB09CF573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142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960F10-37D8-40A4-9496-A3E401CEF4D6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5D33B2-82B9-4783-AA9F-BB09CF5734F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8231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0F10-37D8-40A4-9496-A3E401CEF4D6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33B2-82B9-4783-AA9F-BB09CF573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233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0F10-37D8-40A4-9496-A3E401CEF4D6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33B2-82B9-4783-AA9F-BB09CF573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78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0F10-37D8-40A4-9496-A3E401CEF4D6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33B2-82B9-4783-AA9F-BB09CF573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159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0F10-37D8-40A4-9496-A3E401CEF4D6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33B2-82B9-4783-AA9F-BB09CF573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660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960F10-37D8-40A4-9496-A3E401CEF4D6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5D33B2-82B9-4783-AA9F-BB09CF5734F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36717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960F10-37D8-40A4-9496-A3E401CEF4D6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5D33B2-82B9-4783-AA9F-BB09CF5734F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517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C960F10-37D8-40A4-9496-A3E401CEF4D6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05D33B2-82B9-4783-AA9F-BB09CF5734F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58145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July 2020 Working 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Health Promotion and Health Education</a:t>
            </a:r>
            <a:endParaRPr lang="en-US" dirty="0"/>
          </a:p>
        </p:txBody>
      </p:sp>
      <p:pic>
        <p:nvPicPr>
          <p:cNvPr id="1026" name="Picture 8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701" y="0"/>
            <a:ext cx="20478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4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1576" y="0"/>
            <a:ext cx="4191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265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Tableau Reports: CHN Monthly Gaps in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45425"/>
            <a:ext cx="9601200" cy="46270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Opportunity to provide Health Education (Targeted Case Management and Case Management) services</a:t>
            </a:r>
          </a:p>
          <a:p>
            <a:pPr marL="0" indent="0" algn="ctr">
              <a:buNone/>
            </a:pPr>
            <a:r>
              <a:rPr lang="en-US" dirty="0" smtClean="0"/>
              <a:t>EXAMPLE: Medications that May Raise A1c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Health Education</a:t>
            </a:r>
          </a:p>
          <a:p>
            <a:pPr lvl="1"/>
            <a:r>
              <a:rPr lang="en-US" dirty="0" smtClean="0"/>
              <a:t>TCM</a:t>
            </a:r>
          </a:p>
          <a:p>
            <a:pPr lvl="2"/>
            <a:r>
              <a:rPr lang="en-US" dirty="0" smtClean="0"/>
              <a:t>Advocating on client’s behalf (meeting with PCP to discuss medications that may raise A1c; discussing alternatives)</a:t>
            </a:r>
          </a:p>
          <a:p>
            <a:pPr lvl="2"/>
            <a:r>
              <a:rPr lang="en-US" dirty="0" smtClean="0"/>
              <a:t>Monitoring client (discussing medication usage and reviewing A1c levels)</a:t>
            </a:r>
          </a:p>
          <a:p>
            <a:pPr lvl="1"/>
            <a:r>
              <a:rPr lang="en-US" dirty="0" smtClean="0"/>
              <a:t>Case Management</a:t>
            </a:r>
          </a:p>
          <a:p>
            <a:pPr lvl="2"/>
            <a:r>
              <a:rPr lang="en-US" dirty="0" smtClean="0"/>
              <a:t>Supporting client (helping client understand how medications can impact A1c)</a:t>
            </a:r>
          </a:p>
          <a:p>
            <a:pPr lvl="2"/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306" y="3197307"/>
            <a:ext cx="10691787" cy="396274"/>
          </a:xfrm>
          <a:prstGeom prst="rect">
            <a:avLst/>
          </a:prstGeom>
        </p:spPr>
      </p:pic>
      <p:pic>
        <p:nvPicPr>
          <p:cNvPr id="10242" name="Picture 8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1" y="0"/>
            <a:ext cx="20478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4" descr="image00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6136" y="-1"/>
            <a:ext cx="4191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2485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Tableau Reports: CHN Monthly Gaps in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45425"/>
            <a:ext cx="9601200" cy="462709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Opportunity to provide Health Education (Targeted Case Management and Case Management) services</a:t>
            </a:r>
          </a:p>
          <a:p>
            <a:pPr marL="0" indent="0" algn="ctr">
              <a:buNone/>
            </a:pPr>
            <a:r>
              <a:rPr lang="en-US" dirty="0" smtClean="0"/>
              <a:t>EXAMPLE: Breast Cancer Screening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Health Education</a:t>
            </a:r>
          </a:p>
          <a:p>
            <a:pPr lvl="1"/>
            <a:r>
              <a:rPr lang="en-US" dirty="0" smtClean="0"/>
              <a:t>TCM</a:t>
            </a:r>
          </a:p>
          <a:p>
            <a:pPr lvl="2"/>
            <a:r>
              <a:rPr lang="en-US" dirty="0" smtClean="0"/>
              <a:t>Coordinating a plan for the client to get screened</a:t>
            </a:r>
          </a:p>
          <a:p>
            <a:pPr lvl="2"/>
            <a:r>
              <a:rPr lang="en-US" dirty="0" smtClean="0"/>
              <a:t>Linking client to community providers</a:t>
            </a:r>
          </a:p>
          <a:p>
            <a:pPr lvl="2"/>
            <a:r>
              <a:rPr lang="en-US" dirty="0" smtClean="0"/>
              <a:t>Monitoring that client receives screening</a:t>
            </a:r>
          </a:p>
          <a:p>
            <a:pPr lvl="1"/>
            <a:r>
              <a:rPr lang="en-US" dirty="0" smtClean="0"/>
              <a:t>Case Management</a:t>
            </a:r>
          </a:p>
          <a:p>
            <a:pPr lvl="2"/>
            <a:r>
              <a:rPr lang="en-US" dirty="0" smtClean="0"/>
              <a:t>Supporting client before and after appointment </a:t>
            </a:r>
          </a:p>
          <a:p>
            <a:pPr lvl="3"/>
            <a:r>
              <a:rPr lang="en-US" dirty="0" smtClean="0"/>
              <a:t>Educating client on what to expect, questions to ask before appointment</a:t>
            </a:r>
          </a:p>
          <a:p>
            <a:pPr lvl="3"/>
            <a:r>
              <a:rPr lang="en-US" dirty="0" smtClean="0"/>
              <a:t>Following-Up with client after appointment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065" y="2919809"/>
            <a:ext cx="10722269" cy="411516"/>
          </a:xfrm>
          <a:prstGeom prst="rect">
            <a:avLst/>
          </a:prstGeom>
        </p:spPr>
      </p:pic>
      <p:pic>
        <p:nvPicPr>
          <p:cNvPr id="13314" name="Picture 4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1769" y="0"/>
            <a:ext cx="4191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image0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3894" y="0"/>
            <a:ext cx="20478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1365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Tableau Reports: CHN Monthly Gaps in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45425"/>
            <a:ext cx="9601200" cy="46270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Opportunity to provide Health Promotion Service (Psycho-Education)</a:t>
            </a:r>
          </a:p>
          <a:p>
            <a:pPr marL="0" indent="0" algn="ctr">
              <a:buNone/>
            </a:pPr>
            <a:r>
              <a:rPr lang="en-US" dirty="0" smtClean="0"/>
              <a:t>EXAMPLE: Last Wellness Check Reports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494689"/>
              </p:ext>
            </p:extLst>
          </p:nvPr>
        </p:nvGraphicFramePr>
        <p:xfrm>
          <a:off x="2978790" y="3072468"/>
          <a:ext cx="6386819" cy="95250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537703">
                  <a:extLst>
                    <a:ext uri="{9D8B030D-6E8A-4147-A177-3AD203B41FA5}">
                      <a16:colId xmlns:a16="http://schemas.microsoft.com/office/drawing/2014/main" val="1061559460"/>
                    </a:ext>
                  </a:extLst>
                </a:gridCol>
                <a:gridCol w="1268514">
                  <a:extLst>
                    <a:ext uri="{9D8B030D-6E8A-4147-A177-3AD203B41FA5}">
                      <a16:colId xmlns:a16="http://schemas.microsoft.com/office/drawing/2014/main" val="2408398490"/>
                    </a:ext>
                  </a:extLst>
                </a:gridCol>
                <a:gridCol w="468285">
                  <a:extLst>
                    <a:ext uri="{9D8B030D-6E8A-4147-A177-3AD203B41FA5}">
                      <a16:colId xmlns:a16="http://schemas.microsoft.com/office/drawing/2014/main" val="2559886948"/>
                    </a:ext>
                  </a:extLst>
                </a:gridCol>
                <a:gridCol w="419450">
                  <a:extLst>
                    <a:ext uri="{9D8B030D-6E8A-4147-A177-3AD203B41FA5}">
                      <a16:colId xmlns:a16="http://schemas.microsoft.com/office/drawing/2014/main" val="3607324602"/>
                    </a:ext>
                  </a:extLst>
                </a:gridCol>
                <a:gridCol w="1818920">
                  <a:extLst>
                    <a:ext uri="{9D8B030D-6E8A-4147-A177-3AD203B41FA5}">
                      <a16:colId xmlns:a16="http://schemas.microsoft.com/office/drawing/2014/main" val="710737843"/>
                    </a:ext>
                  </a:extLst>
                </a:gridCol>
                <a:gridCol w="873947">
                  <a:extLst>
                    <a:ext uri="{9D8B030D-6E8A-4147-A177-3AD203B41FA5}">
                      <a16:colId xmlns:a16="http://schemas.microsoft.com/office/drawing/2014/main" val="3196228797"/>
                    </a:ext>
                  </a:extLst>
                </a:gridCol>
              </a:tblGrid>
              <a:tr h="190500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Child Wellness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(&lt;18)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472272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Status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2018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2019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2020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No Wellness Check on File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Grand Total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95488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67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599340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Not 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99969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Grand Total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36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46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106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251566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315315"/>
              </p:ext>
            </p:extLst>
          </p:nvPr>
        </p:nvGraphicFramePr>
        <p:xfrm>
          <a:off x="1283519" y="4270798"/>
          <a:ext cx="9689286" cy="9525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942735">
                  <a:extLst>
                    <a:ext uri="{9D8B030D-6E8A-4147-A177-3AD203B41FA5}">
                      <a16:colId xmlns:a16="http://schemas.microsoft.com/office/drawing/2014/main" val="623549353"/>
                    </a:ext>
                  </a:extLst>
                </a:gridCol>
                <a:gridCol w="811671">
                  <a:extLst>
                    <a:ext uri="{9D8B030D-6E8A-4147-A177-3AD203B41FA5}">
                      <a16:colId xmlns:a16="http://schemas.microsoft.com/office/drawing/2014/main" val="2409573104"/>
                    </a:ext>
                  </a:extLst>
                </a:gridCol>
                <a:gridCol w="380043">
                  <a:extLst>
                    <a:ext uri="{9D8B030D-6E8A-4147-A177-3AD203B41FA5}">
                      <a16:colId xmlns:a16="http://schemas.microsoft.com/office/drawing/2014/main" val="1294904979"/>
                    </a:ext>
                  </a:extLst>
                </a:gridCol>
                <a:gridCol w="380043">
                  <a:extLst>
                    <a:ext uri="{9D8B030D-6E8A-4147-A177-3AD203B41FA5}">
                      <a16:colId xmlns:a16="http://schemas.microsoft.com/office/drawing/2014/main" val="1009617103"/>
                    </a:ext>
                  </a:extLst>
                </a:gridCol>
                <a:gridCol w="380043">
                  <a:extLst>
                    <a:ext uri="{9D8B030D-6E8A-4147-A177-3AD203B41FA5}">
                      <a16:colId xmlns:a16="http://schemas.microsoft.com/office/drawing/2014/main" val="2881535577"/>
                    </a:ext>
                  </a:extLst>
                </a:gridCol>
                <a:gridCol w="380043">
                  <a:extLst>
                    <a:ext uri="{9D8B030D-6E8A-4147-A177-3AD203B41FA5}">
                      <a16:colId xmlns:a16="http://schemas.microsoft.com/office/drawing/2014/main" val="2400873389"/>
                    </a:ext>
                  </a:extLst>
                </a:gridCol>
                <a:gridCol w="380043">
                  <a:extLst>
                    <a:ext uri="{9D8B030D-6E8A-4147-A177-3AD203B41FA5}">
                      <a16:colId xmlns:a16="http://schemas.microsoft.com/office/drawing/2014/main" val="30893515"/>
                    </a:ext>
                  </a:extLst>
                </a:gridCol>
                <a:gridCol w="380043">
                  <a:extLst>
                    <a:ext uri="{9D8B030D-6E8A-4147-A177-3AD203B41FA5}">
                      <a16:colId xmlns:a16="http://schemas.microsoft.com/office/drawing/2014/main" val="1718214090"/>
                    </a:ext>
                  </a:extLst>
                </a:gridCol>
                <a:gridCol w="380043">
                  <a:extLst>
                    <a:ext uri="{9D8B030D-6E8A-4147-A177-3AD203B41FA5}">
                      <a16:colId xmlns:a16="http://schemas.microsoft.com/office/drawing/2014/main" val="2435422772"/>
                    </a:ext>
                  </a:extLst>
                </a:gridCol>
                <a:gridCol w="380043">
                  <a:extLst>
                    <a:ext uri="{9D8B030D-6E8A-4147-A177-3AD203B41FA5}">
                      <a16:colId xmlns:a16="http://schemas.microsoft.com/office/drawing/2014/main" val="1479573296"/>
                    </a:ext>
                  </a:extLst>
                </a:gridCol>
                <a:gridCol w="380043">
                  <a:extLst>
                    <a:ext uri="{9D8B030D-6E8A-4147-A177-3AD203B41FA5}">
                      <a16:colId xmlns:a16="http://schemas.microsoft.com/office/drawing/2014/main" val="2292584046"/>
                    </a:ext>
                  </a:extLst>
                </a:gridCol>
                <a:gridCol w="380043">
                  <a:extLst>
                    <a:ext uri="{9D8B030D-6E8A-4147-A177-3AD203B41FA5}">
                      <a16:colId xmlns:a16="http://schemas.microsoft.com/office/drawing/2014/main" val="3749906867"/>
                    </a:ext>
                  </a:extLst>
                </a:gridCol>
                <a:gridCol w="380043">
                  <a:extLst>
                    <a:ext uri="{9D8B030D-6E8A-4147-A177-3AD203B41FA5}">
                      <a16:colId xmlns:a16="http://schemas.microsoft.com/office/drawing/2014/main" val="379226655"/>
                    </a:ext>
                  </a:extLst>
                </a:gridCol>
                <a:gridCol w="1896595">
                  <a:extLst>
                    <a:ext uri="{9D8B030D-6E8A-4147-A177-3AD203B41FA5}">
                      <a16:colId xmlns:a16="http://schemas.microsoft.com/office/drawing/2014/main" val="4223983934"/>
                    </a:ext>
                  </a:extLst>
                </a:gridCol>
                <a:gridCol w="857812">
                  <a:extLst>
                    <a:ext uri="{9D8B030D-6E8A-4147-A177-3AD203B41FA5}">
                      <a16:colId xmlns:a16="http://schemas.microsoft.com/office/drawing/2014/main" val="2645772002"/>
                    </a:ext>
                  </a:extLst>
                </a:gridCol>
              </a:tblGrid>
              <a:tr h="190500">
                <a:tc gridSpan="15"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Adult Wellness (21-49)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32934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Status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2009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2010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2011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2012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2013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2014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2015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2016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2017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2018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2019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2020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No Wellness Check on File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Grand Total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47154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268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41425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Not 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551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87944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Grand Total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99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268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559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223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181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1653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328445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472835"/>
              </p:ext>
            </p:extLst>
          </p:nvPr>
        </p:nvGraphicFramePr>
        <p:xfrm>
          <a:off x="1283519" y="5469128"/>
          <a:ext cx="9689282" cy="968723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500345">
                  <a:extLst>
                    <a:ext uri="{9D8B030D-6E8A-4147-A177-3AD203B41FA5}">
                      <a16:colId xmlns:a16="http://schemas.microsoft.com/office/drawing/2014/main" val="4103946655"/>
                    </a:ext>
                  </a:extLst>
                </a:gridCol>
                <a:gridCol w="1237695">
                  <a:extLst>
                    <a:ext uri="{9D8B030D-6E8A-4147-A177-3AD203B41FA5}">
                      <a16:colId xmlns:a16="http://schemas.microsoft.com/office/drawing/2014/main" val="1463501702"/>
                    </a:ext>
                  </a:extLst>
                </a:gridCol>
                <a:gridCol w="377785">
                  <a:extLst>
                    <a:ext uri="{9D8B030D-6E8A-4147-A177-3AD203B41FA5}">
                      <a16:colId xmlns:a16="http://schemas.microsoft.com/office/drawing/2014/main" val="1373405127"/>
                    </a:ext>
                  </a:extLst>
                </a:gridCol>
                <a:gridCol w="377785">
                  <a:extLst>
                    <a:ext uri="{9D8B030D-6E8A-4147-A177-3AD203B41FA5}">
                      <a16:colId xmlns:a16="http://schemas.microsoft.com/office/drawing/2014/main" val="3427172967"/>
                    </a:ext>
                  </a:extLst>
                </a:gridCol>
                <a:gridCol w="377785">
                  <a:extLst>
                    <a:ext uri="{9D8B030D-6E8A-4147-A177-3AD203B41FA5}">
                      <a16:colId xmlns:a16="http://schemas.microsoft.com/office/drawing/2014/main" val="2190438179"/>
                    </a:ext>
                  </a:extLst>
                </a:gridCol>
                <a:gridCol w="377785">
                  <a:extLst>
                    <a:ext uri="{9D8B030D-6E8A-4147-A177-3AD203B41FA5}">
                      <a16:colId xmlns:a16="http://schemas.microsoft.com/office/drawing/2014/main" val="1038929758"/>
                    </a:ext>
                  </a:extLst>
                </a:gridCol>
                <a:gridCol w="377785">
                  <a:extLst>
                    <a:ext uri="{9D8B030D-6E8A-4147-A177-3AD203B41FA5}">
                      <a16:colId xmlns:a16="http://schemas.microsoft.com/office/drawing/2014/main" val="88162760"/>
                    </a:ext>
                  </a:extLst>
                </a:gridCol>
                <a:gridCol w="377785">
                  <a:extLst>
                    <a:ext uri="{9D8B030D-6E8A-4147-A177-3AD203B41FA5}">
                      <a16:colId xmlns:a16="http://schemas.microsoft.com/office/drawing/2014/main" val="1478648780"/>
                    </a:ext>
                  </a:extLst>
                </a:gridCol>
                <a:gridCol w="377785">
                  <a:extLst>
                    <a:ext uri="{9D8B030D-6E8A-4147-A177-3AD203B41FA5}">
                      <a16:colId xmlns:a16="http://schemas.microsoft.com/office/drawing/2014/main" val="4007696342"/>
                    </a:ext>
                  </a:extLst>
                </a:gridCol>
                <a:gridCol w="377785">
                  <a:extLst>
                    <a:ext uri="{9D8B030D-6E8A-4147-A177-3AD203B41FA5}">
                      <a16:colId xmlns:a16="http://schemas.microsoft.com/office/drawing/2014/main" val="2809804170"/>
                    </a:ext>
                  </a:extLst>
                </a:gridCol>
                <a:gridCol w="377785">
                  <a:extLst>
                    <a:ext uri="{9D8B030D-6E8A-4147-A177-3AD203B41FA5}">
                      <a16:colId xmlns:a16="http://schemas.microsoft.com/office/drawing/2014/main" val="2598611140"/>
                    </a:ext>
                  </a:extLst>
                </a:gridCol>
                <a:gridCol w="377785">
                  <a:extLst>
                    <a:ext uri="{9D8B030D-6E8A-4147-A177-3AD203B41FA5}">
                      <a16:colId xmlns:a16="http://schemas.microsoft.com/office/drawing/2014/main" val="1767238874"/>
                    </a:ext>
                  </a:extLst>
                </a:gridCol>
                <a:gridCol w="377785">
                  <a:extLst>
                    <a:ext uri="{9D8B030D-6E8A-4147-A177-3AD203B41FA5}">
                      <a16:colId xmlns:a16="http://schemas.microsoft.com/office/drawing/2014/main" val="428081555"/>
                    </a:ext>
                  </a:extLst>
                </a:gridCol>
                <a:gridCol w="1942893">
                  <a:extLst>
                    <a:ext uri="{9D8B030D-6E8A-4147-A177-3AD203B41FA5}">
                      <a16:colId xmlns:a16="http://schemas.microsoft.com/office/drawing/2014/main" val="2753867003"/>
                    </a:ext>
                  </a:extLst>
                </a:gridCol>
                <a:gridCol w="852714">
                  <a:extLst>
                    <a:ext uri="{9D8B030D-6E8A-4147-A177-3AD203B41FA5}">
                      <a16:colId xmlns:a16="http://schemas.microsoft.com/office/drawing/2014/main" val="2961380727"/>
                    </a:ext>
                  </a:extLst>
                </a:gridCol>
              </a:tblGrid>
              <a:tr h="190500">
                <a:tc gridSpan="15"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Adult Wellness (50-64)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61274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Status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2009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2010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2011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2012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2013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2014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2015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2016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2017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2018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2019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2020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Not Wellness Check on File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Grand Total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36371867"/>
                  </a:ext>
                </a:extLst>
              </a:tr>
              <a:tr h="206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207008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Not 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161981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Grand Total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27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66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116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437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156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1306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17175480"/>
                  </a:ext>
                </a:extLst>
              </a:tr>
            </a:tbl>
          </a:graphicData>
        </a:graphic>
      </p:graphicFrame>
      <p:pic>
        <p:nvPicPr>
          <p:cNvPr id="11266" name="Picture 8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4222" y="0"/>
            <a:ext cx="20478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4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2097" y="-1"/>
            <a:ext cx="4191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8258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Tableau Reports: BHH Pop Health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1174" y="1997716"/>
            <a:ext cx="3649287" cy="426742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Health Promotion – using a curriculum/presentation to:</a:t>
            </a:r>
          </a:p>
          <a:p>
            <a:pPr lvl="1"/>
            <a:r>
              <a:rPr lang="en-US" dirty="0" smtClean="0"/>
              <a:t>Educate clients, with or without the condition, on the consequences of having the medical diagnosis and measures they can take to prevent it</a:t>
            </a:r>
          </a:p>
          <a:p>
            <a:pPr lvl="1"/>
            <a:r>
              <a:rPr lang="en-US" dirty="0" smtClean="0"/>
              <a:t>Offer opportunities for clients to share their barriers to managing their chronic condition and working with client to overcome those barrier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4751" y="1881339"/>
            <a:ext cx="2853273" cy="450017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371600" y="1211698"/>
            <a:ext cx="960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Opportunity to provide Health Promotion services to a group (Psycho-Education)</a:t>
            </a:r>
          </a:p>
        </p:txBody>
      </p:sp>
      <p:pic>
        <p:nvPicPr>
          <p:cNvPr id="12290" name="Picture 8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2" y="0"/>
            <a:ext cx="20478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4" descr="image00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6137" y="0"/>
            <a:ext cx="4191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3266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Health Education and Health Promotion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Health Education – Supporting a client in understanding health conditions, treatments, and preventative measures in a way which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leads to the client being able to make informed healthcare decisions</a:t>
            </a:r>
          </a:p>
          <a:p>
            <a:r>
              <a:rPr lang="en-US" dirty="0" smtClean="0"/>
              <a:t>Health Promotion – teaching a client about health conditions, treatments, and preventions in a way that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empowers a client to make lifestyle, social, or environmental changes that will improve their overall health and wellness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8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2" y="0"/>
            <a:ext cx="20478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4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6137" y="-1"/>
            <a:ext cx="4191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423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718" y="653143"/>
            <a:ext cx="10781144" cy="5672156"/>
          </a:xfrm>
          <a:prstGeom prst="rect">
            <a:avLst/>
          </a:prstGeom>
        </p:spPr>
      </p:pic>
      <p:pic>
        <p:nvPicPr>
          <p:cNvPr id="3074" name="Picture 8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9352" y="0"/>
            <a:ext cx="20478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4" descr="image00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7227" y="0"/>
            <a:ext cx="4191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009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888274"/>
            <a:ext cx="9601200" cy="128342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Health Promotion as a BHH Core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52749"/>
            <a:ext cx="9601200" cy="3581400"/>
          </a:xfrm>
        </p:spPr>
        <p:txBody>
          <a:bodyPr/>
          <a:lstStyle/>
          <a:p>
            <a:r>
              <a:rPr lang="en-US" sz="2500" dirty="0" smtClean="0"/>
              <a:t>Services that encourage </a:t>
            </a:r>
            <a:r>
              <a:rPr lang="en-US" sz="2500" dirty="0"/>
              <a:t>and support healthy living concepts to motivate individuals to adopt healthy behaviors and promote self-management of health and wellness. Specific activities include:</a:t>
            </a:r>
          </a:p>
          <a:p>
            <a:pPr marL="457200" lvl="1" indent="0">
              <a:buNone/>
            </a:pPr>
            <a:r>
              <a:rPr lang="en-US" sz="2500" i="0" dirty="0"/>
              <a:t>· Informing and educating to promote health</a:t>
            </a:r>
          </a:p>
          <a:p>
            <a:pPr marL="457200" lvl="1" indent="0">
              <a:buNone/>
            </a:pPr>
            <a:r>
              <a:rPr lang="en-US" sz="2500" i="0" dirty="0"/>
              <a:t>· Intervening to promote healthy lifestyles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713150"/>
              </p:ext>
            </p:extLst>
          </p:nvPr>
        </p:nvGraphicFramePr>
        <p:xfrm>
          <a:off x="1714500" y="4760423"/>
          <a:ext cx="8915400" cy="952500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459980">
                  <a:extLst>
                    <a:ext uri="{9D8B030D-6E8A-4147-A177-3AD203B41FA5}">
                      <a16:colId xmlns:a16="http://schemas.microsoft.com/office/drawing/2014/main" val="3328833992"/>
                    </a:ext>
                  </a:extLst>
                </a:gridCol>
                <a:gridCol w="1536153">
                  <a:extLst>
                    <a:ext uri="{9D8B030D-6E8A-4147-A177-3AD203B41FA5}">
                      <a16:colId xmlns:a16="http://schemas.microsoft.com/office/drawing/2014/main" val="3525033989"/>
                    </a:ext>
                  </a:extLst>
                </a:gridCol>
                <a:gridCol w="2627964">
                  <a:extLst>
                    <a:ext uri="{9D8B030D-6E8A-4147-A177-3AD203B41FA5}">
                      <a16:colId xmlns:a16="http://schemas.microsoft.com/office/drawing/2014/main" val="967114190"/>
                    </a:ext>
                  </a:extLst>
                </a:gridCol>
                <a:gridCol w="2539096">
                  <a:extLst>
                    <a:ext uri="{9D8B030D-6E8A-4147-A177-3AD203B41FA5}">
                      <a16:colId xmlns:a16="http://schemas.microsoft.com/office/drawing/2014/main" val="768260124"/>
                    </a:ext>
                  </a:extLst>
                </a:gridCol>
                <a:gridCol w="752207">
                  <a:extLst>
                    <a:ext uri="{9D8B030D-6E8A-4147-A177-3AD203B41FA5}">
                      <a16:colId xmlns:a16="http://schemas.microsoft.com/office/drawing/2014/main" val="212457693"/>
                    </a:ext>
                  </a:extLst>
                </a:gridCol>
              </a:tblGrid>
              <a:tr h="1905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of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Psycho-Education Hours by Code Description (FY19)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44988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Agency Type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Psycho-Education Group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Psycho-Education Individual By Telephone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Psycho-Education Individual Face to Face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Grand Total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11606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Private Nonprofit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12451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9565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22874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064256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State-Operated Facility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6941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690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5795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13426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98257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Grand Total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19392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1548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15360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36300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5859155"/>
                  </a:ext>
                </a:extLst>
              </a:tr>
            </a:tbl>
          </a:graphicData>
        </a:graphic>
      </p:graphicFrame>
      <p:pic>
        <p:nvPicPr>
          <p:cNvPr id="4098" name="Picture 8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7655" y="0"/>
            <a:ext cx="20478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4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530" y="0"/>
            <a:ext cx="4191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008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Differentiating between Health Education and Health Promotion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7732708"/>
              </p:ext>
            </p:extLst>
          </p:nvPr>
        </p:nvGraphicFramePr>
        <p:xfrm>
          <a:off x="1371600" y="2093053"/>
          <a:ext cx="9701869" cy="4514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3207">
                  <a:extLst>
                    <a:ext uri="{9D8B030D-6E8A-4147-A177-3AD203B41FA5}">
                      <a16:colId xmlns:a16="http://schemas.microsoft.com/office/drawing/2014/main" val="1370594164"/>
                    </a:ext>
                  </a:extLst>
                </a:gridCol>
                <a:gridCol w="2130804">
                  <a:extLst>
                    <a:ext uri="{9D8B030D-6E8A-4147-A177-3AD203B41FA5}">
                      <a16:colId xmlns:a16="http://schemas.microsoft.com/office/drawing/2014/main" val="57431153"/>
                    </a:ext>
                  </a:extLst>
                </a:gridCol>
                <a:gridCol w="1937858">
                  <a:extLst>
                    <a:ext uri="{9D8B030D-6E8A-4147-A177-3AD203B41FA5}">
                      <a16:colId xmlns:a16="http://schemas.microsoft.com/office/drawing/2014/main" val="3193334291"/>
                    </a:ext>
                  </a:extLst>
                </a:gridCol>
              </a:tblGrid>
              <a:tr h="4823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Health Education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Health Promotion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316552"/>
                  </a:ext>
                </a:extLst>
              </a:tr>
              <a:tr h="671958">
                <a:tc>
                  <a:txBody>
                    <a:bodyPr/>
                    <a:lstStyle/>
                    <a:p>
                      <a:r>
                        <a:rPr lang="en-US" dirty="0" smtClean="0"/>
                        <a:t>Teaches</a:t>
                      </a:r>
                      <a:r>
                        <a:rPr lang="en-US" baseline="0" dirty="0" smtClean="0"/>
                        <a:t> client health information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324567"/>
                  </a:ext>
                </a:extLst>
              </a:tr>
              <a:tr h="671958">
                <a:tc>
                  <a:txBody>
                    <a:bodyPr/>
                    <a:lstStyle/>
                    <a:p>
                      <a:r>
                        <a:rPr lang="en-US" dirty="0" smtClean="0"/>
                        <a:t>Requires curriculum/presentation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217155"/>
                  </a:ext>
                </a:extLst>
              </a:tr>
              <a:tr h="671958">
                <a:tc>
                  <a:txBody>
                    <a:bodyPr/>
                    <a:lstStyle/>
                    <a:p>
                      <a:r>
                        <a:rPr lang="en-US" dirty="0" smtClean="0"/>
                        <a:t>Billable</a:t>
                      </a:r>
                      <a:r>
                        <a:rPr lang="en-US" baseline="0" dirty="0" smtClean="0"/>
                        <a:t> services are TCM and 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39079"/>
                  </a:ext>
                </a:extLst>
              </a:tr>
              <a:tr h="671958">
                <a:tc>
                  <a:txBody>
                    <a:bodyPr/>
                    <a:lstStyle/>
                    <a:p>
                      <a:r>
                        <a:rPr lang="en-US" dirty="0" smtClean="0"/>
                        <a:t>Billable service is Psycho-education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672257"/>
                  </a:ext>
                </a:extLst>
              </a:tr>
              <a:tr h="671958">
                <a:tc>
                  <a:txBody>
                    <a:bodyPr/>
                    <a:lstStyle/>
                    <a:p>
                      <a:r>
                        <a:rPr lang="en-US" dirty="0" smtClean="0"/>
                        <a:t>Empowers</a:t>
                      </a:r>
                      <a:r>
                        <a:rPr lang="en-US" baseline="0" dirty="0" smtClean="0"/>
                        <a:t> client to make lifestyle changes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1484475"/>
                  </a:ext>
                </a:extLst>
              </a:tr>
              <a:tr h="671958">
                <a:tc>
                  <a:txBody>
                    <a:bodyPr/>
                    <a:lstStyle/>
                    <a:p>
                      <a:r>
                        <a:rPr lang="en-US" dirty="0" smtClean="0"/>
                        <a:t>Allows client to make informed healthcare decisions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94144"/>
                  </a:ext>
                </a:extLst>
              </a:tr>
            </a:tbl>
          </a:graphicData>
        </a:graphic>
      </p:graphicFrame>
      <p:pic>
        <p:nvPicPr>
          <p:cNvPr id="6" name="Picture 5" descr="java - How can i display a tick mark and some text on a ...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552" y="3353855"/>
            <a:ext cx="474851" cy="474851"/>
          </a:xfrm>
          <a:prstGeom prst="rect">
            <a:avLst/>
          </a:prstGeom>
        </p:spPr>
      </p:pic>
      <p:pic>
        <p:nvPicPr>
          <p:cNvPr id="7" name="Picture 6" descr="Plik:OOjs UI icon close-ltr.svg – Wikipedia, wolna ..."/>
          <p:cNvPicPr>
            <a:picLocks noChangeAspect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007" y="3350532"/>
            <a:ext cx="475488" cy="475488"/>
          </a:xfrm>
          <a:prstGeom prst="rect">
            <a:avLst/>
          </a:prstGeom>
        </p:spPr>
      </p:pic>
      <p:pic>
        <p:nvPicPr>
          <p:cNvPr id="8" name="Picture 7" descr="Plik:OOjs UI icon close-ltr.svg – Wikipedia, wolna ..."/>
          <p:cNvPicPr>
            <a:picLocks noChangeAspect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915" y="4043151"/>
            <a:ext cx="475488" cy="475488"/>
          </a:xfrm>
          <a:prstGeom prst="rect">
            <a:avLst/>
          </a:prstGeom>
        </p:spPr>
      </p:pic>
      <p:pic>
        <p:nvPicPr>
          <p:cNvPr id="9" name="Picture 8" descr="java - How can i display a tick mark and some text on a ..."/>
          <p:cNvPicPr>
            <a:picLocks noChangeAspect="1"/>
          </p:cNvPicPr>
          <p:nvPr/>
        </p:nvPicPr>
        <p:blipFill>
          <a:blip r:embed="rId5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644" y="4039828"/>
            <a:ext cx="474851" cy="474851"/>
          </a:xfrm>
          <a:prstGeom prst="rect">
            <a:avLst/>
          </a:prstGeom>
        </p:spPr>
      </p:pic>
      <p:pic>
        <p:nvPicPr>
          <p:cNvPr id="10" name="Picture 9" descr="java - How can i display a tick mark and some text on a ..."/>
          <p:cNvPicPr>
            <a:picLocks noChangeAspect="1"/>
          </p:cNvPicPr>
          <p:nvPr/>
        </p:nvPicPr>
        <p:blipFill>
          <a:blip r:embed="rId5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915" y="4646831"/>
            <a:ext cx="474851" cy="474851"/>
          </a:xfrm>
          <a:prstGeom prst="rect">
            <a:avLst/>
          </a:prstGeom>
        </p:spPr>
      </p:pic>
      <p:pic>
        <p:nvPicPr>
          <p:cNvPr id="11" name="Picture 10" descr="java - How can i display a tick mark and some text on a ..."/>
          <p:cNvPicPr>
            <a:picLocks noChangeAspect="1"/>
          </p:cNvPicPr>
          <p:nvPr/>
        </p:nvPicPr>
        <p:blipFill>
          <a:blip r:embed="rId5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552" y="2657568"/>
            <a:ext cx="474851" cy="474851"/>
          </a:xfrm>
          <a:prstGeom prst="rect">
            <a:avLst/>
          </a:prstGeom>
        </p:spPr>
      </p:pic>
      <p:pic>
        <p:nvPicPr>
          <p:cNvPr id="12" name="Picture 11" descr="java - How can i display a tick mark and some text on a ..."/>
          <p:cNvPicPr>
            <a:picLocks noChangeAspect="1"/>
          </p:cNvPicPr>
          <p:nvPr/>
        </p:nvPicPr>
        <p:blipFill>
          <a:blip r:embed="rId5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644" y="2654244"/>
            <a:ext cx="474851" cy="474851"/>
          </a:xfrm>
          <a:prstGeom prst="rect">
            <a:avLst/>
          </a:prstGeom>
        </p:spPr>
      </p:pic>
      <p:pic>
        <p:nvPicPr>
          <p:cNvPr id="13" name="Picture 12" descr="Plik:OOjs UI icon close-ltr.svg – Wikipedia, wolna ..."/>
          <p:cNvPicPr>
            <a:picLocks noChangeAspect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007" y="4642871"/>
            <a:ext cx="475488" cy="475488"/>
          </a:xfrm>
          <a:prstGeom prst="rect">
            <a:avLst/>
          </a:prstGeom>
        </p:spPr>
      </p:pic>
      <p:pic>
        <p:nvPicPr>
          <p:cNvPr id="14" name="Picture 13" descr="Plik:OOjs UI icon close-ltr.svg – Wikipedia, wolna ..."/>
          <p:cNvPicPr>
            <a:picLocks noChangeAspect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007" y="5331530"/>
            <a:ext cx="475488" cy="475488"/>
          </a:xfrm>
          <a:prstGeom prst="rect">
            <a:avLst/>
          </a:prstGeom>
        </p:spPr>
      </p:pic>
      <p:pic>
        <p:nvPicPr>
          <p:cNvPr id="15" name="Picture 14" descr="java - How can i display a tick mark and some text on a ..."/>
          <p:cNvPicPr>
            <a:picLocks noChangeAspect="1"/>
          </p:cNvPicPr>
          <p:nvPr/>
        </p:nvPicPr>
        <p:blipFill>
          <a:blip r:embed="rId5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914" y="5296977"/>
            <a:ext cx="474851" cy="474851"/>
          </a:xfrm>
          <a:prstGeom prst="rect">
            <a:avLst/>
          </a:prstGeom>
        </p:spPr>
      </p:pic>
      <p:pic>
        <p:nvPicPr>
          <p:cNvPr id="16" name="Picture 15" descr="java - How can i display a tick mark and some text on a ..."/>
          <p:cNvPicPr>
            <a:picLocks noChangeAspect="1"/>
          </p:cNvPicPr>
          <p:nvPr/>
        </p:nvPicPr>
        <p:blipFill>
          <a:blip r:embed="rId5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914" y="6000436"/>
            <a:ext cx="474851" cy="474851"/>
          </a:xfrm>
          <a:prstGeom prst="rect">
            <a:avLst/>
          </a:prstGeom>
        </p:spPr>
      </p:pic>
      <p:pic>
        <p:nvPicPr>
          <p:cNvPr id="17" name="Picture 16" descr="Plik:OOjs UI icon close-ltr.svg – Wikipedia, wolna ..."/>
          <p:cNvPicPr>
            <a:picLocks noChangeAspect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007" y="5999799"/>
            <a:ext cx="475488" cy="475488"/>
          </a:xfrm>
          <a:prstGeom prst="rect">
            <a:avLst/>
          </a:prstGeom>
        </p:spPr>
      </p:pic>
      <p:pic>
        <p:nvPicPr>
          <p:cNvPr id="5122" name="Picture 8" descr="image00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2" y="0"/>
            <a:ext cx="20478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4" descr="image00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6137" y="-11140"/>
            <a:ext cx="4191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29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 Education and Health Promotion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22366"/>
          </a:xfrm>
        </p:spPr>
        <p:txBody>
          <a:bodyPr/>
          <a:lstStyle/>
          <a:p>
            <a:r>
              <a:rPr lang="en-US" dirty="0" smtClean="0"/>
              <a:t>Psycho Education is the billable service. Health Promotion is the BHH Core Service.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470206"/>
              </p:ext>
            </p:extLst>
          </p:nvPr>
        </p:nvGraphicFramePr>
        <p:xfrm>
          <a:off x="1371600" y="3131940"/>
          <a:ext cx="9601200" cy="2914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0600">
                  <a:extLst>
                    <a:ext uri="{9D8B030D-6E8A-4147-A177-3AD203B41FA5}">
                      <a16:colId xmlns:a16="http://schemas.microsoft.com/office/drawing/2014/main" val="534858115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958351502"/>
                    </a:ext>
                  </a:extLst>
                </a:gridCol>
              </a:tblGrid>
              <a:tr h="661314">
                <a:tc>
                  <a:txBody>
                    <a:bodyPr/>
                    <a:lstStyle/>
                    <a:p>
                      <a:r>
                        <a:rPr lang="en-US" dirty="0" smtClean="0"/>
                        <a:t>Health Promotion Offered to an individual </a:t>
                      </a:r>
                    </a:p>
                    <a:p>
                      <a:r>
                        <a:rPr lang="en-US" sz="1300" b="0" dirty="0" smtClean="0"/>
                        <a:t>(Psycho</a:t>
                      </a:r>
                      <a:r>
                        <a:rPr lang="en-US" sz="1300" b="0" baseline="0" dirty="0" smtClean="0"/>
                        <a:t> Education face-to-face)</a:t>
                      </a:r>
                    </a:p>
                    <a:p>
                      <a:r>
                        <a:rPr lang="en-US" sz="1300" b="0" baseline="0" dirty="0" smtClean="0"/>
                        <a:t>(Psycho Education over-the-phone)</a:t>
                      </a:r>
                      <a:endParaRPr 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Health</a:t>
                      </a:r>
                      <a:r>
                        <a:rPr lang="en-US" baseline="0" dirty="0" smtClean="0"/>
                        <a:t> Promotion offered to a group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(Psycho Education Group)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918294"/>
                  </a:ext>
                </a:extLst>
              </a:tr>
              <a:tr h="207632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Overview of</a:t>
                      </a:r>
                      <a:r>
                        <a:rPr lang="en-US" baseline="0" dirty="0" smtClean="0"/>
                        <a:t> health condition affecting the client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Discussion includes lifestyle/social barriers causing client to experience poor health and wellness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Client receives knowledge/skills that will empower them to make better choices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Overview of health condition prevalent among</a:t>
                      </a:r>
                      <a:r>
                        <a:rPr lang="en-US" baseline="0" dirty="0" smtClean="0"/>
                        <a:t> a population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Discussion includes how lifestyle/social choices can have a negative impact on health and wellness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Participants receive knowledge/skills that will empower them to make better choices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790074"/>
                  </a:ext>
                </a:extLst>
              </a:tr>
            </a:tbl>
          </a:graphicData>
        </a:graphic>
      </p:graphicFrame>
      <p:pic>
        <p:nvPicPr>
          <p:cNvPr id="6146" name="Picture 8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2" y="0"/>
            <a:ext cx="20478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4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6137" y="9813"/>
            <a:ext cx="4191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864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bill for Health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97105"/>
            <a:ext cx="9601200" cy="977153"/>
          </a:xfrm>
        </p:spPr>
        <p:txBody>
          <a:bodyPr>
            <a:normAutofit/>
          </a:bodyPr>
          <a:lstStyle/>
          <a:p>
            <a:r>
              <a:rPr lang="en-US" dirty="0" smtClean="0"/>
              <a:t>Health Education is not a BHH Core Service</a:t>
            </a:r>
          </a:p>
          <a:p>
            <a:r>
              <a:rPr lang="en-US" dirty="0" smtClean="0"/>
              <a:t>There are ways to capture it using case management billable service codes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262657"/>
              </p:ext>
            </p:extLst>
          </p:nvPr>
        </p:nvGraphicFramePr>
        <p:xfrm>
          <a:off x="1739900" y="2376946"/>
          <a:ext cx="8864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2300">
                  <a:extLst>
                    <a:ext uri="{9D8B030D-6E8A-4147-A177-3AD203B41FA5}">
                      <a16:colId xmlns:a16="http://schemas.microsoft.com/office/drawing/2014/main" val="446179106"/>
                    </a:ext>
                  </a:extLst>
                </a:gridCol>
                <a:gridCol w="4432300">
                  <a:extLst>
                    <a:ext uri="{9D8B030D-6E8A-4147-A177-3AD203B41FA5}">
                      <a16:colId xmlns:a16="http://schemas.microsoft.com/office/drawing/2014/main" val="846598704"/>
                    </a:ext>
                  </a:extLst>
                </a:gridCol>
              </a:tblGrid>
              <a:tr h="320936">
                <a:tc>
                  <a:txBody>
                    <a:bodyPr/>
                    <a:lstStyle/>
                    <a:p>
                      <a:r>
                        <a:rPr lang="en-US" dirty="0" smtClean="0"/>
                        <a:t>Case Management Service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765496"/>
                  </a:ext>
                </a:extLst>
              </a:tr>
              <a:tr h="1152046">
                <a:tc>
                  <a:txBody>
                    <a:bodyPr/>
                    <a:lstStyle/>
                    <a:p>
                      <a:r>
                        <a:rPr lang="en-US" dirty="0" smtClean="0"/>
                        <a:t>Planning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 smtClean="0"/>
                        <a:t>Helping a client prepare</a:t>
                      </a:r>
                      <a:r>
                        <a:rPr lang="en-US" baseline="0" dirty="0" smtClean="0"/>
                        <a:t> for a follow-up medical appointment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baseline="0" dirty="0" smtClean="0"/>
                        <a:t>Discussing who a client should see to receive treatment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baseline="0" dirty="0" smtClean="0"/>
                        <a:t>Reviewing questions to ask during a medical appointment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623873"/>
                  </a:ext>
                </a:extLst>
              </a:tr>
              <a:tr h="1152046">
                <a:tc>
                  <a:txBody>
                    <a:bodyPr/>
                    <a:lstStyle/>
                    <a:p>
                      <a:r>
                        <a:rPr lang="en-US" dirty="0" smtClean="0"/>
                        <a:t>Supporting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 smtClean="0"/>
                        <a:t>Giving client</a:t>
                      </a:r>
                      <a:r>
                        <a:rPr lang="en-US" baseline="0" dirty="0" smtClean="0"/>
                        <a:t> an informational sheet on a medical condition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baseline="0" dirty="0" smtClean="0"/>
                        <a:t>Answering a  client’s question on a medical diagnosis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baseline="0" dirty="0" smtClean="0"/>
                        <a:t>Providing a client with online resources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254101"/>
                  </a:ext>
                </a:extLst>
              </a:tr>
              <a:tr h="788242">
                <a:tc>
                  <a:txBody>
                    <a:bodyPr/>
                    <a:lstStyle/>
                    <a:p>
                      <a:r>
                        <a:rPr lang="en-US" dirty="0" smtClean="0"/>
                        <a:t>Advocating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 smtClean="0"/>
                        <a:t>Speaking with a community provider to</a:t>
                      </a:r>
                      <a:r>
                        <a:rPr lang="en-US" baseline="0" dirty="0" smtClean="0"/>
                        <a:t> discuss a client’s preferred treatment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2829535"/>
                  </a:ext>
                </a:extLst>
              </a:tr>
            </a:tbl>
          </a:graphicData>
        </a:graphic>
      </p:graphicFrame>
      <p:pic>
        <p:nvPicPr>
          <p:cNvPr id="7170" name="Picture 8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2" y="27735"/>
            <a:ext cx="20478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4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6137" y="27734"/>
            <a:ext cx="4191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725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Monthly Health Observances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330037"/>
            <a:ext cx="9601200" cy="514248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Opportunity to provide both Health Promotion (Psycho-Education) and Health Education (Case Management) services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EXAMPLE: Diabetes Month</a:t>
            </a:r>
          </a:p>
          <a:p>
            <a:r>
              <a:rPr lang="en-US" dirty="0" smtClean="0"/>
              <a:t>Health Education</a:t>
            </a:r>
          </a:p>
          <a:p>
            <a:pPr lvl="1"/>
            <a:r>
              <a:rPr lang="en-US" dirty="0" smtClean="0"/>
              <a:t>Handing out brochures, pamphlets, and flyers with information on diabetes</a:t>
            </a:r>
          </a:p>
          <a:p>
            <a:pPr lvl="1"/>
            <a:r>
              <a:rPr lang="en-US" dirty="0" smtClean="0"/>
              <a:t>Confirming proper insulin usage/frequency with diabetic clients</a:t>
            </a:r>
          </a:p>
          <a:p>
            <a:pPr lvl="1"/>
            <a:r>
              <a:rPr lang="en-US" dirty="0" smtClean="0"/>
              <a:t>Discussing medications that may impact A1c with primary doctor</a:t>
            </a:r>
            <a:endParaRPr lang="en-US" dirty="0"/>
          </a:p>
          <a:p>
            <a:r>
              <a:rPr lang="en-US" dirty="0" smtClean="0"/>
              <a:t>Health Promotion – using a curriculum/presentation to::</a:t>
            </a:r>
          </a:p>
          <a:p>
            <a:pPr lvl="1"/>
            <a:r>
              <a:rPr lang="en-US" dirty="0" smtClean="0"/>
              <a:t>Stress the importance of a healthy diet to manage diabetes and review grocery budget with client</a:t>
            </a:r>
          </a:p>
          <a:p>
            <a:pPr lvl="1"/>
            <a:r>
              <a:rPr lang="en-US" dirty="0" smtClean="0"/>
              <a:t>Provide clients with changes they can make to prevent low blood sugar/hospitalization related to their diabetes</a:t>
            </a:r>
          </a:p>
          <a:p>
            <a:pPr lvl="1"/>
            <a:r>
              <a:rPr lang="en-US" dirty="0" smtClean="0"/>
              <a:t>Work with pre-diabetic clients to prevent a diabetes diagnosis through lifestyle changes</a:t>
            </a:r>
          </a:p>
          <a:p>
            <a:pPr lvl="1"/>
            <a:endParaRPr lang="en-US" dirty="0" smtClean="0"/>
          </a:p>
        </p:txBody>
      </p:sp>
      <p:pic>
        <p:nvPicPr>
          <p:cNvPr id="8194" name="Picture 8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4775" y="0"/>
            <a:ext cx="20478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4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2650" y="-1"/>
            <a:ext cx="4191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651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Tableau Reports: CHN Monthly Gaps in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45425"/>
            <a:ext cx="9601200" cy="462709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Opportunity to provide both Health Promotion (Psycho-Education) and Health Education (Case Management) services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EXAMPLE: Adults Diabetes Screenings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Health Education</a:t>
            </a:r>
          </a:p>
          <a:p>
            <a:pPr lvl="1"/>
            <a:r>
              <a:rPr lang="en-US" dirty="0" smtClean="0"/>
              <a:t>Calling client to remind them they are due for a screening</a:t>
            </a:r>
          </a:p>
          <a:p>
            <a:pPr lvl="1"/>
            <a:r>
              <a:rPr lang="en-US" dirty="0" smtClean="0"/>
              <a:t>Reviewing with the client what to expect at the screening appointment</a:t>
            </a:r>
          </a:p>
          <a:p>
            <a:r>
              <a:rPr lang="en-US" dirty="0" smtClean="0"/>
              <a:t>Health Promotion – using a curriculum/presentation to:</a:t>
            </a:r>
          </a:p>
          <a:p>
            <a:pPr lvl="1"/>
            <a:r>
              <a:rPr lang="en-US" dirty="0" smtClean="0"/>
              <a:t>Stress the importance of diabetes screening in a way that empowers client to schedule and keep future appointments</a:t>
            </a:r>
          </a:p>
          <a:p>
            <a:pPr lvl="1"/>
            <a:r>
              <a:rPr lang="en-US" dirty="0" smtClean="0"/>
              <a:t>Learn why client has not been able to get screened and develop a plan of action, alongside the client, to overcome social/lifestyle barriers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117" y="3195187"/>
            <a:ext cx="10684166" cy="434378"/>
          </a:xfrm>
          <a:prstGeom prst="rect">
            <a:avLst/>
          </a:prstGeom>
        </p:spPr>
      </p:pic>
      <p:pic>
        <p:nvPicPr>
          <p:cNvPr id="9218" name="Picture 8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2" y="0"/>
            <a:ext cx="20478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4" descr="image00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6137" y="-1"/>
            <a:ext cx="4191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629086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727</TotalTime>
  <Words>1029</Words>
  <Application>Microsoft Office PowerPoint</Application>
  <PresentationFormat>Widescreen</PresentationFormat>
  <Paragraphs>244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Franklin Gothic Book</vt:lpstr>
      <vt:lpstr>Crop</vt:lpstr>
      <vt:lpstr>July 2020 Working group</vt:lpstr>
      <vt:lpstr>Defining Health Education and Health Promotion</vt:lpstr>
      <vt:lpstr>PowerPoint Presentation</vt:lpstr>
      <vt:lpstr>Health Promotion as a BHH Core Service</vt:lpstr>
      <vt:lpstr>Differentiating between Health Education and Health Promotion</vt:lpstr>
      <vt:lpstr>Psycho Education and Health Promotion</vt:lpstr>
      <vt:lpstr>How to bill for Health Education</vt:lpstr>
      <vt:lpstr>Monthly Health Observances</vt:lpstr>
      <vt:lpstr>Tableau Reports: CHN Monthly Gaps in Care</vt:lpstr>
      <vt:lpstr>Tableau Reports: CHN Monthly Gaps in Care</vt:lpstr>
      <vt:lpstr>Tableau Reports: CHN Monthly Gaps in Care</vt:lpstr>
      <vt:lpstr>Tableau Reports: CHN Monthly Gaps in Care</vt:lpstr>
      <vt:lpstr>Tableau Reports: BHH Pop Health 2018</vt:lpstr>
    </vt:vector>
  </TitlesOfParts>
  <Company>ABH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 Perez</dc:creator>
  <cp:lastModifiedBy>Romei, David</cp:lastModifiedBy>
  <cp:revision>38</cp:revision>
  <dcterms:created xsi:type="dcterms:W3CDTF">2020-07-13T18:12:20Z</dcterms:created>
  <dcterms:modified xsi:type="dcterms:W3CDTF">2020-08-04T17:38:26Z</dcterms:modified>
</cp:coreProperties>
</file>