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68" r:id="rId3"/>
    <p:sldId id="258" r:id="rId4"/>
    <p:sldId id="266" r:id="rId5"/>
    <p:sldId id="281" r:id="rId6"/>
    <p:sldId id="269" r:id="rId7"/>
    <p:sldId id="267" r:id="rId8"/>
    <p:sldId id="271" r:id="rId9"/>
    <p:sldId id="278" r:id="rId10"/>
    <p:sldId id="272" r:id="rId11"/>
    <p:sldId id="273" r:id="rId12"/>
    <p:sldId id="279" r:id="rId13"/>
    <p:sldId id="274" r:id="rId14"/>
    <p:sldId id="282" r:id="rId15"/>
    <p:sldId id="283" r:id="rId16"/>
    <p:sldId id="275" r:id="rId17"/>
    <p:sldId id="276" r:id="rId18"/>
    <p:sldId id="284" r:id="rId19"/>
    <p:sldId id="277" r:id="rId20"/>
    <p:sldId id="285" r:id="rId21"/>
    <p:sldId id="286" r:id="rId22"/>
    <p:sldId id="287" r:id="rId23"/>
    <p:sldId id="288" r:id="rId24"/>
    <p:sldId id="28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81630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197" y="5372667"/>
            <a:ext cx="4489608" cy="9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9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7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072" y="5361345"/>
            <a:ext cx="4489608" cy="9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93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072" y="5334999"/>
            <a:ext cx="4489608" cy="9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7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4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8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9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784" y="5655913"/>
            <a:ext cx="902970" cy="50165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36152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40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6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960F10-37D8-40A4-9496-A3E401CEF4D6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05D33B2-82B9-4783-AA9F-BB09CF5734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60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health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1148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August 2020 </a:t>
            </a:r>
            <a:br>
              <a:rPr lang="en-US" dirty="0" smtClean="0"/>
            </a:br>
            <a:r>
              <a:rPr lang="en-US" dirty="0" smtClean="0"/>
              <a:t>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Health Education/Health Promotion and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1726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59"/>
            <a:ext cx="9773149" cy="41017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Health Promotion Activities</a:t>
            </a:r>
          </a:p>
          <a:p>
            <a:pPr lvl="1">
              <a:buFontTx/>
              <a:buChar char="-"/>
            </a:pPr>
            <a:r>
              <a:rPr lang="en-US" sz="2800" dirty="0" smtClean="0"/>
              <a:t>Needs Analysis</a:t>
            </a:r>
          </a:p>
          <a:p>
            <a:pPr lvl="1">
              <a:buFontTx/>
              <a:buChar char="-"/>
            </a:pPr>
            <a:r>
              <a:rPr lang="en-US" sz="2800" dirty="0" smtClean="0"/>
              <a:t>Plan Strategy</a:t>
            </a:r>
          </a:p>
          <a:p>
            <a:pPr lvl="1">
              <a:buFontTx/>
              <a:buChar char="-"/>
            </a:pPr>
            <a:r>
              <a:rPr lang="en-US" sz="2800" dirty="0" smtClean="0"/>
              <a:t>Implementation</a:t>
            </a:r>
          </a:p>
          <a:p>
            <a:pPr lvl="1">
              <a:buFontTx/>
              <a:buChar char="-"/>
            </a:pPr>
            <a:r>
              <a:rPr lang="en-US" sz="2800" dirty="0" smtClean="0"/>
              <a:t>Assess Impact</a:t>
            </a:r>
          </a:p>
          <a:p>
            <a:pPr lvl="1">
              <a:buFontTx/>
              <a:buChar char="-"/>
            </a:pPr>
            <a:r>
              <a:rPr lang="en-US" sz="2800" dirty="0" smtClean="0"/>
              <a:t>Modify Approach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Needs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802674"/>
            <a:ext cx="8634549" cy="2403565"/>
          </a:xfrm>
        </p:spPr>
        <p:txBody>
          <a:bodyPr>
            <a:normAutofit/>
          </a:bodyPr>
          <a:lstStyle/>
          <a:p>
            <a:pPr marL="530352" lvl="1" indent="0" algn="ctr">
              <a:buNone/>
            </a:pPr>
            <a:r>
              <a:rPr lang="en-US" sz="2800" dirty="0" smtClean="0"/>
              <a:t>What have you done or would you do to determine the health related needs of the population you are working with?  Health area to work on? </a:t>
            </a:r>
            <a:endParaRPr lang="en-US" sz="2600" dirty="0" smtClean="0"/>
          </a:p>
          <a:p>
            <a:pPr lvl="1" algn="ctr">
              <a:buFontTx/>
              <a:buChar char="-"/>
            </a:pPr>
            <a:endParaRPr lang="en-US" dirty="0" smtClean="0"/>
          </a:p>
          <a:p>
            <a:pPr marL="530352" lvl="1" indent="0" algn="ctr"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pPr lvl="1" algn="ctr"/>
            <a:endParaRPr lang="en-US" dirty="0" smtClean="0"/>
          </a:p>
          <a:p>
            <a:pPr lvl="1" algn="ctr"/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5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Needs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59"/>
            <a:ext cx="9773149" cy="4101737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Needs Analysis Information Sources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Diagnosis data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BHH Population Health Report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EHR Reports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Health behavior data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Survey Results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EHR Reports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Population interest data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Survey Results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 smtClean="0"/>
              <a:t>Past Experience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Barriers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Plan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714" y="1841863"/>
            <a:ext cx="10254343" cy="1802674"/>
          </a:xfrm>
        </p:spPr>
        <p:txBody>
          <a:bodyPr>
            <a:normAutofit/>
          </a:bodyPr>
          <a:lstStyle/>
          <a:p>
            <a:pPr marL="530352" lvl="1" indent="0" algn="ctr">
              <a:buNone/>
            </a:pPr>
            <a:r>
              <a:rPr lang="en-US" sz="2800" dirty="0" smtClean="0"/>
              <a:t>What are some of the strategies/activities that you have done or would like to do to promote positive health behaviors with your population?  </a:t>
            </a: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Plan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9773149" cy="3853542"/>
          </a:xfrm>
        </p:spPr>
        <p:txBody>
          <a:bodyPr>
            <a:normAutofit fontScale="775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Define Strategy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Choose one area of focus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Not necessarily diagnosis focus – behaviors that influence health</a:t>
            </a:r>
          </a:p>
          <a:p>
            <a:pPr lvl="6">
              <a:buFont typeface="Wingdings" panose="05000000000000000000" pitchFamily="2" charset="2"/>
              <a:buChar char="§"/>
            </a:pPr>
            <a:r>
              <a:rPr lang="en-US" sz="2600" dirty="0" smtClean="0"/>
              <a:t>Healthy eating</a:t>
            </a:r>
          </a:p>
          <a:p>
            <a:pPr lvl="6">
              <a:buFont typeface="Wingdings" panose="05000000000000000000" pitchFamily="2" charset="2"/>
              <a:buChar char="§"/>
            </a:pPr>
            <a:r>
              <a:rPr lang="en-US" sz="2600" dirty="0" smtClean="0"/>
              <a:t>Physical activity</a:t>
            </a:r>
          </a:p>
          <a:p>
            <a:pPr lvl="6">
              <a:buFont typeface="Wingdings" panose="05000000000000000000" pitchFamily="2" charset="2"/>
              <a:buChar char="§"/>
            </a:pPr>
            <a:r>
              <a:rPr lang="en-US" sz="2600" dirty="0" smtClean="0"/>
              <a:t>Harm reduction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Overcome Barriers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Policy and </a:t>
            </a:r>
            <a:r>
              <a:rPr lang="en-US" sz="2600" dirty="0"/>
              <a:t>p</a:t>
            </a:r>
            <a:r>
              <a:rPr lang="en-US" sz="2600" dirty="0" smtClean="0"/>
              <a:t>rocedure changes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Workforce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Group activities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Who needs to be involved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Opportunity to apply knowledge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/>
              <a:t>Incremental changes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5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Plan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60"/>
            <a:ext cx="9773149" cy="351391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How will you measure success?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Benchmarks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Feedback loop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What will you do if things are not going as planned?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098" y="-1"/>
            <a:ext cx="9209314" cy="173735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Implementation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59"/>
            <a:ext cx="9773149" cy="4101737"/>
          </a:xfrm>
        </p:spPr>
        <p:txBody>
          <a:bodyPr>
            <a:normAutofit/>
          </a:bodyPr>
          <a:lstStyle/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5657" y="2011680"/>
            <a:ext cx="99690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What has been your experience with implementation?  Lessons Learned? Strategies that make an impact?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43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Assess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37806"/>
            <a:ext cx="9773149" cy="718458"/>
          </a:xfrm>
        </p:spPr>
        <p:txBody>
          <a:bodyPr>
            <a:normAutofit/>
          </a:bodyPr>
          <a:lstStyle/>
          <a:p>
            <a:pPr marL="530352" lvl="1" indent="0" algn="ctr">
              <a:buNone/>
            </a:pPr>
            <a:r>
              <a:rPr lang="en-US" sz="2800" dirty="0" smtClean="0"/>
              <a:t>How have you assessed impact of interventions? </a:t>
            </a:r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5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Assess Impact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How will you assess impact?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Behavior Change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Self report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EHR data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Diagnosis information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Clinical tests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Feedback from participants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Institutional/Structural Changes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209314" cy="7772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Modify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59"/>
            <a:ext cx="9773149" cy="4101737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1845734"/>
            <a:ext cx="10058400" cy="3340220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If implementing strategy again what would you do differently?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Target group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/>
              <a:t>Too broad?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400" dirty="0" smtClean="0"/>
              <a:t>Too Narrow?</a:t>
            </a:r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Activities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What would you modify?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Benchmarks?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Incorporate feedback from participants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42" y="2828109"/>
            <a:ext cx="10411098" cy="2148840"/>
          </a:xfrm>
        </p:spPr>
        <p:txBody>
          <a:bodyPr>
            <a:noAutofit/>
          </a:bodyPr>
          <a:lstStyle/>
          <a:p>
            <a:r>
              <a:rPr lang="en-US" sz="2800" dirty="0" smtClean="0"/>
              <a:t>- Define </a:t>
            </a:r>
            <a:r>
              <a:rPr lang="en-US" sz="2800" dirty="0"/>
              <a:t>Public </a:t>
            </a:r>
            <a:r>
              <a:rPr lang="en-US" sz="2800" dirty="0" smtClean="0"/>
              <a:t>Health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Differentiate </a:t>
            </a:r>
            <a:r>
              <a:rPr lang="en-US" sz="2800" dirty="0"/>
              <a:t>between clinical practice and public health 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Identify steps to plan and deliver </a:t>
            </a:r>
            <a:r>
              <a:rPr lang="en-US" sz="2800" dirty="0"/>
              <a:t>population based activities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110342" y="274320"/>
            <a:ext cx="9601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Today’s Presentation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1412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Needs Analysis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76 percent of your population smoke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64 percent of your population have hypertension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3</a:t>
            </a:r>
            <a:r>
              <a:rPr lang="en-US" sz="2400" dirty="0" smtClean="0"/>
              <a:t>5 percent of your population haven’t had a teeth cleaning in the past 2 years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90 percent of you population report that they engage in little physical activity – 45 percent report a desire to increase physical activity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43 percent of your population over age 45 have not been screened for diabetes in the last 3 years according to your EHR</a:t>
            </a:r>
          </a:p>
          <a:p>
            <a:pPr marL="566928" lvl="3" indent="0">
              <a:buNone/>
            </a:pPr>
            <a:endParaRPr lang="en-US" sz="2400" dirty="0"/>
          </a:p>
          <a:p>
            <a:pPr marL="566928" lvl="3" indent="0" algn="ctr">
              <a:buNone/>
            </a:pPr>
            <a:r>
              <a:rPr lang="en-US" sz="2800" dirty="0" smtClean="0"/>
              <a:t>What would you pick and why?  Would you like additional information?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68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Plan Strategy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Activities directly with population</a:t>
            </a:r>
            <a:endParaRPr lang="en-US" sz="24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New policies or procedures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Workforce interventions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 smtClean="0"/>
              <a:t>Structural Changes</a:t>
            </a:r>
          </a:p>
          <a:p>
            <a:pPr marL="566928" lvl="3" indent="0">
              <a:buNone/>
            </a:pPr>
            <a:endParaRPr lang="en-US" sz="2400" dirty="0"/>
          </a:p>
          <a:p>
            <a:pPr marL="566928" lvl="3" indent="0" algn="ctr">
              <a:buNone/>
            </a:pPr>
            <a:r>
              <a:rPr lang="en-US" sz="2800" dirty="0" smtClean="0"/>
              <a:t>What would you implement and why? </a:t>
            </a:r>
          </a:p>
          <a:p>
            <a:pPr marL="566928" lvl="3" indent="0" algn="ctr">
              <a:buNone/>
            </a:pPr>
            <a:r>
              <a:rPr lang="en-US" sz="2800" dirty="0" smtClean="0"/>
              <a:t>What are some possible benchmarks or measures to assess impact?  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01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Implementation</a:t>
            </a:r>
          </a:p>
          <a:p>
            <a:pPr marL="566928" lvl="3" indent="0">
              <a:buNone/>
            </a:pPr>
            <a:endParaRPr lang="en-US" sz="2400" dirty="0"/>
          </a:p>
          <a:p>
            <a:pPr marL="566928" lvl="3" indent="0" algn="ctr">
              <a:buNone/>
            </a:pPr>
            <a:r>
              <a:rPr lang="en-US" sz="2800" dirty="0" smtClean="0"/>
              <a:t>What possible roadblocks or issues might impact implementation? How would you continuously monitor to quality?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8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Assess Impact</a:t>
            </a:r>
          </a:p>
          <a:p>
            <a:pPr marL="566928" lvl="3" indent="0" algn="ctr">
              <a:buNone/>
            </a:pPr>
            <a:r>
              <a:rPr lang="en-US" sz="2800" dirty="0" smtClean="0"/>
              <a:t>How would you assess impact? </a:t>
            </a:r>
          </a:p>
          <a:p>
            <a:pPr marL="0" algn="ctr">
              <a:buNone/>
            </a:pPr>
            <a:endParaRPr lang="en-US" sz="3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Modify Approach</a:t>
            </a:r>
            <a:endParaRPr lang="en-US" sz="2800" dirty="0"/>
          </a:p>
          <a:p>
            <a:pPr marL="566928" lvl="3" indent="0">
              <a:buNone/>
            </a:pPr>
            <a:endParaRPr lang="en-US" sz="2400" dirty="0"/>
          </a:p>
          <a:p>
            <a:pPr marL="566928" lvl="3" indent="0" algn="ctr">
              <a:buNone/>
            </a:pPr>
            <a:r>
              <a:rPr lang="en-US" sz="2800" dirty="0" smtClean="0"/>
              <a:t>What are some of the possible ways to modify approach? </a:t>
            </a:r>
            <a:endParaRPr lang="en-US" sz="2800" dirty="0"/>
          </a:p>
          <a:p>
            <a:pPr marL="0" algn="ctr">
              <a:buNone/>
            </a:pPr>
            <a:endParaRPr lang="en-US" sz="3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44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457200">
              <a:buFont typeface="Wingdings" panose="05000000000000000000" pitchFamily="2" charset="2"/>
              <a:buChar char="§"/>
            </a:pPr>
            <a:r>
              <a:rPr lang="en-US" sz="3400" dirty="0" smtClean="0"/>
              <a:t>Office of Disease Prevention and Health Promotion 	</a:t>
            </a:r>
            <a:r>
              <a:rPr lang="en-US" sz="3400" dirty="0" smtClean="0">
                <a:hlinkClick r:id="rId2"/>
              </a:rPr>
              <a:t>https</a:t>
            </a:r>
            <a:r>
              <a:rPr lang="en-US" sz="3400" dirty="0">
                <a:hlinkClick r:id="rId2"/>
              </a:rPr>
              <a:t>://health.gov</a:t>
            </a:r>
            <a:r>
              <a:rPr lang="en-US" sz="3400" dirty="0" smtClean="0">
                <a:hlinkClick r:id="rId2"/>
              </a:rPr>
              <a:t>/</a:t>
            </a:r>
            <a:endParaRPr lang="en-US" sz="3400" dirty="0" smtClean="0"/>
          </a:p>
          <a:p>
            <a:pPr marL="365760" indent="-457200">
              <a:buFont typeface="Wingdings" panose="05000000000000000000" pitchFamily="2" charset="2"/>
              <a:buChar char="§"/>
            </a:pPr>
            <a:endParaRPr lang="en-US" sz="3400" dirty="0" smtClean="0"/>
          </a:p>
          <a:p>
            <a:pPr marL="365760" indent="-457200">
              <a:buFont typeface="Wingdings" panose="05000000000000000000" pitchFamily="2" charset="2"/>
              <a:buChar char="§"/>
            </a:pPr>
            <a:endParaRPr lang="en-US" sz="3400" dirty="0" smtClean="0"/>
          </a:p>
          <a:p>
            <a:pPr marL="0">
              <a:buNone/>
            </a:pPr>
            <a:endParaRPr lang="en-US" sz="3400" dirty="0"/>
          </a:p>
          <a:p>
            <a:pPr marL="566928" lvl="3" indent="0">
              <a:buNone/>
            </a:pPr>
            <a:endParaRPr lang="en-US" sz="2400" dirty="0"/>
          </a:p>
          <a:p>
            <a:pPr marL="0" algn="ctr">
              <a:buNone/>
            </a:pPr>
            <a:endParaRPr lang="en-US" sz="3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marL="749808" lvl="4" indent="0">
              <a:buNone/>
            </a:pPr>
            <a:endParaRPr lang="en-US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 lvl="1">
              <a:buFontTx/>
              <a:buChar char="-"/>
            </a:pPr>
            <a:endParaRPr lang="en-US" dirty="0" smtClean="0"/>
          </a:p>
          <a:p>
            <a:pPr marL="530352" lvl="1" indent="0">
              <a:buFont typeface="Calibri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883514"/>
            <a:ext cx="9601200" cy="7885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Defining Health Education and Health 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098" y="1850166"/>
            <a:ext cx="9601200" cy="2878588"/>
          </a:xfrm>
        </p:spPr>
        <p:txBody>
          <a:bodyPr/>
          <a:lstStyle/>
          <a:p>
            <a:r>
              <a:rPr lang="en-US" dirty="0" smtClean="0"/>
              <a:t>Health Education – Supporting a client in understanding health conditions, treatments, and preventative measures in a way which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leads to the client being able to make informed healthcare decisions</a:t>
            </a:r>
          </a:p>
          <a:p>
            <a:r>
              <a:rPr lang="en-US" dirty="0" smtClean="0"/>
              <a:t>Health Promotion – teaching a client about health conditions, treatments, and preventions in a way that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empowers a client to make lifestyle, social, or environmental changes that will improve their overall health and wellness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63" y="200703"/>
            <a:ext cx="6145301" cy="50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Reports: BHH Pop Health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1174" y="1997716"/>
            <a:ext cx="3649287" cy="4267421"/>
          </a:xfrm>
        </p:spPr>
        <p:txBody>
          <a:bodyPr>
            <a:normAutofit/>
          </a:bodyPr>
          <a:lstStyle/>
          <a:p>
            <a:r>
              <a:rPr lang="en-US" dirty="0" smtClean="0"/>
              <a:t>Health Promotion – using a curriculum/presentation to:</a:t>
            </a:r>
          </a:p>
          <a:p>
            <a:pPr lvl="1"/>
            <a:r>
              <a:rPr lang="en-US" dirty="0" smtClean="0"/>
              <a:t>Educate clients, with or without the condition, on the consequences of having the medical diagnosis and measures they can take to prevent it</a:t>
            </a:r>
          </a:p>
          <a:p>
            <a:pPr lvl="1"/>
            <a:r>
              <a:rPr lang="en-US" dirty="0" smtClean="0"/>
              <a:t>Offer opportunities for clients to share their barriers to managing their chronic condition and working with client to overcome those barrier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752" y="1881339"/>
            <a:ext cx="2631386" cy="41502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71600" y="2650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From July 2020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26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537" y="450668"/>
            <a:ext cx="9601200" cy="6988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Ten Great Public Health Achievements in the United States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29782"/>
              </p:ext>
            </p:extLst>
          </p:nvPr>
        </p:nvGraphicFramePr>
        <p:xfrm>
          <a:off x="757646" y="1975393"/>
          <a:ext cx="10855234" cy="333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2503">
                  <a:extLst>
                    <a:ext uri="{9D8B030D-6E8A-4147-A177-3AD203B41FA5}">
                      <a16:colId xmlns:a16="http://schemas.microsoft.com/office/drawing/2014/main" val="157250785"/>
                    </a:ext>
                  </a:extLst>
                </a:gridCol>
                <a:gridCol w="4982731">
                  <a:extLst>
                    <a:ext uri="{9D8B030D-6E8A-4147-A177-3AD203B41FA5}">
                      <a16:colId xmlns:a16="http://schemas.microsoft.com/office/drawing/2014/main" val="1645434685"/>
                    </a:ext>
                  </a:extLst>
                </a:gridCol>
              </a:tblGrid>
              <a:tr h="3208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1900-1999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2000-2010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53402"/>
                  </a:ext>
                </a:extLst>
              </a:tr>
              <a:tr h="296806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Vaccination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Motor-vehicle safety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Safer workplaces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Control of infectious diseases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Decline in deaths from coronary heart disease &amp; stroke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Safer and healthier foods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Healthier mothers and babies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Family planning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Fluoridation of drinking water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Recognition of tobacco use as a health hazard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Vaccine-preventable diseases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Prevention and control of infectious diseases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Tobacco control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Maternal and infant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Motor vehicle safety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Cardiovascular disease prevention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Occupational safety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Cancer prevention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Childhood lead poisoning prevention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Public Health preparedness and response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2128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8537" y="1149531"/>
            <a:ext cx="9653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US CDC calculations of impact on age adjusted mortality rates, the following areas of focus had the greatest impact on preventing disease and untimely death.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27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Public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098" y="1711234"/>
            <a:ext cx="10189028" cy="338328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Public health works to protect and improve the health of communities through policy recommendations, health education and outreach, and research for disease detection and injury </a:t>
            </a:r>
            <a:r>
              <a:rPr lang="en-US" sz="1800" dirty="0" smtClean="0"/>
              <a:t>prevention (CDC)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Public health promotes and protects the health of people and the communities where they live, learn, work and play</a:t>
            </a:r>
            <a:r>
              <a:rPr lang="en-US" sz="1800" dirty="0" smtClean="0"/>
              <a:t>. (APHA)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Medicine and clinical treatment is not public health; public health incorporates medicine and clinical treatment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How do we treat a condition (clinical) vs how do we prevent or lessen the impact of a condition (public health).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Many times the line is blurred, but in each case the goal is the same – to make people healthier, improve quality of life and increase well-being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421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Clinical, Public Health or Combined?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035" y="1959428"/>
            <a:ext cx="10189028" cy="31089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Community wide effort to promote physical activity among those over age 65.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Screening program for diabetes among workers at manufacturing plant.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of BP medication to treat elevated BP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Mandated seat belt 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Monitoring BMI of clients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Monitoring BMI of clients and combining to get an average BMI for all clients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Using average BMI to assess the effectiveness of a physical activity program for clients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Behavioral Health and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59"/>
            <a:ext cx="10189028" cy="41017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Public Health and Behavioral Health</a:t>
            </a:r>
            <a:endParaRPr lang="en-US" dirty="0"/>
          </a:p>
          <a:p>
            <a:pPr lvl="1"/>
            <a:r>
              <a:rPr lang="en-US" dirty="0" smtClean="0"/>
              <a:t>Smoking cessation</a:t>
            </a:r>
          </a:p>
          <a:p>
            <a:pPr lvl="1"/>
            <a:r>
              <a:rPr lang="en-US" dirty="0" smtClean="0"/>
              <a:t>Physical activity</a:t>
            </a:r>
          </a:p>
          <a:p>
            <a:pPr lvl="1"/>
            <a:r>
              <a:rPr lang="en-US" dirty="0" smtClean="0"/>
              <a:t>Harm Reduction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Recovery</a:t>
            </a:r>
          </a:p>
          <a:p>
            <a:pPr lvl="1"/>
            <a:r>
              <a:rPr lang="en-US" dirty="0" smtClean="0"/>
              <a:t>Create supportive communities</a:t>
            </a:r>
          </a:p>
          <a:p>
            <a:pPr lvl="1"/>
            <a:r>
              <a:rPr lang="en-US" dirty="0" smtClean="0"/>
              <a:t>Support and promote wellness and well-being</a:t>
            </a:r>
          </a:p>
          <a:p>
            <a:pPr lvl="1"/>
            <a:r>
              <a:rPr lang="en-US" dirty="0" smtClean="0"/>
              <a:t>Focus on quality of life</a:t>
            </a:r>
          </a:p>
          <a:p>
            <a:pPr lvl="1"/>
            <a:r>
              <a:rPr lang="en-US" dirty="0" smtClean="0"/>
              <a:t>Community education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0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34" y="359229"/>
            <a:ext cx="9601200" cy="777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Additional Background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37360"/>
            <a:ext cx="10189028" cy="40756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Education only one part of public health and health promotion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Behavior change is key to protecting and promoting public health</a:t>
            </a:r>
          </a:p>
          <a:p>
            <a:pPr lvl="1"/>
            <a:r>
              <a:rPr lang="en-US" dirty="0" smtClean="0"/>
              <a:t>Opportunity to change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Laws and regulations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Example: tobacco use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Laws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BHH Overview at SMHA</Template>
  <TotalTime>1758</TotalTime>
  <Words>1004</Words>
  <Application>Microsoft Office PowerPoint</Application>
  <PresentationFormat>Widescreen</PresentationFormat>
  <Paragraphs>392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Retrospect</vt:lpstr>
      <vt:lpstr>August 2020  Working Group</vt:lpstr>
      <vt:lpstr>- Define Public Health  - Differentiate between clinical practice and public health   - Identify steps to plan and deliver population based activities  </vt:lpstr>
      <vt:lpstr>Defining Health Education and Health Promotion</vt:lpstr>
      <vt:lpstr>Tableau Reports: BHH Pop Health 2018</vt:lpstr>
      <vt:lpstr>   Ten Great Public Health Achievements in the United States </vt:lpstr>
      <vt:lpstr>Public Health?</vt:lpstr>
      <vt:lpstr>Clinical, Public Health or Combined?</vt:lpstr>
      <vt:lpstr>Behavioral Health and Public Health</vt:lpstr>
      <vt:lpstr>Additional Background </vt:lpstr>
      <vt:lpstr>Application</vt:lpstr>
      <vt:lpstr>Needs Analysis</vt:lpstr>
      <vt:lpstr>Needs Analysis</vt:lpstr>
      <vt:lpstr>Plan Strategy</vt:lpstr>
      <vt:lpstr>Plan Strategy</vt:lpstr>
      <vt:lpstr>Plan Strategy</vt:lpstr>
      <vt:lpstr>Implementation </vt:lpstr>
      <vt:lpstr>Assess Impact</vt:lpstr>
      <vt:lpstr>Assess Impact</vt:lpstr>
      <vt:lpstr>Modify Approach</vt:lpstr>
      <vt:lpstr>Case Study</vt:lpstr>
      <vt:lpstr>Case Study</vt:lpstr>
      <vt:lpstr>Case Study</vt:lpstr>
      <vt:lpstr>Case Study</vt:lpstr>
      <vt:lpstr>Additional Information</vt:lpstr>
    </vt:vector>
  </TitlesOfParts>
  <Company>ABH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Perez</dc:creator>
  <cp:lastModifiedBy>Denise Perez</cp:lastModifiedBy>
  <cp:revision>100</cp:revision>
  <dcterms:created xsi:type="dcterms:W3CDTF">2020-07-13T18:12:20Z</dcterms:created>
  <dcterms:modified xsi:type="dcterms:W3CDTF">2020-08-31T18:58:17Z</dcterms:modified>
</cp:coreProperties>
</file>