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4"/>
  </p:sldMasterIdLst>
  <p:notesMasterIdLst>
    <p:notesMasterId r:id="rId19"/>
  </p:notesMasterIdLst>
  <p:sldIdLst>
    <p:sldId id="3152" r:id="rId5"/>
    <p:sldId id="2908" r:id="rId6"/>
    <p:sldId id="3176" r:id="rId7"/>
    <p:sldId id="3181" r:id="rId8"/>
    <p:sldId id="3179" r:id="rId9"/>
    <p:sldId id="3010" r:id="rId10"/>
    <p:sldId id="3177" r:id="rId11"/>
    <p:sldId id="3168" r:id="rId12"/>
    <p:sldId id="3178" r:id="rId13"/>
    <p:sldId id="3175" r:id="rId14"/>
    <p:sldId id="3180" r:id="rId15"/>
    <p:sldId id="3182" r:id="rId16"/>
    <p:sldId id="3183" r:id="rId17"/>
    <p:sldId id="284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7296" userDrawn="1">
          <p15:clr>
            <a:srgbClr val="A4A3A4"/>
          </p15:clr>
        </p15:guide>
        <p15:guide id="52" pos="3840" userDrawn="1">
          <p15:clr>
            <a:srgbClr val="A4A3A4"/>
          </p15:clr>
        </p15:guide>
        <p15:guide id="53" orient="horz" pos="816" userDrawn="1">
          <p15:clr>
            <a:srgbClr val="A4A3A4"/>
          </p15:clr>
        </p15:guide>
        <p15:guide id="55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637"/>
    <a:srgbClr val="3B3B3C"/>
    <a:srgbClr val="6D7275"/>
    <a:srgbClr val="FFD100"/>
    <a:srgbClr val="000000"/>
    <a:srgbClr val="E4E4E5"/>
    <a:srgbClr val="476021"/>
    <a:srgbClr val="96CEB5"/>
    <a:srgbClr val="8E9A22"/>
    <a:srgbClr val="4E4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9" autoAdjust="0"/>
    <p:restoredTop sz="87008" autoAdjust="0"/>
  </p:normalViewPr>
  <p:slideViewPr>
    <p:cSldViewPr snapToGrid="0" snapToObjects="1">
      <p:cViewPr varScale="1">
        <p:scale>
          <a:sx n="88" d="100"/>
          <a:sy n="88" d="100"/>
        </p:scale>
        <p:origin x="586" y="62"/>
      </p:cViewPr>
      <p:guideLst>
        <p:guide pos="7296"/>
        <p:guide pos="3840"/>
        <p:guide orient="horz" pos="816"/>
        <p:guide orient="horz" pos="21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27" d="100"/>
          <a:sy n="127" d="100"/>
        </p:scale>
        <p:origin x="36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1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8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8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5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EB4E5A-FF10-974B-953C-16C8A693305C}"/>
              </a:ext>
            </a:extLst>
          </p:cNvPr>
          <p:cNvCxnSpPr>
            <a:cxnSpLocks/>
          </p:cNvCxnSpPr>
          <p:nvPr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3BF76-CBE3-144D-A440-6AE95736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692275"/>
            <a:ext cx="10908790" cy="32004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 descr="Click to enter date">
            <a:extLst>
              <a:ext uri="{FF2B5EF4-FFF2-40B4-BE49-F238E27FC236}">
                <a16:creationId xmlns:a16="http://schemas.microsoft.com/office/drawing/2014/main" id="{0C6B3B07-0FB6-2845-B68A-69FAB585C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6062472"/>
            <a:ext cx="4341675" cy="30122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97330F-58B3-F24F-B69A-8581F10E0267}"/>
              </a:ext>
            </a:extLst>
          </p:cNvPr>
          <p:cNvGrpSpPr/>
          <p:nvPr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F0F0D48-244F-444E-B360-12B556E0169D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22D516B-45EB-DE47-A936-257BC7923F95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EA3E85D-B1B5-6B45-B9F4-5742F88810CC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A50543F-2DDB-4845-B480-3CA55351F6B9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D08844A-466B-E54B-8F36-7EA7DE1B3759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D68519C-B49A-C942-BD07-708DEF55956B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346E735-5A84-B64F-A79A-213B090851AD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84BD1B6-B4B0-6347-A00B-411482755A38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6181C19-655B-0F49-A3F3-C5FCD08E5EB9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405B04-526B-704A-8542-A00731C99C88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42B0BBC-A15C-5F48-ABCA-4C156979CFA2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5998DD6-61AC-B942-90CA-A448F879D2E4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EAC3855-E668-A247-830E-80502E74C6FA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3866EB1-20F2-F74C-8869-826DC41B283A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493BE09-5A74-A240-B60C-DD7071C04F40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75FBABA-4D24-0847-8188-86AFE5E75561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6C7707-58AD-4544-B397-405D8830D0B7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D074059-0D78-ED48-9C42-B76CA8517925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B0BF68A-69AA-5D4D-96E6-1F3C2BB945A2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333C13F-BCC7-6F46-B07F-0902F3CBBA72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0096E-6061-D04C-9F4D-5F16B3C672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CD74A4-C843-2347-99E7-5C7E73FDE21B}"/>
              </a:ext>
            </a:extLst>
          </p:cNvPr>
          <p:cNvCxnSpPr>
            <a:cxnSpLocks/>
          </p:cNvCxnSpPr>
          <p:nvPr userDrawn="1"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329D92-4E91-E943-AC1C-31EB93B5A46A}"/>
              </a:ext>
            </a:extLst>
          </p:cNvPr>
          <p:cNvGrpSpPr/>
          <p:nvPr userDrawn="1"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662F039-5274-AC46-9A15-BE5C919F8E81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A9B3457-1EA1-6A4A-B156-CA0812AF5B4E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BB7AB489-835E-3249-8C14-340989F9EDBD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C23A981-5957-2A44-A9C8-097ECF475B69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872EB3A-009A-6A42-AA23-AF87F2A24C70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7D24101-735E-F747-80EE-4A15B23432D5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F316345-40E1-C54E-BF9A-5C89B0D7B6C3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9845E7BE-298F-7C43-9548-67B4E79EEEDB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A4D1475-871E-844E-8D97-6320324A972C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8777DE0-95E8-4940-9884-11C6B87D2600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B703B3D-617A-8A48-B130-33B414BAAF4C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85B10ED-C3D5-3542-94BA-0745B3D3454E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5C6740D-46CF-DD46-99F2-CC73923F64FC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7124071C-286F-A74B-80B8-59AC3BA2559E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046252-FB36-A048-8D86-C07D1C47FDF2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A7BF0EB-1BD7-A34D-840D-25861A451CC4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6C17E1B-0011-824D-B773-7BA292ED8676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AB1A00C4-D7A9-3741-A606-E2048D3010B4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BF473BED-88D7-AD40-8D78-9C2936F65335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3E30314-C630-3548-A885-907CAE653014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90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2D6D9-2285-D441-9EA4-34BFEA6B00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40080"/>
            <a:ext cx="2321508" cy="64291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3BF76-CBE3-144D-A440-6AE95736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692275"/>
            <a:ext cx="5458968" cy="32004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 descr="Click to enter date">
            <a:extLst>
              <a:ext uri="{FF2B5EF4-FFF2-40B4-BE49-F238E27FC236}">
                <a16:creationId xmlns:a16="http://schemas.microsoft.com/office/drawing/2014/main" id="{0C6B3B07-0FB6-2845-B68A-69FAB585C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062472"/>
            <a:ext cx="4538209" cy="32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EB4E5A-FF10-974B-953C-16C8A693305C}"/>
              </a:ext>
            </a:extLst>
          </p:cNvPr>
          <p:cNvCxnSpPr>
            <a:cxnSpLocks/>
          </p:cNvCxnSpPr>
          <p:nvPr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0DB578A-6930-E842-B601-FE4E895B0F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D199F-295A-4940-A80D-0B053F117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40080"/>
            <a:ext cx="2321508" cy="6429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8BEA58-21DD-3F43-A2C3-DCB779AEB251}"/>
              </a:ext>
            </a:extLst>
          </p:cNvPr>
          <p:cNvCxnSpPr>
            <a:cxnSpLocks/>
          </p:cNvCxnSpPr>
          <p:nvPr userDrawn="1"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32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8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F2C30-D4C2-8C47-AE40-D10806BB4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828800"/>
            <a:ext cx="5486400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351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02DA6-58F7-2D44-A860-9EAE82A0A1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9704" y="1828800"/>
            <a:ext cx="32004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07FC6C-94F8-414E-AEB3-CD639F9A8C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32004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99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FD03251-64CE-1B48-87E3-6AED9F0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C8E54-6EA9-3342-9294-07817A0CB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828800"/>
            <a:ext cx="50292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64372-2E35-CA4C-947C-1B337BE15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50292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423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1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28800"/>
            <a:ext cx="10908789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84BFD-3F15-5D43-B281-F9D8771F5679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67B3D0A-750A-BB4C-AF64-89241AC25BE1}"/>
              </a:ext>
            </a:extLst>
          </p:cNvPr>
          <p:cNvSpPr/>
          <p:nvPr/>
        </p:nvSpPr>
        <p:spPr>
          <a:xfrm>
            <a:off x="665859" y="6088060"/>
            <a:ext cx="244693" cy="230145"/>
          </a:xfrm>
          <a:custGeom>
            <a:avLst/>
            <a:gdLst>
              <a:gd name="connsiteX0" fmla="*/ 370724 w 607627"/>
              <a:gd name="connsiteY0" fmla="*/ 251781 h 571500"/>
              <a:gd name="connsiteX1" fmla="*/ 333412 w 607627"/>
              <a:gd name="connsiteY1" fmla="*/ 248352 h 571500"/>
              <a:gd name="connsiteX2" fmla="*/ 333412 w 607627"/>
              <a:gd name="connsiteY2" fmla="*/ 202537 h 571500"/>
              <a:gd name="connsiteX3" fmla="*/ 370724 w 607627"/>
              <a:gd name="connsiteY3" fmla="*/ 207394 h 571500"/>
              <a:gd name="connsiteX4" fmla="*/ 276447 w 607627"/>
              <a:gd name="connsiteY4" fmla="*/ 248733 h 571500"/>
              <a:gd name="connsiteX5" fmla="*/ 239230 w 607627"/>
              <a:gd name="connsiteY5" fmla="*/ 252352 h 571500"/>
              <a:gd name="connsiteX6" fmla="*/ 239230 w 607627"/>
              <a:gd name="connsiteY6" fmla="*/ 207490 h 571500"/>
              <a:gd name="connsiteX7" fmla="*/ 276447 w 607627"/>
              <a:gd name="connsiteY7" fmla="*/ 202537 h 571500"/>
              <a:gd name="connsiteX8" fmla="*/ 285941 w 607627"/>
              <a:gd name="connsiteY8" fmla="*/ 201965 h 571500"/>
              <a:gd name="connsiteX9" fmla="*/ 304930 w 607627"/>
              <a:gd name="connsiteY9" fmla="*/ 201298 h 571500"/>
              <a:gd name="connsiteX10" fmla="*/ 323918 w 607627"/>
              <a:gd name="connsiteY10" fmla="*/ 201965 h 571500"/>
              <a:gd name="connsiteX11" fmla="*/ 323918 w 607627"/>
              <a:gd name="connsiteY11" fmla="*/ 248257 h 571500"/>
              <a:gd name="connsiteX12" fmla="*/ 306259 w 607627"/>
              <a:gd name="connsiteY12" fmla="*/ 248257 h 571500"/>
              <a:gd name="connsiteX13" fmla="*/ 286701 w 607627"/>
              <a:gd name="connsiteY13" fmla="*/ 248257 h 571500"/>
              <a:gd name="connsiteX14" fmla="*/ 425411 w 607627"/>
              <a:gd name="connsiteY14" fmla="*/ 218729 h 571500"/>
              <a:gd name="connsiteX15" fmla="*/ 425411 w 607627"/>
              <a:gd name="connsiteY15" fmla="*/ 218729 h 571500"/>
              <a:gd name="connsiteX16" fmla="*/ 304265 w 607627"/>
              <a:gd name="connsiteY16" fmla="*/ 123479 h 571500"/>
              <a:gd name="connsiteX17" fmla="*/ 184259 w 607627"/>
              <a:gd name="connsiteY17" fmla="*/ 218729 h 571500"/>
              <a:gd name="connsiteX18" fmla="*/ 186442 w 607627"/>
              <a:gd name="connsiteY18" fmla="*/ 218729 h 571500"/>
              <a:gd name="connsiteX19" fmla="*/ 184734 w 607627"/>
              <a:gd name="connsiteY19" fmla="*/ 219301 h 571500"/>
              <a:gd name="connsiteX20" fmla="*/ 227552 w 607627"/>
              <a:gd name="connsiteY20" fmla="*/ 223301 h 571500"/>
              <a:gd name="connsiteX21" fmla="*/ 227552 w 607627"/>
              <a:gd name="connsiteY21" fmla="*/ 254543 h 571500"/>
              <a:gd name="connsiteX22" fmla="*/ 199070 w 607627"/>
              <a:gd name="connsiteY22" fmla="*/ 261401 h 571500"/>
              <a:gd name="connsiteX23" fmla="*/ 205526 w 607627"/>
              <a:gd name="connsiteY23" fmla="*/ 272450 h 571500"/>
              <a:gd name="connsiteX24" fmla="*/ 220337 w 607627"/>
              <a:gd name="connsiteY24" fmla="*/ 272450 h 571500"/>
              <a:gd name="connsiteX25" fmla="*/ 199070 w 607627"/>
              <a:gd name="connsiteY25" fmla="*/ 383226 h 571500"/>
              <a:gd name="connsiteX26" fmla="*/ 384206 w 607627"/>
              <a:gd name="connsiteY26" fmla="*/ 271593 h 571500"/>
              <a:gd name="connsiteX27" fmla="*/ 403194 w 607627"/>
              <a:gd name="connsiteY27" fmla="*/ 271593 h 571500"/>
              <a:gd name="connsiteX28" fmla="*/ 409461 w 607627"/>
              <a:gd name="connsiteY28" fmla="*/ 260830 h 571500"/>
              <a:gd name="connsiteX29" fmla="*/ 410600 w 607627"/>
              <a:gd name="connsiteY29" fmla="*/ 260830 h 571500"/>
              <a:gd name="connsiteX30" fmla="*/ 381643 w 607627"/>
              <a:gd name="connsiteY30" fmla="*/ 253781 h 571500"/>
              <a:gd name="connsiteX31" fmla="*/ 381643 w 607627"/>
              <a:gd name="connsiteY31" fmla="*/ 222539 h 571500"/>
              <a:gd name="connsiteX32" fmla="*/ 425791 w 607627"/>
              <a:gd name="connsiteY32" fmla="*/ 218443 h 571500"/>
              <a:gd name="connsiteX33" fmla="*/ 604661 w 607627"/>
              <a:gd name="connsiteY33" fmla="*/ 307121 h 571500"/>
              <a:gd name="connsiteX34" fmla="*/ 306127 w 607627"/>
              <a:gd name="connsiteY34" fmla="*/ 7121 h 571500"/>
              <a:gd name="connsiteX35" fmla="*/ 7098 w 607627"/>
              <a:gd name="connsiteY35" fmla="*/ 306624 h 571500"/>
              <a:gd name="connsiteX36" fmla="*/ 100900 w 607627"/>
              <a:gd name="connsiteY36" fmla="*/ 524958 h 571500"/>
              <a:gd name="connsiteX37" fmla="*/ 215590 w 607627"/>
              <a:gd name="connsiteY37" fmla="*/ 536769 h 571500"/>
              <a:gd name="connsiteX38" fmla="*/ 413828 w 607627"/>
              <a:gd name="connsiteY38" fmla="*/ 417802 h 571500"/>
              <a:gd name="connsiteX39" fmla="*/ 399682 w 607627"/>
              <a:gd name="connsiteY39" fmla="*/ 341602 h 571500"/>
              <a:gd name="connsiteX40" fmla="*/ 192329 w 607627"/>
              <a:gd name="connsiteY40" fmla="*/ 466855 h 571500"/>
              <a:gd name="connsiteX41" fmla="*/ 121882 w 607627"/>
              <a:gd name="connsiteY41" fmla="*/ 450282 h 571500"/>
              <a:gd name="connsiteX42" fmla="*/ 162674 w 607627"/>
              <a:gd name="connsiteY42" fmla="*/ 122262 h 571500"/>
              <a:gd name="connsiteX43" fmla="*/ 489633 w 607627"/>
              <a:gd name="connsiteY43" fmla="*/ 163186 h 571500"/>
              <a:gd name="connsiteX44" fmla="*/ 448841 w 607627"/>
              <a:gd name="connsiteY44" fmla="*/ 491206 h 571500"/>
              <a:gd name="connsiteX45" fmla="*/ 429683 w 607627"/>
              <a:gd name="connsiteY45" fmla="*/ 504670 h 571500"/>
              <a:gd name="connsiteX46" fmla="*/ 442595 w 607627"/>
              <a:gd name="connsiteY46" fmla="*/ 573440 h 571500"/>
              <a:gd name="connsiteX47" fmla="*/ 603996 w 607627"/>
              <a:gd name="connsiteY47" fmla="*/ 30674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627" h="571500">
                <a:moveTo>
                  <a:pt x="370724" y="251781"/>
                </a:moveTo>
                <a:cubicBezTo>
                  <a:pt x="360376" y="250352"/>
                  <a:pt x="347938" y="249019"/>
                  <a:pt x="333412" y="248352"/>
                </a:cubicBezTo>
                <a:lnTo>
                  <a:pt x="333412" y="202537"/>
                </a:lnTo>
                <a:cubicBezTo>
                  <a:pt x="346040" y="203680"/>
                  <a:pt x="358762" y="205489"/>
                  <a:pt x="370724" y="207394"/>
                </a:cubicBezTo>
                <a:close/>
                <a:moveTo>
                  <a:pt x="276447" y="248733"/>
                </a:moveTo>
                <a:cubicBezTo>
                  <a:pt x="261826" y="249495"/>
                  <a:pt x="249484" y="250828"/>
                  <a:pt x="239230" y="252352"/>
                </a:cubicBezTo>
                <a:lnTo>
                  <a:pt x="239230" y="207490"/>
                </a:lnTo>
                <a:cubicBezTo>
                  <a:pt x="251098" y="205489"/>
                  <a:pt x="263820" y="203680"/>
                  <a:pt x="276447" y="202537"/>
                </a:cubicBezTo>
                <a:close/>
                <a:moveTo>
                  <a:pt x="285941" y="201965"/>
                </a:moveTo>
                <a:cubicBezTo>
                  <a:pt x="292303" y="201965"/>
                  <a:pt x="298569" y="201298"/>
                  <a:pt x="304930" y="201298"/>
                </a:cubicBezTo>
                <a:cubicBezTo>
                  <a:pt x="311291" y="201298"/>
                  <a:pt x="317177" y="201298"/>
                  <a:pt x="323918" y="201965"/>
                </a:cubicBezTo>
                <a:lnTo>
                  <a:pt x="323918" y="248257"/>
                </a:lnTo>
                <a:cubicBezTo>
                  <a:pt x="318317" y="248257"/>
                  <a:pt x="312525" y="248257"/>
                  <a:pt x="306259" y="248257"/>
                </a:cubicBezTo>
                <a:cubicBezTo>
                  <a:pt x="299993" y="248257"/>
                  <a:pt x="292872" y="248257"/>
                  <a:pt x="286701" y="248257"/>
                </a:cubicBezTo>
                <a:close/>
                <a:moveTo>
                  <a:pt x="425411" y="218729"/>
                </a:moveTo>
                <a:lnTo>
                  <a:pt x="425411" y="218729"/>
                </a:lnTo>
                <a:lnTo>
                  <a:pt x="304265" y="123479"/>
                </a:lnTo>
                <a:lnTo>
                  <a:pt x="184259" y="218729"/>
                </a:lnTo>
                <a:lnTo>
                  <a:pt x="186442" y="218729"/>
                </a:lnTo>
                <a:lnTo>
                  <a:pt x="184734" y="219301"/>
                </a:lnTo>
                <a:cubicBezTo>
                  <a:pt x="184734" y="219301"/>
                  <a:pt x="199924" y="221491"/>
                  <a:pt x="227552" y="223301"/>
                </a:cubicBezTo>
                <a:lnTo>
                  <a:pt x="227552" y="254543"/>
                </a:lnTo>
                <a:cubicBezTo>
                  <a:pt x="217883" y="256023"/>
                  <a:pt x="208355" y="258317"/>
                  <a:pt x="199070" y="261401"/>
                </a:cubicBezTo>
                <a:lnTo>
                  <a:pt x="205526" y="272450"/>
                </a:lnTo>
                <a:lnTo>
                  <a:pt x="220337" y="272450"/>
                </a:lnTo>
                <a:lnTo>
                  <a:pt x="199070" y="383226"/>
                </a:lnTo>
                <a:lnTo>
                  <a:pt x="384206" y="271593"/>
                </a:lnTo>
                <a:lnTo>
                  <a:pt x="403194" y="271593"/>
                </a:lnTo>
                <a:lnTo>
                  <a:pt x="409461" y="260830"/>
                </a:lnTo>
                <a:lnTo>
                  <a:pt x="410600" y="260830"/>
                </a:lnTo>
                <a:cubicBezTo>
                  <a:pt x="401163" y="257665"/>
                  <a:pt x="391476" y="255307"/>
                  <a:pt x="381643" y="253781"/>
                </a:cubicBezTo>
                <a:lnTo>
                  <a:pt x="381643" y="222539"/>
                </a:lnTo>
                <a:cubicBezTo>
                  <a:pt x="410125" y="220634"/>
                  <a:pt x="425791" y="218443"/>
                  <a:pt x="425791" y="218443"/>
                </a:cubicBezTo>
                <a:moveTo>
                  <a:pt x="604661" y="307121"/>
                </a:moveTo>
                <a:cubicBezTo>
                  <a:pt x="604798" y="141573"/>
                  <a:pt x="471140" y="7258"/>
                  <a:pt x="306127" y="7121"/>
                </a:cubicBezTo>
                <a:cubicBezTo>
                  <a:pt x="141115" y="6983"/>
                  <a:pt x="7235" y="141075"/>
                  <a:pt x="7098" y="306624"/>
                </a:cubicBezTo>
                <a:cubicBezTo>
                  <a:pt x="7029" y="389262"/>
                  <a:pt x="40970" y="468264"/>
                  <a:pt x="100900" y="524958"/>
                </a:cubicBezTo>
                <a:cubicBezTo>
                  <a:pt x="133433" y="551314"/>
                  <a:pt x="178398" y="555945"/>
                  <a:pt x="215590" y="536769"/>
                </a:cubicBezTo>
                <a:lnTo>
                  <a:pt x="413828" y="417802"/>
                </a:lnTo>
                <a:lnTo>
                  <a:pt x="399682" y="341602"/>
                </a:lnTo>
                <a:lnTo>
                  <a:pt x="192329" y="466855"/>
                </a:lnTo>
                <a:cubicBezTo>
                  <a:pt x="168024" y="477333"/>
                  <a:pt x="145333" y="477333"/>
                  <a:pt x="121882" y="450282"/>
                </a:cubicBezTo>
                <a:cubicBezTo>
                  <a:pt x="42859" y="348401"/>
                  <a:pt x="61123" y="201541"/>
                  <a:pt x="162674" y="122262"/>
                </a:cubicBezTo>
                <a:cubicBezTo>
                  <a:pt x="264226" y="42982"/>
                  <a:pt x="410610" y="61305"/>
                  <a:pt x="489633" y="163186"/>
                </a:cubicBezTo>
                <a:cubicBezTo>
                  <a:pt x="568655" y="265067"/>
                  <a:pt x="550392" y="411927"/>
                  <a:pt x="448841" y="491206"/>
                </a:cubicBezTo>
                <a:cubicBezTo>
                  <a:pt x="442684" y="496013"/>
                  <a:pt x="436290" y="500507"/>
                  <a:pt x="429683" y="504670"/>
                </a:cubicBezTo>
                <a:lnTo>
                  <a:pt x="442595" y="573440"/>
                </a:lnTo>
                <a:cubicBezTo>
                  <a:pt x="541923" y="521867"/>
                  <a:pt x="604210" y="418945"/>
                  <a:pt x="603996" y="306740"/>
                </a:cubicBezTo>
              </a:path>
            </a:pathLst>
          </a:custGeom>
          <a:solidFill>
            <a:srgbClr val="3CB4E5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86BC727-E687-0B44-B1AC-75F9402CA537}"/>
              </a:ext>
            </a:extLst>
          </p:cNvPr>
          <p:cNvSpPr/>
          <p:nvPr/>
        </p:nvSpPr>
        <p:spPr>
          <a:xfrm>
            <a:off x="940106" y="6093299"/>
            <a:ext cx="149110" cy="218638"/>
          </a:xfrm>
          <a:custGeom>
            <a:avLst/>
            <a:gdLst>
              <a:gd name="connsiteX0" fmla="*/ 294201 w 370272"/>
              <a:gd name="connsiteY0" fmla="*/ 355930 h 542925"/>
              <a:gd name="connsiteX1" fmla="*/ 185208 w 370272"/>
              <a:gd name="connsiteY1" fmla="*/ 476326 h 542925"/>
              <a:gd name="connsiteX2" fmla="*/ 72892 w 370272"/>
              <a:gd name="connsiteY2" fmla="*/ 354025 h 542925"/>
              <a:gd name="connsiteX3" fmla="*/ 185398 w 370272"/>
              <a:gd name="connsiteY3" fmla="*/ 233629 h 542925"/>
              <a:gd name="connsiteX4" fmla="*/ 294391 w 370272"/>
              <a:gd name="connsiteY4" fmla="*/ 355930 h 542925"/>
              <a:gd name="connsiteX5" fmla="*/ 194228 w 370272"/>
              <a:gd name="connsiteY5" fmla="*/ 170764 h 542925"/>
              <a:gd name="connsiteX6" fmla="*/ 74791 w 370272"/>
              <a:gd name="connsiteY6" fmla="*/ 227914 h 542925"/>
              <a:gd name="connsiteX7" fmla="*/ 74791 w 370272"/>
              <a:gd name="connsiteY7" fmla="*/ 16078 h 542925"/>
              <a:gd name="connsiteX8" fmla="*/ 65870 w 370272"/>
              <a:gd name="connsiteY8" fmla="*/ 7121 h 542925"/>
              <a:gd name="connsiteX9" fmla="*/ 61024 w 370272"/>
              <a:gd name="connsiteY9" fmla="*/ 8553 h 542925"/>
              <a:gd name="connsiteX10" fmla="*/ 11180 w 370272"/>
              <a:gd name="connsiteY10" fmla="*/ 40843 h 542925"/>
              <a:gd name="connsiteX11" fmla="*/ 7098 w 370272"/>
              <a:gd name="connsiteY11" fmla="*/ 48368 h 542925"/>
              <a:gd name="connsiteX12" fmla="*/ 7098 w 370272"/>
              <a:gd name="connsiteY12" fmla="*/ 523094 h 542925"/>
              <a:gd name="connsiteX13" fmla="*/ 16022 w 370272"/>
              <a:gd name="connsiteY13" fmla="*/ 532047 h 542925"/>
              <a:gd name="connsiteX14" fmla="*/ 65867 w 370272"/>
              <a:gd name="connsiteY14" fmla="*/ 532047 h 542925"/>
              <a:gd name="connsiteX15" fmla="*/ 74791 w 370272"/>
              <a:gd name="connsiteY15" fmla="*/ 523094 h 542925"/>
              <a:gd name="connsiteX16" fmla="*/ 74791 w 370272"/>
              <a:gd name="connsiteY16" fmla="*/ 484994 h 542925"/>
              <a:gd name="connsiteX17" fmla="*/ 194228 w 370272"/>
              <a:gd name="connsiteY17" fmla="*/ 539477 h 542925"/>
              <a:gd name="connsiteX18" fmla="*/ 363224 w 370272"/>
              <a:gd name="connsiteY18" fmla="*/ 354311 h 542925"/>
              <a:gd name="connsiteX19" fmla="*/ 194228 w 370272"/>
              <a:gd name="connsiteY19" fmla="*/ 1710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0272" h="542925">
                <a:moveTo>
                  <a:pt x="294201" y="355930"/>
                </a:moveTo>
                <a:cubicBezTo>
                  <a:pt x="294201" y="426891"/>
                  <a:pt x="249294" y="476326"/>
                  <a:pt x="185208" y="476326"/>
                </a:cubicBezTo>
                <a:cubicBezTo>
                  <a:pt x="130047" y="476326"/>
                  <a:pt x="72892" y="431082"/>
                  <a:pt x="72892" y="354025"/>
                </a:cubicBezTo>
                <a:cubicBezTo>
                  <a:pt x="70867" y="289627"/>
                  <a:pt x="121212" y="235751"/>
                  <a:pt x="185398" y="233629"/>
                </a:cubicBezTo>
                <a:cubicBezTo>
                  <a:pt x="248534" y="233629"/>
                  <a:pt x="294391" y="284492"/>
                  <a:pt x="294391" y="355930"/>
                </a:cubicBezTo>
                <a:moveTo>
                  <a:pt x="194228" y="170764"/>
                </a:moveTo>
                <a:cubicBezTo>
                  <a:pt x="147752" y="170274"/>
                  <a:pt x="103662" y="191371"/>
                  <a:pt x="74791" y="227914"/>
                </a:cubicBezTo>
                <a:lnTo>
                  <a:pt x="74791" y="16078"/>
                </a:lnTo>
                <a:cubicBezTo>
                  <a:pt x="74793" y="11133"/>
                  <a:pt x="70799" y="7123"/>
                  <a:pt x="65870" y="7121"/>
                </a:cubicBezTo>
                <a:cubicBezTo>
                  <a:pt x="64151" y="7120"/>
                  <a:pt x="62468" y="7617"/>
                  <a:pt x="61024" y="8553"/>
                </a:cubicBezTo>
                <a:lnTo>
                  <a:pt x="11180" y="40843"/>
                </a:lnTo>
                <a:cubicBezTo>
                  <a:pt x="8634" y="42493"/>
                  <a:pt x="7096" y="45326"/>
                  <a:pt x="7098" y="48368"/>
                </a:cubicBezTo>
                <a:lnTo>
                  <a:pt x="7098" y="523094"/>
                </a:lnTo>
                <a:cubicBezTo>
                  <a:pt x="7378" y="527917"/>
                  <a:pt x="11214" y="531765"/>
                  <a:pt x="16022" y="532047"/>
                </a:cubicBezTo>
                <a:lnTo>
                  <a:pt x="65867" y="532047"/>
                </a:lnTo>
                <a:cubicBezTo>
                  <a:pt x="70674" y="531765"/>
                  <a:pt x="74510" y="527917"/>
                  <a:pt x="74791" y="523094"/>
                </a:cubicBezTo>
                <a:lnTo>
                  <a:pt x="74791" y="484994"/>
                </a:lnTo>
                <a:cubicBezTo>
                  <a:pt x="104556" y="520058"/>
                  <a:pt x="148324" y="540023"/>
                  <a:pt x="194228" y="539477"/>
                </a:cubicBezTo>
                <a:cubicBezTo>
                  <a:pt x="276162" y="539477"/>
                  <a:pt x="363224" y="474992"/>
                  <a:pt x="363224" y="354311"/>
                </a:cubicBezTo>
                <a:cubicBezTo>
                  <a:pt x="363224" y="235343"/>
                  <a:pt x="276162" y="171050"/>
                  <a:pt x="194228" y="171050"/>
                </a:cubicBezTo>
              </a:path>
            </a:pathLst>
          </a:custGeom>
          <a:solidFill>
            <a:srgbClr val="00263A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B24F21C-8A4A-CD49-A879-1DE302B5943F}"/>
              </a:ext>
            </a:extLst>
          </p:cNvPr>
          <p:cNvSpPr/>
          <p:nvPr/>
        </p:nvSpPr>
        <p:spPr>
          <a:xfrm>
            <a:off x="1092695" y="6159237"/>
            <a:ext cx="137640" cy="153430"/>
          </a:xfrm>
          <a:custGeom>
            <a:avLst/>
            <a:gdLst>
              <a:gd name="connsiteX0" fmla="*/ 77070 w 341790"/>
              <a:gd name="connsiteY0" fmla="*/ 162473 h 381000"/>
              <a:gd name="connsiteX1" fmla="*/ 175619 w 341790"/>
              <a:gd name="connsiteY1" fmla="*/ 67223 h 381000"/>
              <a:gd name="connsiteX2" fmla="*/ 272460 w 341790"/>
              <a:gd name="connsiteY2" fmla="*/ 162473 h 381000"/>
              <a:gd name="connsiteX3" fmla="*/ 176759 w 341790"/>
              <a:gd name="connsiteY3" fmla="*/ 7121 h 381000"/>
              <a:gd name="connsiteX4" fmla="*/ 7098 w 341790"/>
              <a:gd name="connsiteY4" fmla="*/ 191620 h 381000"/>
              <a:gd name="connsiteX5" fmla="*/ 183214 w 341790"/>
              <a:gd name="connsiteY5" fmla="*/ 376119 h 381000"/>
              <a:gd name="connsiteX6" fmla="*/ 327906 w 341790"/>
              <a:gd name="connsiteY6" fmla="*/ 310016 h 381000"/>
              <a:gd name="connsiteX7" fmla="*/ 327241 w 341790"/>
              <a:gd name="connsiteY7" fmla="*/ 297347 h 381000"/>
              <a:gd name="connsiteX8" fmla="*/ 296100 w 341790"/>
              <a:gd name="connsiteY8" fmla="*/ 269439 h 381000"/>
              <a:gd name="connsiteX9" fmla="*/ 283663 w 341790"/>
              <a:gd name="connsiteY9" fmla="*/ 269915 h 381000"/>
              <a:gd name="connsiteX10" fmla="*/ 184544 w 341790"/>
              <a:gd name="connsiteY10" fmla="*/ 314683 h 381000"/>
              <a:gd name="connsiteX11" fmla="*/ 76785 w 341790"/>
              <a:gd name="connsiteY11" fmla="*/ 220671 h 381000"/>
              <a:gd name="connsiteX12" fmla="*/ 332463 w 341790"/>
              <a:gd name="connsiteY12" fmla="*/ 220671 h 381000"/>
              <a:gd name="connsiteX13" fmla="*/ 341387 w 341790"/>
              <a:gd name="connsiteY13" fmla="*/ 212480 h 381000"/>
              <a:gd name="connsiteX14" fmla="*/ 341957 w 341790"/>
              <a:gd name="connsiteY14" fmla="*/ 194192 h 381000"/>
              <a:gd name="connsiteX15" fmla="*/ 176948 w 341790"/>
              <a:gd name="connsiteY15" fmla="*/ 7121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790" h="381000">
                <a:moveTo>
                  <a:pt x="77070" y="162473"/>
                </a:moveTo>
                <a:cubicBezTo>
                  <a:pt x="86564" y="105895"/>
                  <a:pt x="126344" y="67223"/>
                  <a:pt x="175619" y="67223"/>
                </a:cubicBezTo>
                <a:cubicBezTo>
                  <a:pt x="236382" y="67223"/>
                  <a:pt x="265054" y="114848"/>
                  <a:pt x="272460" y="162473"/>
                </a:cubicBezTo>
                <a:close/>
                <a:moveTo>
                  <a:pt x="176759" y="7121"/>
                </a:moveTo>
                <a:cubicBezTo>
                  <a:pt x="80013" y="7121"/>
                  <a:pt x="7098" y="86464"/>
                  <a:pt x="7098" y="191620"/>
                </a:cubicBezTo>
                <a:cubicBezTo>
                  <a:pt x="7098" y="296776"/>
                  <a:pt x="83051" y="376119"/>
                  <a:pt x="183214" y="376119"/>
                </a:cubicBezTo>
                <a:cubicBezTo>
                  <a:pt x="242458" y="376119"/>
                  <a:pt x="287081" y="355736"/>
                  <a:pt x="327906" y="310016"/>
                </a:cubicBezTo>
                <a:cubicBezTo>
                  <a:pt x="330927" y="306238"/>
                  <a:pt x="330641" y="300786"/>
                  <a:pt x="327241" y="297347"/>
                </a:cubicBezTo>
                <a:lnTo>
                  <a:pt x="296100" y="269439"/>
                </a:lnTo>
                <a:cubicBezTo>
                  <a:pt x="292510" y="266193"/>
                  <a:pt x="286996" y="266404"/>
                  <a:pt x="283663" y="269915"/>
                </a:cubicBezTo>
                <a:cubicBezTo>
                  <a:pt x="258847" y="298807"/>
                  <a:pt x="222556" y="315198"/>
                  <a:pt x="184544" y="314683"/>
                </a:cubicBezTo>
                <a:cubicBezTo>
                  <a:pt x="128718" y="314683"/>
                  <a:pt x="86469" y="277345"/>
                  <a:pt x="76785" y="220671"/>
                </a:cubicBezTo>
                <a:lnTo>
                  <a:pt x="332463" y="220671"/>
                </a:lnTo>
                <a:cubicBezTo>
                  <a:pt x="337110" y="220688"/>
                  <a:pt x="340992" y="217125"/>
                  <a:pt x="341387" y="212480"/>
                </a:cubicBezTo>
                <a:cubicBezTo>
                  <a:pt x="341957" y="204383"/>
                  <a:pt x="341957" y="198859"/>
                  <a:pt x="341957" y="194192"/>
                </a:cubicBezTo>
                <a:cubicBezTo>
                  <a:pt x="341957" y="83987"/>
                  <a:pt x="274074" y="7121"/>
                  <a:pt x="176948" y="7121"/>
                </a:cubicBezTo>
              </a:path>
            </a:pathLst>
          </a:custGeom>
          <a:solidFill>
            <a:srgbClr val="00263A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9AFA033-8BE2-F34D-B1BB-69FE80C82A50}"/>
              </a:ext>
            </a:extLst>
          </p:cNvPr>
          <p:cNvSpPr/>
          <p:nvPr/>
        </p:nvSpPr>
        <p:spPr>
          <a:xfrm>
            <a:off x="1233050" y="6160004"/>
            <a:ext cx="129993" cy="149594"/>
          </a:xfrm>
          <a:custGeom>
            <a:avLst/>
            <a:gdLst>
              <a:gd name="connsiteX0" fmla="*/ 252902 w 322801"/>
              <a:gd name="connsiteY0" fmla="*/ 209527 h 371475"/>
              <a:gd name="connsiteX1" fmla="*/ 252902 w 322801"/>
              <a:gd name="connsiteY1" fmla="*/ 233911 h 371475"/>
              <a:gd name="connsiteX2" fmla="*/ 150365 w 322801"/>
              <a:gd name="connsiteY2" fmla="*/ 315350 h 371475"/>
              <a:gd name="connsiteX3" fmla="*/ 75076 w 322801"/>
              <a:gd name="connsiteY3" fmla="*/ 256104 h 371475"/>
              <a:gd name="connsiteX4" fmla="*/ 164036 w 322801"/>
              <a:gd name="connsiteY4" fmla="*/ 197335 h 371475"/>
              <a:gd name="connsiteX5" fmla="*/ 252902 w 322801"/>
              <a:gd name="connsiteY5" fmla="*/ 209527 h 371475"/>
              <a:gd name="connsiteX6" fmla="*/ 167454 w 322801"/>
              <a:gd name="connsiteY6" fmla="*/ 7121 h 371475"/>
              <a:gd name="connsiteX7" fmla="*/ 41941 w 322801"/>
              <a:gd name="connsiteY7" fmla="*/ 36553 h 371475"/>
              <a:gd name="connsiteX8" fmla="*/ 37194 w 322801"/>
              <a:gd name="connsiteY8" fmla="*/ 47792 h 371475"/>
              <a:gd name="connsiteX9" fmla="*/ 52100 w 322801"/>
              <a:gd name="connsiteY9" fmla="*/ 88750 h 371475"/>
              <a:gd name="connsiteX10" fmla="*/ 57132 w 322801"/>
              <a:gd name="connsiteY10" fmla="*/ 93893 h 371475"/>
              <a:gd name="connsiteX11" fmla="*/ 64253 w 322801"/>
              <a:gd name="connsiteY11" fmla="*/ 93893 h 371475"/>
              <a:gd name="connsiteX12" fmla="*/ 162233 w 322801"/>
              <a:gd name="connsiteY12" fmla="*/ 70652 h 371475"/>
              <a:gd name="connsiteX13" fmla="*/ 252522 w 322801"/>
              <a:gd name="connsiteY13" fmla="*/ 151424 h 371475"/>
              <a:gd name="connsiteX14" fmla="*/ 159004 w 322801"/>
              <a:gd name="connsiteY14" fmla="*/ 139899 h 371475"/>
              <a:gd name="connsiteX15" fmla="*/ 7098 w 322801"/>
              <a:gd name="connsiteY15" fmla="*/ 260009 h 371475"/>
              <a:gd name="connsiteX16" fmla="*/ 141060 w 322801"/>
              <a:gd name="connsiteY16" fmla="*/ 373643 h 371475"/>
              <a:gd name="connsiteX17" fmla="*/ 252712 w 322801"/>
              <a:gd name="connsiteY17" fmla="*/ 330590 h 371475"/>
              <a:gd name="connsiteX18" fmla="*/ 252712 w 322801"/>
              <a:gd name="connsiteY18" fmla="*/ 357545 h 371475"/>
              <a:gd name="connsiteX19" fmla="*/ 261637 w 322801"/>
              <a:gd name="connsiteY19" fmla="*/ 366499 h 371475"/>
              <a:gd name="connsiteX20" fmla="*/ 310816 w 322801"/>
              <a:gd name="connsiteY20" fmla="*/ 366499 h 371475"/>
              <a:gd name="connsiteX21" fmla="*/ 319741 w 322801"/>
              <a:gd name="connsiteY21" fmla="*/ 357545 h 371475"/>
              <a:gd name="connsiteX22" fmla="*/ 319741 w 322801"/>
              <a:gd name="connsiteY22" fmla="*/ 151996 h 371475"/>
              <a:gd name="connsiteX23" fmla="*/ 281764 w 322801"/>
              <a:gd name="connsiteY23" fmla="*/ 47221 h 371475"/>
              <a:gd name="connsiteX24" fmla="*/ 167264 w 322801"/>
              <a:gd name="connsiteY24" fmla="*/ 7502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2801" h="371475">
                <a:moveTo>
                  <a:pt x="252902" y="209527"/>
                </a:moveTo>
                <a:lnTo>
                  <a:pt x="252902" y="233911"/>
                </a:lnTo>
                <a:cubicBezTo>
                  <a:pt x="252902" y="280298"/>
                  <a:pt x="208849" y="315350"/>
                  <a:pt x="150365" y="315350"/>
                </a:cubicBezTo>
                <a:cubicBezTo>
                  <a:pt x="114097" y="315350"/>
                  <a:pt x="75076" y="297157"/>
                  <a:pt x="75076" y="256104"/>
                </a:cubicBezTo>
                <a:cubicBezTo>
                  <a:pt x="75076" y="219814"/>
                  <a:pt x="109160" y="197335"/>
                  <a:pt x="164036" y="197335"/>
                </a:cubicBezTo>
                <a:cubicBezTo>
                  <a:pt x="194078" y="197245"/>
                  <a:pt x="223987" y="201349"/>
                  <a:pt x="252902" y="209527"/>
                </a:cubicBezTo>
                <a:moveTo>
                  <a:pt x="167454" y="7121"/>
                </a:moveTo>
                <a:cubicBezTo>
                  <a:pt x="123928" y="7211"/>
                  <a:pt x="80998" y="17278"/>
                  <a:pt x="41941" y="36553"/>
                </a:cubicBezTo>
                <a:cubicBezTo>
                  <a:pt x="37664" y="38469"/>
                  <a:pt x="35591" y="43377"/>
                  <a:pt x="37194" y="47792"/>
                </a:cubicBezTo>
                <a:lnTo>
                  <a:pt x="52100" y="88750"/>
                </a:lnTo>
                <a:cubicBezTo>
                  <a:pt x="52954" y="91116"/>
                  <a:pt x="54790" y="92993"/>
                  <a:pt x="57132" y="93893"/>
                </a:cubicBezTo>
                <a:cubicBezTo>
                  <a:pt x="59400" y="94896"/>
                  <a:pt x="61984" y="94896"/>
                  <a:pt x="64253" y="93893"/>
                </a:cubicBezTo>
                <a:cubicBezTo>
                  <a:pt x="94720" y="78755"/>
                  <a:pt x="128234" y="70805"/>
                  <a:pt x="162233" y="70652"/>
                </a:cubicBezTo>
                <a:cubicBezTo>
                  <a:pt x="203152" y="70652"/>
                  <a:pt x="251857" y="84749"/>
                  <a:pt x="252522" y="151424"/>
                </a:cubicBezTo>
                <a:cubicBezTo>
                  <a:pt x="221990" y="143475"/>
                  <a:pt x="190546" y="139600"/>
                  <a:pt x="159004" y="139899"/>
                </a:cubicBezTo>
                <a:cubicBezTo>
                  <a:pt x="65202" y="139899"/>
                  <a:pt x="7098" y="185429"/>
                  <a:pt x="7098" y="260009"/>
                </a:cubicBezTo>
                <a:cubicBezTo>
                  <a:pt x="7098" y="334590"/>
                  <a:pt x="74506" y="373643"/>
                  <a:pt x="141060" y="373643"/>
                </a:cubicBezTo>
                <a:cubicBezTo>
                  <a:pt x="182489" y="374673"/>
                  <a:pt x="222636" y="359192"/>
                  <a:pt x="252712" y="330590"/>
                </a:cubicBezTo>
                <a:lnTo>
                  <a:pt x="252712" y="357545"/>
                </a:lnTo>
                <a:cubicBezTo>
                  <a:pt x="252712" y="362490"/>
                  <a:pt x="256708" y="366499"/>
                  <a:pt x="261637" y="366499"/>
                </a:cubicBezTo>
                <a:lnTo>
                  <a:pt x="310816" y="366499"/>
                </a:lnTo>
                <a:cubicBezTo>
                  <a:pt x="315745" y="366499"/>
                  <a:pt x="319741" y="362490"/>
                  <a:pt x="319741" y="357545"/>
                </a:cubicBezTo>
                <a:lnTo>
                  <a:pt x="319741" y="151996"/>
                </a:lnTo>
                <a:cubicBezTo>
                  <a:pt x="319741" y="106657"/>
                  <a:pt x="307398" y="72272"/>
                  <a:pt x="281764" y="47221"/>
                </a:cubicBezTo>
                <a:cubicBezTo>
                  <a:pt x="256130" y="22170"/>
                  <a:pt x="216349" y="7502"/>
                  <a:pt x="167264" y="7502"/>
                </a:cubicBezTo>
              </a:path>
            </a:pathLst>
          </a:custGeom>
          <a:solidFill>
            <a:srgbClr val="00263A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5222319-A266-364F-B719-EFDE36E8A1B5}"/>
              </a:ext>
            </a:extLst>
          </p:cNvPr>
          <p:cNvSpPr/>
          <p:nvPr/>
        </p:nvSpPr>
        <p:spPr>
          <a:xfrm>
            <a:off x="1367784" y="6159256"/>
            <a:ext cx="137640" cy="153430"/>
          </a:xfrm>
          <a:custGeom>
            <a:avLst/>
            <a:gdLst>
              <a:gd name="connsiteX0" fmla="*/ 302271 w 341790"/>
              <a:gd name="connsiteY0" fmla="*/ 265582 h 381000"/>
              <a:gd name="connsiteX1" fmla="*/ 295815 w 341790"/>
              <a:gd name="connsiteY1" fmla="*/ 263200 h 381000"/>
              <a:gd name="connsiteX2" fmla="*/ 289644 w 341790"/>
              <a:gd name="connsiteY2" fmla="*/ 266058 h 381000"/>
              <a:gd name="connsiteX3" fmla="*/ 193753 w 341790"/>
              <a:gd name="connsiteY3" fmla="*/ 313683 h 381000"/>
              <a:gd name="connsiteX4" fmla="*/ 79823 w 341790"/>
              <a:gd name="connsiteY4" fmla="*/ 190620 h 381000"/>
              <a:gd name="connsiteX5" fmla="*/ 190715 w 341790"/>
              <a:gd name="connsiteY5" fmla="*/ 69557 h 381000"/>
              <a:gd name="connsiteX6" fmla="*/ 285657 w 341790"/>
              <a:gd name="connsiteY6" fmla="*/ 117182 h 381000"/>
              <a:gd name="connsiteX7" fmla="*/ 292113 w 341790"/>
              <a:gd name="connsiteY7" fmla="*/ 119944 h 381000"/>
              <a:gd name="connsiteX8" fmla="*/ 292113 w 341790"/>
              <a:gd name="connsiteY8" fmla="*/ 119944 h 381000"/>
              <a:gd name="connsiteX9" fmla="*/ 298569 w 341790"/>
              <a:gd name="connsiteY9" fmla="*/ 117182 h 381000"/>
              <a:gd name="connsiteX10" fmla="*/ 331608 w 341790"/>
              <a:gd name="connsiteY10" fmla="*/ 82035 h 381000"/>
              <a:gd name="connsiteX11" fmla="*/ 331608 w 341790"/>
              <a:gd name="connsiteY11" fmla="*/ 69748 h 381000"/>
              <a:gd name="connsiteX12" fmla="*/ 191000 w 341790"/>
              <a:gd name="connsiteY12" fmla="*/ 7168 h 381000"/>
              <a:gd name="connsiteX13" fmla="*/ 7098 w 341790"/>
              <a:gd name="connsiteY13" fmla="*/ 191668 h 381000"/>
              <a:gd name="connsiteX14" fmla="*/ 191000 w 341790"/>
              <a:gd name="connsiteY14" fmla="*/ 376167 h 381000"/>
              <a:gd name="connsiteX15" fmla="*/ 334362 w 341790"/>
              <a:gd name="connsiteY15" fmla="*/ 308158 h 381000"/>
              <a:gd name="connsiteX16" fmla="*/ 333792 w 341790"/>
              <a:gd name="connsiteY16" fmla="*/ 29558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1790" h="381000">
                <a:moveTo>
                  <a:pt x="302271" y="265582"/>
                </a:moveTo>
                <a:cubicBezTo>
                  <a:pt x="300492" y="264006"/>
                  <a:pt x="298188" y="263157"/>
                  <a:pt x="295815" y="263200"/>
                </a:cubicBezTo>
                <a:cubicBezTo>
                  <a:pt x="293453" y="263256"/>
                  <a:pt x="291219" y="264290"/>
                  <a:pt x="289644" y="266058"/>
                </a:cubicBezTo>
                <a:cubicBezTo>
                  <a:pt x="260117" y="297776"/>
                  <a:pt x="228786" y="313683"/>
                  <a:pt x="193753" y="313683"/>
                </a:cubicBezTo>
                <a:cubicBezTo>
                  <a:pt x="129762" y="313683"/>
                  <a:pt x="79823" y="260248"/>
                  <a:pt x="79823" y="190620"/>
                </a:cubicBezTo>
                <a:cubicBezTo>
                  <a:pt x="79823" y="122707"/>
                  <a:pt x="128528" y="69557"/>
                  <a:pt x="190715" y="69557"/>
                </a:cubicBezTo>
                <a:cubicBezTo>
                  <a:pt x="234388" y="69557"/>
                  <a:pt x="262301" y="92608"/>
                  <a:pt x="285657" y="117182"/>
                </a:cubicBezTo>
                <a:cubicBezTo>
                  <a:pt x="287322" y="118978"/>
                  <a:pt x="289668" y="119981"/>
                  <a:pt x="292113" y="119944"/>
                </a:cubicBezTo>
                <a:lnTo>
                  <a:pt x="292113" y="119944"/>
                </a:lnTo>
                <a:cubicBezTo>
                  <a:pt x="294555" y="119970"/>
                  <a:pt x="296896" y="118968"/>
                  <a:pt x="298569" y="117182"/>
                </a:cubicBezTo>
                <a:lnTo>
                  <a:pt x="331608" y="82035"/>
                </a:lnTo>
                <a:cubicBezTo>
                  <a:pt x="334950" y="78625"/>
                  <a:pt x="334950" y="73157"/>
                  <a:pt x="331608" y="69748"/>
                </a:cubicBezTo>
                <a:cubicBezTo>
                  <a:pt x="296397" y="28880"/>
                  <a:pt x="244830" y="5929"/>
                  <a:pt x="191000" y="7168"/>
                </a:cubicBezTo>
                <a:cubicBezTo>
                  <a:pt x="89433" y="7168"/>
                  <a:pt x="7098" y="89771"/>
                  <a:pt x="7098" y="191668"/>
                </a:cubicBezTo>
                <a:cubicBezTo>
                  <a:pt x="7098" y="293564"/>
                  <a:pt x="89433" y="376167"/>
                  <a:pt x="191000" y="376167"/>
                </a:cubicBezTo>
                <a:cubicBezTo>
                  <a:pt x="264200" y="376167"/>
                  <a:pt x="306069" y="339781"/>
                  <a:pt x="334362" y="308158"/>
                </a:cubicBezTo>
                <a:cubicBezTo>
                  <a:pt x="337635" y="304518"/>
                  <a:pt x="337381" y="298913"/>
                  <a:pt x="333792" y="295585"/>
                </a:cubicBezTo>
                <a:close/>
              </a:path>
            </a:pathLst>
          </a:custGeom>
          <a:solidFill>
            <a:srgbClr val="00263A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3329AAF-3E20-9A46-B0C4-C3DE525E9D75}"/>
              </a:ext>
            </a:extLst>
          </p:cNvPr>
          <p:cNvSpPr/>
          <p:nvPr/>
        </p:nvSpPr>
        <p:spPr>
          <a:xfrm>
            <a:off x="1499833" y="6159232"/>
            <a:ext cx="152933" cy="153430"/>
          </a:xfrm>
          <a:custGeom>
            <a:avLst/>
            <a:gdLst>
              <a:gd name="connsiteX0" fmla="*/ 305047 w 379766"/>
              <a:gd name="connsiteY0" fmla="*/ 192871 h 381000"/>
              <a:gd name="connsiteX1" fmla="*/ 191117 w 379766"/>
              <a:gd name="connsiteY1" fmla="*/ 313363 h 381000"/>
              <a:gd name="connsiteX2" fmla="*/ 76143 w 379766"/>
              <a:gd name="connsiteY2" fmla="*/ 190300 h 381000"/>
              <a:gd name="connsiteX3" fmla="*/ 190073 w 379766"/>
              <a:gd name="connsiteY3" fmla="*/ 69237 h 381000"/>
              <a:gd name="connsiteX4" fmla="*/ 305047 w 379766"/>
              <a:gd name="connsiteY4" fmla="*/ 192871 h 381000"/>
              <a:gd name="connsiteX5" fmla="*/ 191117 w 379766"/>
              <a:gd name="connsiteY5" fmla="*/ 7134 h 381000"/>
              <a:gd name="connsiteX6" fmla="*/ 7106 w 379766"/>
              <a:gd name="connsiteY6" fmla="*/ 188269 h 381000"/>
              <a:gd name="connsiteX7" fmla="*/ 7120 w 379766"/>
              <a:gd name="connsiteY7" fmla="*/ 192871 h 381000"/>
              <a:gd name="connsiteX8" fmla="*/ 188026 w 379766"/>
              <a:gd name="connsiteY8" fmla="*/ 379766 h 381000"/>
              <a:gd name="connsiteX9" fmla="*/ 374315 w 379766"/>
              <a:gd name="connsiteY9" fmla="*/ 198272 h 381000"/>
              <a:gd name="connsiteX10" fmla="*/ 374260 w 379766"/>
              <a:gd name="connsiteY10" fmla="*/ 190300 h 381000"/>
              <a:gd name="connsiteX11" fmla="*/ 194936 w 379766"/>
              <a:gd name="connsiteY11" fmla="*/ 7128 h 381000"/>
              <a:gd name="connsiteX12" fmla="*/ 191117 w 379766"/>
              <a:gd name="connsiteY12" fmla="*/ 7134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9766" h="381000">
                <a:moveTo>
                  <a:pt x="305047" y="192871"/>
                </a:moveTo>
                <a:cubicBezTo>
                  <a:pt x="305047" y="261547"/>
                  <a:pt x="255962" y="313363"/>
                  <a:pt x="191117" y="313363"/>
                </a:cubicBezTo>
                <a:cubicBezTo>
                  <a:pt x="126272" y="313363"/>
                  <a:pt x="76143" y="259928"/>
                  <a:pt x="76143" y="190300"/>
                </a:cubicBezTo>
                <a:cubicBezTo>
                  <a:pt x="76143" y="120672"/>
                  <a:pt x="124943" y="69237"/>
                  <a:pt x="190073" y="69237"/>
                </a:cubicBezTo>
                <a:cubicBezTo>
                  <a:pt x="255203" y="69237"/>
                  <a:pt x="305047" y="122958"/>
                  <a:pt x="305047" y="192871"/>
                </a:cubicBezTo>
                <a:moveTo>
                  <a:pt x="191117" y="7134"/>
                </a:moveTo>
                <a:cubicBezTo>
                  <a:pt x="90447" y="6175"/>
                  <a:pt x="8062" y="87272"/>
                  <a:pt x="7106" y="188269"/>
                </a:cubicBezTo>
                <a:cubicBezTo>
                  <a:pt x="7091" y="189803"/>
                  <a:pt x="7096" y="191337"/>
                  <a:pt x="7120" y="192871"/>
                </a:cubicBezTo>
                <a:cubicBezTo>
                  <a:pt x="5633" y="294599"/>
                  <a:pt x="86628" y="378274"/>
                  <a:pt x="188026" y="379766"/>
                </a:cubicBezTo>
                <a:cubicBezTo>
                  <a:pt x="289424" y="381257"/>
                  <a:pt x="372829" y="300000"/>
                  <a:pt x="374315" y="198272"/>
                </a:cubicBezTo>
                <a:cubicBezTo>
                  <a:pt x="374354" y="195615"/>
                  <a:pt x="374336" y="192956"/>
                  <a:pt x="374260" y="190300"/>
                </a:cubicBezTo>
                <a:cubicBezTo>
                  <a:pt x="375159" y="90038"/>
                  <a:pt x="294872" y="8030"/>
                  <a:pt x="194936" y="7128"/>
                </a:cubicBezTo>
                <a:cubicBezTo>
                  <a:pt x="193663" y="7116"/>
                  <a:pt x="192390" y="7118"/>
                  <a:pt x="191117" y="7134"/>
                </a:cubicBezTo>
              </a:path>
            </a:pathLst>
          </a:custGeom>
          <a:solidFill>
            <a:srgbClr val="00263A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5C3C74F-C30C-E140-B635-5E7CC2B58044}"/>
              </a:ext>
            </a:extLst>
          </p:cNvPr>
          <p:cNvSpPr/>
          <p:nvPr/>
        </p:nvSpPr>
        <p:spPr>
          <a:xfrm>
            <a:off x="1658280" y="6159207"/>
            <a:ext cx="129993" cy="149594"/>
          </a:xfrm>
          <a:custGeom>
            <a:avLst/>
            <a:gdLst>
              <a:gd name="connsiteX0" fmla="*/ 180841 w 322801"/>
              <a:gd name="connsiteY0" fmla="*/ 7196 h 371475"/>
              <a:gd name="connsiteX1" fmla="*/ 75076 w 322801"/>
              <a:gd name="connsiteY1" fmla="*/ 54154 h 371475"/>
              <a:gd name="connsiteX2" fmla="*/ 75076 w 322801"/>
              <a:gd name="connsiteY2" fmla="*/ 23293 h 371475"/>
              <a:gd name="connsiteX3" fmla="*/ 66151 w 322801"/>
              <a:gd name="connsiteY3" fmla="*/ 14339 h 371475"/>
              <a:gd name="connsiteX4" fmla="*/ 16022 w 322801"/>
              <a:gd name="connsiteY4" fmla="*/ 14339 h 371475"/>
              <a:gd name="connsiteX5" fmla="*/ 7098 w 322801"/>
              <a:gd name="connsiteY5" fmla="*/ 23293 h 371475"/>
              <a:gd name="connsiteX6" fmla="*/ 7098 w 322801"/>
              <a:gd name="connsiteY6" fmla="*/ 359430 h 371475"/>
              <a:gd name="connsiteX7" fmla="*/ 16022 w 322801"/>
              <a:gd name="connsiteY7" fmla="*/ 368384 h 371475"/>
              <a:gd name="connsiteX8" fmla="*/ 65962 w 322801"/>
              <a:gd name="connsiteY8" fmla="*/ 368384 h 371475"/>
              <a:gd name="connsiteX9" fmla="*/ 74886 w 322801"/>
              <a:gd name="connsiteY9" fmla="*/ 359430 h 371475"/>
              <a:gd name="connsiteX10" fmla="*/ 74886 w 322801"/>
              <a:gd name="connsiteY10" fmla="*/ 167311 h 371475"/>
              <a:gd name="connsiteX11" fmla="*/ 166410 w 322801"/>
              <a:gd name="connsiteY11" fmla="*/ 71013 h 371475"/>
              <a:gd name="connsiteX12" fmla="*/ 250149 w 322801"/>
              <a:gd name="connsiteY12" fmla="*/ 163501 h 371475"/>
              <a:gd name="connsiteX13" fmla="*/ 250149 w 322801"/>
              <a:gd name="connsiteY13" fmla="*/ 359430 h 371475"/>
              <a:gd name="connsiteX14" fmla="*/ 259073 w 322801"/>
              <a:gd name="connsiteY14" fmla="*/ 368384 h 371475"/>
              <a:gd name="connsiteX15" fmla="*/ 308917 w 322801"/>
              <a:gd name="connsiteY15" fmla="*/ 368384 h 371475"/>
              <a:gd name="connsiteX16" fmla="*/ 317842 w 322801"/>
              <a:gd name="connsiteY16" fmla="*/ 359430 h 371475"/>
              <a:gd name="connsiteX17" fmla="*/ 317842 w 322801"/>
              <a:gd name="connsiteY17" fmla="*/ 150737 h 371475"/>
              <a:gd name="connsiteX18" fmla="*/ 180651 w 322801"/>
              <a:gd name="connsiteY18" fmla="*/ 7196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2801" h="371475">
                <a:moveTo>
                  <a:pt x="180841" y="7196"/>
                </a:moveTo>
                <a:cubicBezTo>
                  <a:pt x="140290" y="5833"/>
                  <a:pt x="101339" y="23126"/>
                  <a:pt x="75076" y="54154"/>
                </a:cubicBezTo>
                <a:lnTo>
                  <a:pt x="75076" y="23293"/>
                </a:lnTo>
                <a:cubicBezTo>
                  <a:pt x="75076" y="18348"/>
                  <a:pt x="71080" y="14339"/>
                  <a:pt x="66151" y="14339"/>
                </a:cubicBezTo>
                <a:lnTo>
                  <a:pt x="16022" y="14339"/>
                </a:lnTo>
                <a:cubicBezTo>
                  <a:pt x="11214" y="14621"/>
                  <a:pt x="7378" y="18469"/>
                  <a:pt x="7098" y="23293"/>
                </a:cubicBezTo>
                <a:lnTo>
                  <a:pt x="7098" y="359430"/>
                </a:lnTo>
                <a:cubicBezTo>
                  <a:pt x="7378" y="364253"/>
                  <a:pt x="11214" y="368102"/>
                  <a:pt x="16022" y="368384"/>
                </a:cubicBezTo>
                <a:lnTo>
                  <a:pt x="65962" y="368384"/>
                </a:lnTo>
                <a:cubicBezTo>
                  <a:pt x="70890" y="368384"/>
                  <a:pt x="74886" y="364375"/>
                  <a:pt x="74886" y="359430"/>
                </a:cubicBezTo>
                <a:lnTo>
                  <a:pt x="74886" y="167311"/>
                </a:lnTo>
                <a:cubicBezTo>
                  <a:pt x="74886" y="110161"/>
                  <a:pt x="112863" y="71013"/>
                  <a:pt x="166410" y="71013"/>
                </a:cubicBezTo>
                <a:cubicBezTo>
                  <a:pt x="219957" y="71013"/>
                  <a:pt x="250149" y="104636"/>
                  <a:pt x="250149" y="163501"/>
                </a:cubicBezTo>
                <a:lnTo>
                  <a:pt x="250149" y="359430"/>
                </a:lnTo>
                <a:cubicBezTo>
                  <a:pt x="250429" y="364253"/>
                  <a:pt x="254265" y="368102"/>
                  <a:pt x="259073" y="368384"/>
                </a:cubicBezTo>
                <a:lnTo>
                  <a:pt x="308917" y="368384"/>
                </a:lnTo>
                <a:cubicBezTo>
                  <a:pt x="313846" y="368384"/>
                  <a:pt x="317842" y="364375"/>
                  <a:pt x="317842" y="359430"/>
                </a:cubicBezTo>
                <a:lnTo>
                  <a:pt x="317842" y="150737"/>
                </a:lnTo>
                <a:cubicBezTo>
                  <a:pt x="317842" y="63488"/>
                  <a:pt x="264010" y="7196"/>
                  <a:pt x="180651" y="7196"/>
                </a:cubicBezTo>
              </a:path>
            </a:pathLst>
          </a:custGeom>
          <a:solidFill>
            <a:srgbClr val="00263A"/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AEA30-40AA-214A-9033-0C5478981C1C}"/>
              </a:ext>
            </a:extLst>
          </p:cNvPr>
          <p:cNvSpPr txBox="1"/>
          <p:nvPr userDrawn="1"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6" r:id="rId3"/>
    <p:sldLayoutId id="2147484067" r:id="rId4"/>
    <p:sldLayoutId id="2147484068" r:id="rId5"/>
    <p:sldLayoutId id="214748407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System Font Regular"/>
        <a:buChar char="—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384" userDrawn="1">
          <p15:clr>
            <a:srgbClr val="F26B43"/>
          </p15:clr>
        </p15:guide>
        <p15:guide id="8" pos="384" userDrawn="1">
          <p15:clr>
            <a:srgbClr val="F26B43"/>
          </p15:clr>
        </p15:guide>
        <p15:guide id="9" pos="7296" userDrawn="1">
          <p15:clr>
            <a:srgbClr val="F26B43"/>
          </p15:clr>
        </p15:guide>
        <p15:guide id="10" orient="horz" pos="3456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  <p15:guide id="12" orient="horz" pos="4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0C5C5-8809-F043-9291-E197AAC3F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422" y="1692275"/>
            <a:ext cx="11847094" cy="3200400"/>
          </a:xfrm>
        </p:spPr>
        <p:txBody>
          <a:bodyPr anchor="ctr" anchorCtr="0">
            <a:normAutofit/>
          </a:bodyPr>
          <a:lstStyle/>
          <a:p>
            <a:r>
              <a:rPr lang="en-US" sz="5500" dirty="0" smtClean="0"/>
              <a:t>BHH September 2020 Workgroup:</a:t>
            </a:r>
          </a:p>
          <a:p>
            <a:r>
              <a:rPr lang="en-US" sz="4000" b="0" dirty="0" smtClean="0"/>
              <a:t>Client Outreach &amp; Engagement and Service Delivery during the COVID-19 Pandemic</a:t>
            </a:r>
            <a:endParaRPr lang="en-US" sz="40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C06EE-BDC0-A548-BE9C-F9CFE560A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September 18,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76" y="522478"/>
            <a:ext cx="4489608" cy="9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41336-9000-BC4A-991F-13FEA5D9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79"/>
            <a:ext cx="10908792" cy="10864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 Coordination and Referral to Community Support Services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6CC8FD-BE68-664C-A39C-808C3E836F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9704" y="1828800"/>
            <a:ext cx="3200400" cy="47823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Consistent/ongoing </a:t>
            </a:r>
            <a:r>
              <a:rPr lang="en-US" dirty="0"/>
              <a:t>conversations with providers that serve a </a:t>
            </a:r>
            <a:r>
              <a:rPr lang="en-US" dirty="0" smtClean="0"/>
              <a:t>your </a:t>
            </a:r>
            <a:r>
              <a:rPr lang="en-US" dirty="0"/>
              <a:t>clients</a:t>
            </a:r>
          </a:p>
          <a:p>
            <a:pPr lvl="1"/>
            <a:r>
              <a:rPr lang="en-US" dirty="0"/>
              <a:t>Advocate for onsite care when appropriate</a:t>
            </a:r>
          </a:p>
          <a:p>
            <a:pPr lvl="1"/>
            <a:r>
              <a:rPr lang="en-US" dirty="0"/>
              <a:t>Develop a full list of clients’ health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Provide them with information on your clients’ mental health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68F69D-6ABF-CD4F-89DA-401352E176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3200400" cy="4197096"/>
          </a:xfrm>
        </p:spPr>
        <p:txBody>
          <a:bodyPr>
            <a:normAutofit/>
          </a:bodyPr>
          <a:lstStyle/>
          <a:p>
            <a:r>
              <a:rPr lang="en-US" dirty="0" smtClean="0"/>
              <a:t>ROIs for all community providers</a:t>
            </a:r>
          </a:p>
          <a:p>
            <a:r>
              <a:rPr lang="en-US" dirty="0" smtClean="0"/>
              <a:t>Identify community providers/support that may be essential during this time</a:t>
            </a:r>
          </a:p>
          <a:p>
            <a:pPr lvl="1"/>
            <a:r>
              <a:rPr lang="en-US" dirty="0" smtClean="0"/>
              <a:t>Ex. Homelessness prevention organizations and shelters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5" y="2103837"/>
            <a:ext cx="3730752" cy="37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F83-F140-AC48-94D1-635A261B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741680"/>
            <a:ext cx="10718800" cy="500888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are some examples of unique service delivery practices that can be used to increase engagement for at-risk populations?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609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1124712"/>
          </a:xfrm>
        </p:spPr>
        <p:txBody>
          <a:bodyPr>
            <a:normAutofit/>
          </a:bodyPr>
          <a:lstStyle/>
          <a:p>
            <a:r>
              <a:rPr lang="en-US" dirty="0" smtClean="0"/>
              <a:t>New Approaches to Service Delivery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828800"/>
            <a:ext cx="5029200" cy="420624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Bring clients onsite for telehealth session in a private office</a:t>
            </a:r>
          </a:p>
          <a:p>
            <a:r>
              <a:rPr lang="en-US" b="1" dirty="0" smtClean="0"/>
              <a:t>Shift to direct assistance with basic needs</a:t>
            </a:r>
            <a:endParaRPr lang="en-US" b="1" dirty="0"/>
          </a:p>
          <a:p>
            <a:pPr lvl="1"/>
            <a:r>
              <a:rPr lang="en-US" dirty="0" smtClean="0"/>
              <a:t>Case management services</a:t>
            </a:r>
          </a:p>
          <a:p>
            <a:pPr lvl="1"/>
            <a:r>
              <a:rPr lang="en-US" dirty="0" smtClean="0"/>
              <a:t>Does the client have food?</a:t>
            </a:r>
          </a:p>
          <a:p>
            <a:pPr lvl="1"/>
            <a:r>
              <a:rPr lang="en-US" dirty="0" smtClean="0"/>
              <a:t>Can the client make it to appointments?</a:t>
            </a:r>
          </a:p>
          <a:p>
            <a:pPr lvl="1"/>
            <a:r>
              <a:rPr lang="en-US" dirty="0" smtClean="0"/>
              <a:t>Does the client have shelter?</a:t>
            </a:r>
            <a:endParaRPr lang="en-US" dirty="0"/>
          </a:p>
          <a:p>
            <a:r>
              <a:rPr lang="en-US" b="1" dirty="0" smtClean="0"/>
              <a:t>Designate staff to be members of an outreach team</a:t>
            </a:r>
            <a:endParaRPr lang="en-US" b="1" dirty="0"/>
          </a:p>
          <a:p>
            <a:pPr lvl="1"/>
            <a:r>
              <a:rPr lang="en-US" dirty="0" smtClean="0"/>
              <a:t>Meet outside of client’s home</a:t>
            </a:r>
          </a:p>
          <a:p>
            <a:pPr lvl="1"/>
            <a:r>
              <a:rPr lang="en-US" dirty="0" smtClean="0"/>
              <a:t>Able to physically see how clients are doing</a:t>
            </a:r>
            <a:endParaRPr lang="en-US" dirty="0"/>
          </a:p>
          <a:p>
            <a:r>
              <a:rPr lang="en-US" b="1" dirty="0" smtClean="0"/>
              <a:t>Elect Administrative staff to make welfare calls and learning sessions</a:t>
            </a:r>
            <a:endParaRPr lang="en-US" b="1" dirty="0"/>
          </a:p>
          <a:p>
            <a:pPr lvl="1"/>
            <a:r>
              <a:rPr lang="en-US" dirty="0" smtClean="0"/>
              <a:t>Check in on the clients for the sake of checking in</a:t>
            </a:r>
          </a:p>
          <a:p>
            <a:pPr lvl="1"/>
            <a:r>
              <a:rPr lang="en-US" dirty="0" smtClean="0"/>
              <a:t>Remind clients of COVID-19 safety protocols</a:t>
            </a:r>
          </a:p>
          <a:p>
            <a:pPr lvl="1"/>
            <a:r>
              <a:rPr lang="en-US" dirty="0" smtClean="0"/>
              <a:t>Does the client have questions about appointments? Billing? Transportation?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A5E2-F7CB-6244-B31E-7E23DD8AEE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5029200" cy="4632960"/>
          </a:xfrm>
        </p:spPr>
        <p:txBody>
          <a:bodyPr>
            <a:normAutofit/>
          </a:bodyPr>
          <a:lstStyle/>
          <a:p>
            <a:r>
              <a:rPr lang="en-US" sz="1300" b="1" dirty="0" smtClean="0"/>
              <a:t>Designate peer specialist to focus on promoting self-efficacy and self-advocacy</a:t>
            </a:r>
            <a:endParaRPr lang="en-US" sz="1300" b="1" dirty="0"/>
          </a:p>
          <a:p>
            <a:pPr lvl="1"/>
            <a:r>
              <a:rPr lang="en-US" sz="1100" dirty="0" smtClean="0"/>
              <a:t>Push clients towards becoming more independent to ensure their basic needs can be met with or without agency support</a:t>
            </a:r>
          </a:p>
          <a:p>
            <a:r>
              <a:rPr lang="en-US" sz="1300" b="1" dirty="0" smtClean="0"/>
              <a:t>Identify virtual spiritual support groups, recreational activities, and other community supports</a:t>
            </a:r>
          </a:p>
          <a:p>
            <a:pPr lvl="1"/>
            <a:r>
              <a:rPr lang="en-US" sz="1100" dirty="0" smtClean="0"/>
              <a:t>No need to reinvent the wheel</a:t>
            </a:r>
          </a:p>
          <a:p>
            <a:pPr lvl="1"/>
            <a:r>
              <a:rPr lang="en-US" sz="1100" dirty="0" smtClean="0"/>
              <a:t>Fall under referral to community support services</a:t>
            </a:r>
            <a:endParaRPr lang="en-US" sz="1100" dirty="0"/>
          </a:p>
          <a:p>
            <a:r>
              <a:rPr lang="en-US" sz="1300" b="1" dirty="0" smtClean="0"/>
              <a:t>Focus on providing education/training to natural supports</a:t>
            </a:r>
          </a:p>
          <a:p>
            <a:r>
              <a:rPr lang="en-US" sz="1300" b="1" dirty="0" smtClean="0"/>
              <a:t>Create or promote existing warm 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620" y="6461760"/>
            <a:ext cx="10531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rgbClr val="303030"/>
                </a:solidFill>
                <a:latin typeface="arial" panose="020B0604020202020204" pitchFamily="34" charset="0"/>
              </a:rPr>
              <a:t>Kopelovich</a:t>
            </a:r>
            <a:r>
              <a:rPr lang="en-US" sz="800" dirty="0">
                <a:solidFill>
                  <a:srgbClr val="303030"/>
                </a:solidFill>
                <a:latin typeface="arial" panose="020B0604020202020204" pitchFamily="34" charset="0"/>
              </a:rPr>
              <a:t>, S. L., Monroe-</a:t>
            </a:r>
            <a:r>
              <a:rPr lang="en-US" sz="800" dirty="0" err="1">
                <a:solidFill>
                  <a:srgbClr val="303030"/>
                </a:solidFill>
                <a:latin typeface="arial" panose="020B0604020202020204" pitchFamily="34" charset="0"/>
              </a:rPr>
              <a:t>DeVita</a:t>
            </a:r>
            <a:r>
              <a:rPr lang="en-US" sz="800" dirty="0">
                <a:solidFill>
                  <a:srgbClr val="303030"/>
                </a:solidFill>
                <a:latin typeface="arial" panose="020B0604020202020204" pitchFamily="34" charset="0"/>
              </a:rPr>
              <a:t>, M., Buck, B. E., Brenner, C., Moser, L., </a:t>
            </a:r>
            <a:r>
              <a:rPr lang="en-US" sz="800" dirty="0" err="1">
                <a:solidFill>
                  <a:srgbClr val="303030"/>
                </a:solidFill>
                <a:latin typeface="arial" panose="020B0604020202020204" pitchFamily="34" charset="0"/>
              </a:rPr>
              <a:t>Jarskog</a:t>
            </a:r>
            <a:r>
              <a:rPr lang="en-US" sz="800" dirty="0">
                <a:solidFill>
                  <a:srgbClr val="303030"/>
                </a:solidFill>
                <a:latin typeface="arial" panose="020B0604020202020204" pitchFamily="34" charset="0"/>
              </a:rPr>
              <a:t>, L. F., Harker, S., &amp; </a:t>
            </a:r>
            <a:r>
              <a:rPr lang="en-US" sz="800" dirty="0" err="1">
                <a:solidFill>
                  <a:srgbClr val="303030"/>
                </a:solidFill>
                <a:latin typeface="arial" panose="020B0604020202020204" pitchFamily="34" charset="0"/>
              </a:rPr>
              <a:t>Chwastiak</a:t>
            </a:r>
            <a:r>
              <a:rPr lang="en-US" sz="800" dirty="0">
                <a:solidFill>
                  <a:srgbClr val="303030"/>
                </a:solidFill>
                <a:latin typeface="arial" panose="020B0604020202020204" pitchFamily="34" charset="0"/>
              </a:rPr>
              <a:t>, L. A. (2020). Community Mental Health Care Delivery During the COVID-19 Pandemic: Practical Strategies for Improving Care for People with Serious Mental Illness. </a:t>
            </a:r>
            <a:r>
              <a:rPr lang="en-US" sz="800" i="1" dirty="0">
                <a:solidFill>
                  <a:srgbClr val="303030"/>
                </a:solidFill>
                <a:latin typeface="arial" panose="020B0604020202020204" pitchFamily="34" charset="0"/>
              </a:rPr>
              <a:t>Community mental health journal</a:t>
            </a:r>
            <a:r>
              <a:rPr lang="en-US" sz="800" dirty="0">
                <a:solidFill>
                  <a:srgbClr val="303030"/>
                </a:solidFill>
                <a:latin typeface="arial" panose="020B0604020202020204" pitchFamily="34" charset="0"/>
              </a:rPr>
              <a:t>, 1–11. Advance online publication. https://doi.org/10.1007/s10597-020-00662-z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818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13210"/>
            <a:ext cx="10906652" cy="160934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Continuum of service delivery modes for Community Mental Health Centers Clients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00" b="0" dirty="0" smtClean="0"/>
              <a:t>Graphic was created by the National Center for Biotechnology Information: Nature Public Health Emergency Collection</a:t>
            </a:r>
            <a:endParaRPr lang="en-US" sz="15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319470" y="6419088"/>
            <a:ext cx="3547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https://www.ncbi.nlm.nih.gov/pmc/articles/PMC7304659/figure/Fig1/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1609424"/>
            <a:ext cx="5374649" cy="4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21934" y="768672"/>
            <a:ext cx="2382163" cy="5107341"/>
          </a:xfrm>
          <a:prstGeom prst="roundRect">
            <a:avLst>
              <a:gd name="adj" fmla="val 7692"/>
            </a:avLst>
          </a:prstGeom>
          <a:blipFill>
            <a:blip r:embed="rId3"/>
            <a:srcRect/>
            <a:stretch>
              <a:fillRect l="-126054" t="-2518" r="-110480" b="-23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B17D7-8F22-FB4C-B664-2726C1AE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Literacy &amp; Access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F4DA0-B891-9841-9FEC-B7110A82F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828799"/>
            <a:ext cx="5486400" cy="404721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During this time, we need to work with our clients to:</a:t>
            </a:r>
          </a:p>
          <a:p>
            <a:pPr lvl="1"/>
            <a:r>
              <a:rPr lang="en-US" dirty="0" smtClean="0"/>
              <a:t>Try to fill the gap between needed technology and the client’s access to technology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Access to phone</a:t>
            </a:r>
          </a:p>
          <a:p>
            <a:pPr lvl="2"/>
            <a:r>
              <a:rPr lang="en-US" dirty="0" smtClean="0"/>
              <a:t>Set up emails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Help clients maintain minutes</a:t>
            </a:r>
          </a:p>
          <a:p>
            <a:pPr lvl="1"/>
            <a:r>
              <a:rPr lang="en-US" dirty="0" smtClean="0"/>
              <a:t>Providing education on how to use technology</a:t>
            </a:r>
          </a:p>
          <a:p>
            <a:pPr lvl="2"/>
            <a:r>
              <a:rPr lang="en-US" dirty="0" smtClean="0"/>
              <a:t>How to log onto Zoom</a:t>
            </a:r>
          </a:p>
          <a:p>
            <a:pPr lvl="2"/>
            <a:r>
              <a:rPr lang="en-US" dirty="0" smtClean="0"/>
              <a:t>How to view electronic health records</a:t>
            </a:r>
          </a:p>
          <a:p>
            <a:pPr lvl="2"/>
            <a:r>
              <a:rPr lang="en-US" dirty="0" smtClean="0"/>
              <a:t>How to set up appointments online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13" y="764517"/>
            <a:ext cx="2386584" cy="511149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iPhone X Mockup"/>
          <p:cNvSpPr/>
          <p:nvPr/>
        </p:nvSpPr>
        <p:spPr>
          <a:xfrm>
            <a:off x="7295697" y="520778"/>
            <a:ext cx="2986716" cy="5697142"/>
          </a:xfrm>
          <a:prstGeom prst="rect">
            <a:avLst/>
          </a:prstGeom>
          <a:blipFill>
            <a:blip r:embed="rId5"/>
            <a:srcRect/>
            <a:stretch>
              <a:fillRect l="-53314" r="-533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2640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>
            <a:normAutofit fontScale="77500" lnSpcReduction="20000"/>
          </a:bodyPr>
          <a:lstStyle/>
          <a:p>
            <a:r>
              <a:rPr lang="en-US" dirty="0" smtClean="0"/>
              <a:t>Part 1—</a:t>
            </a:r>
          </a:p>
          <a:p>
            <a:r>
              <a:rPr lang="en-US" dirty="0" smtClean="0"/>
              <a:t>Using BHH Data to Understand the Impact of the Pandemic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85" y="0"/>
            <a:ext cx="502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F83-F140-AC48-94D1-635A261B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923544"/>
            <a:ext cx="10716768" cy="501091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 smtClean="0"/>
              <a:t>How can we use data to examine the impact of the COVID-19 pandemic on service delivery?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4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DMHAS Billing Reports &amp; Internal EHRs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828800"/>
            <a:ext cx="5029200" cy="420624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BHH Client Summary Report</a:t>
            </a:r>
            <a:endParaRPr lang="en-US" b="1" dirty="0"/>
          </a:p>
          <a:p>
            <a:pPr lvl="1"/>
            <a:r>
              <a:rPr lang="en-US" dirty="0" smtClean="0"/>
              <a:t>Compare # of services</a:t>
            </a:r>
          </a:p>
          <a:p>
            <a:pPr lvl="2"/>
            <a:r>
              <a:rPr lang="en-US" dirty="0" smtClean="0"/>
              <a:t>03/01/2019-08/31/2019 VS 03/01/2020-08/31/2020</a:t>
            </a:r>
          </a:p>
          <a:p>
            <a:pPr lvl="1"/>
            <a:r>
              <a:rPr lang="en-US" dirty="0" smtClean="0"/>
              <a:t>Identify changes in type of service offered</a:t>
            </a:r>
          </a:p>
          <a:p>
            <a:pPr lvl="2"/>
            <a:r>
              <a:rPr lang="en-US" dirty="0" smtClean="0"/>
              <a:t>Is CM, TCM, or Psycho-</a:t>
            </a:r>
            <a:r>
              <a:rPr lang="en-US" dirty="0" err="1" smtClean="0"/>
              <a:t>ed</a:t>
            </a:r>
            <a:r>
              <a:rPr lang="en-US" dirty="0" smtClean="0"/>
              <a:t> the primary service during the pandemic?</a:t>
            </a:r>
          </a:p>
          <a:p>
            <a:pPr lvl="1"/>
            <a:r>
              <a:rPr lang="en-US" dirty="0" smtClean="0"/>
              <a:t>Review clients that have not received any services since 03/13/2020</a:t>
            </a:r>
          </a:p>
          <a:p>
            <a:pPr lvl="2"/>
            <a:r>
              <a:rPr lang="en-US" dirty="0" smtClean="0"/>
              <a:t>Was the client historically receiving services?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A5E2-F7CB-6244-B31E-7E23DD8AEE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5029200" cy="463296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Client Records</a:t>
            </a:r>
          </a:p>
          <a:p>
            <a:pPr lvl="1"/>
            <a:r>
              <a:rPr lang="en-US" sz="1800" dirty="0" smtClean="0"/>
              <a:t>Conduct a random chart review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Are select clients receiving services?</a:t>
            </a:r>
          </a:p>
          <a:p>
            <a:pPr lvl="2"/>
            <a:r>
              <a:rPr lang="en-US" dirty="0" smtClean="0"/>
              <a:t>What type of services?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Are they receiving all 6 of the BHH core services?</a:t>
            </a:r>
          </a:p>
          <a:p>
            <a:pPr lvl="3"/>
            <a:r>
              <a:rPr lang="en-US" dirty="0" smtClean="0">
                <a:latin typeface="Georgia" panose="02040502050405020303" pitchFamily="18" charset="0"/>
              </a:rPr>
              <a:t>Comprehensive Care Coordination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</a:rPr>
              <a:t>Care Management</a:t>
            </a:r>
          </a:p>
          <a:p>
            <a:pPr lvl="3"/>
            <a:r>
              <a:rPr lang="en-US" dirty="0" smtClean="0">
                <a:latin typeface="Georgia" panose="02040502050405020303" pitchFamily="18" charset="0"/>
              </a:rPr>
              <a:t>Health Promotion</a:t>
            </a:r>
          </a:p>
          <a:p>
            <a:pPr lvl="3"/>
            <a:r>
              <a:rPr lang="en-US" dirty="0" smtClean="0">
                <a:latin typeface="Georgia" panose="02040502050405020303" pitchFamily="18" charset="0"/>
              </a:rPr>
              <a:t>Patient &amp; Family Support</a:t>
            </a:r>
          </a:p>
          <a:p>
            <a:pPr lvl="3"/>
            <a:r>
              <a:rPr lang="en-US" dirty="0" smtClean="0">
                <a:latin typeface="Georgia" panose="02040502050405020303" pitchFamily="18" charset="0"/>
              </a:rPr>
              <a:t>Comprehensive Transitional Care</a:t>
            </a:r>
          </a:p>
          <a:p>
            <a:pPr lvl="3"/>
            <a:r>
              <a:rPr lang="en-US" dirty="0" smtClean="0">
                <a:latin typeface="Georgia" panose="02040502050405020303" pitchFamily="18" charset="0"/>
              </a:rPr>
              <a:t>Referral to Community Support Services</a:t>
            </a:r>
          </a:p>
          <a:p>
            <a:pPr lvl="3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F83-F140-AC48-94D1-635A261B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1219200"/>
            <a:ext cx="10718800" cy="45313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are some factors to considers when identifying clients at risk of disengagement?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999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41336-9000-BC4A-991F-13FEA5D9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7699249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At-risk Factors for Disengagement include: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B34651-3FD2-7F48-AF6D-357CAC696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9704" y="1828800"/>
            <a:ext cx="3200400" cy="4297680"/>
          </a:xfrm>
        </p:spPr>
        <p:txBody>
          <a:bodyPr>
            <a:normAutofit/>
          </a:bodyPr>
          <a:lstStyle/>
          <a:p>
            <a:r>
              <a:rPr lang="en-US" dirty="0" smtClean="0"/>
              <a:t>Unstable housing</a:t>
            </a:r>
            <a:endParaRPr lang="en-US" dirty="0"/>
          </a:p>
          <a:p>
            <a:r>
              <a:rPr lang="en-US" dirty="0" smtClean="0"/>
              <a:t>Limited or no access to technology</a:t>
            </a:r>
          </a:p>
          <a:p>
            <a:pPr lvl="1"/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Ability to video conference</a:t>
            </a:r>
          </a:p>
          <a:p>
            <a:r>
              <a:rPr lang="en-US" dirty="0" smtClean="0"/>
              <a:t>A substance abuse disorder diagnosis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67AE0-D8B6-B740-AA03-B4653D362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stress or trauma caused by the pandemic</a:t>
            </a:r>
          </a:p>
          <a:p>
            <a:pPr lvl="1"/>
            <a:r>
              <a:rPr lang="en-US" dirty="0" smtClean="0"/>
              <a:t>Client shows signs that may not be able to process isolation, the virus, etc.</a:t>
            </a:r>
            <a:endParaRPr lang="en-US" dirty="0"/>
          </a:p>
          <a:p>
            <a:r>
              <a:rPr lang="en-US" dirty="0" smtClean="0"/>
              <a:t>A history of anxiety/fear of being alone/fear of germs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EF0CD0-4819-2848-A62B-36B7E2394AEB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3"/>
            <a:srcRect/>
            <a:stretch>
              <a:fillRect l="-83372" r="-83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4269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F83-F140-AC48-94D1-635A261B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741680"/>
            <a:ext cx="10718800" cy="500888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How can you use the Tableau dashboards to identify clients who might be at risk of severe complications if exposed to COVID-19?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895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Tableau Dashboard Data points that may indicate a higher risk client include: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828800"/>
            <a:ext cx="5029200" cy="420624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Health Assessment Status Dashboard</a:t>
            </a:r>
            <a:endParaRPr lang="en-US" b="1" dirty="0"/>
          </a:p>
          <a:p>
            <a:pPr lvl="1"/>
            <a:r>
              <a:rPr lang="en-US" dirty="0" smtClean="0"/>
              <a:t>BMI: Morbidly Obese</a:t>
            </a:r>
          </a:p>
          <a:p>
            <a:pPr lvl="1"/>
            <a:r>
              <a:rPr lang="en-US" dirty="0" smtClean="0"/>
              <a:t>Blood Pressure: SBP&gt;140; DBP&gt;120</a:t>
            </a:r>
          </a:p>
          <a:p>
            <a:pPr lvl="1"/>
            <a:r>
              <a:rPr lang="en-US" dirty="0" smtClean="0"/>
              <a:t>Tobacco Assessment: Cessation offered/not offered</a:t>
            </a:r>
          </a:p>
          <a:p>
            <a:pPr lvl="1"/>
            <a:r>
              <a:rPr lang="en-US" dirty="0" smtClean="0"/>
              <a:t>Depression screen: Current functional capacity may affect results</a:t>
            </a:r>
            <a:endParaRPr lang="en-US" dirty="0"/>
          </a:p>
          <a:p>
            <a:r>
              <a:rPr lang="en-US" b="1" dirty="0" smtClean="0"/>
              <a:t>Periodic Assessment Dashboard</a:t>
            </a:r>
            <a:endParaRPr lang="en-US" b="1" dirty="0"/>
          </a:p>
          <a:p>
            <a:pPr lvl="1"/>
            <a:r>
              <a:rPr lang="en-US" dirty="0" smtClean="0"/>
              <a:t>Living Situation: Homeless Shelter, Homeless</a:t>
            </a:r>
          </a:p>
          <a:p>
            <a:pPr lvl="1"/>
            <a:r>
              <a:rPr lang="en-US" dirty="0" smtClean="0"/>
              <a:t>Employment Status: Unemployed</a:t>
            </a:r>
            <a:endParaRPr lang="en-US" dirty="0"/>
          </a:p>
          <a:p>
            <a:r>
              <a:rPr lang="en-US" b="1" dirty="0" smtClean="0"/>
              <a:t>Lapse in Medicaid Report</a:t>
            </a:r>
            <a:endParaRPr lang="en-US" b="1" dirty="0"/>
          </a:p>
          <a:p>
            <a:pPr lvl="1"/>
            <a:r>
              <a:rPr lang="en-US" dirty="0" smtClean="0"/>
              <a:t>Client who have not had Medicaid for an extended period of time and do not have an alternative insurance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A5E2-F7CB-6244-B31E-7E23DD8AEE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5029200" cy="4632960"/>
          </a:xfrm>
        </p:spPr>
        <p:txBody>
          <a:bodyPr>
            <a:normAutofit fontScale="62500" lnSpcReduction="20000"/>
          </a:bodyPr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CHN Gaps in Care Reports (All Non-Dual Clients)</a:t>
            </a:r>
          </a:p>
          <a:p>
            <a:pPr lvl="1"/>
            <a:r>
              <a:rPr lang="en-US" sz="2600" dirty="0" smtClean="0"/>
              <a:t>Are they on the diabetes report?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Are they on the Medicaid that might affect their A1c report?</a:t>
            </a:r>
          </a:p>
          <a:p>
            <a:pPr lvl="1"/>
            <a:r>
              <a:rPr lang="en-US" sz="2600" dirty="0" smtClean="0"/>
              <a:t>Are they way overdue for a Preventative or Wellness visit with PCP?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Are they on the Asthma Medication Compliance report?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3000" b="1" dirty="0" smtClean="0"/>
              <a:t>Enrollee Level Dashboard</a:t>
            </a:r>
            <a:endParaRPr lang="en-US" sz="3000" b="1" dirty="0"/>
          </a:p>
          <a:p>
            <a:pPr lvl="1"/>
            <a:r>
              <a:rPr lang="en-US" sz="2600" dirty="0" smtClean="0"/>
              <a:t>Useful to see if a client has multiple “risk” factors. </a:t>
            </a:r>
          </a:p>
          <a:p>
            <a:pPr lvl="2"/>
            <a:r>
              <a:rPr lang="en-US" sz="2600" dirty="0" smtClean="0"/>
              <a:t>Example: A client who is diabetic, morbidly obese with high blood pressure and smokes might be of higher risk than a client who only smokes.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135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F83-F140-AC48-94D1-635A261B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741680"/>
            <a:ext cx="10718800" cy="500888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How can we use our relationships with community providers to identify clients at risk of severe complications if exposed to COVID-19?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139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on Corporate PPT Theme">
  <a:themeElements>
    <a:clrScheme name="Beacon PPT Theme Colors">
      <a:dk1>
        <a:srgbClr val="333637"/>
      </a:dk1>
      <a:lt1>
        <a:srgbClr val="FFFFFF"/>
      </a:lt1>
      <a:dk2>
        <a:srgbClr val="172A48"/>
      </a:dk2>
      <a:lt2>
        <a:srgbClr val="FEFFFE"/>
      </a:lt2>
      <a:accent1>
        <a:srgbClr val="3DB5E6"/>
      </a:accent1>
      <a:accent2>
        <a:srgbClr val="172A48"/>
      </a:accent2>
      <a:accent3>
        <a:srgbClr val="3C7CC9"/>
      </a:accent3>
      <a:accent4>
        <a:srgbClr val="3DAE2B"/>
      </a:accent4>
      <a:accent5>
        <a:srgbClr val="A3AAAE"/>
      </a:accent5>
      <a:accent6>
        <a:srgbClr val="86888A"/>
      </a:accent6>
      <a:hlink>
        <a:srgbClr val="3DB5E6"/>
      </a:hlink>
      <a:folHlink>
        <a:srgbClr val="0DB9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con Corporate PowerPoint Template" id="{5A9C6812-C25B-EA4A-837F-54ACE1C0F361}" vid="{F605F942-FD79-1344-9A4F-5C598616AC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lyIsFeaturedDocument xmlns="7d05c941-adb8-40ba-b7ec-785d84349715" xsi:nil="true"/>
    <TaxCatchAll xmlns="7d05c941-adb8-40ba-b7ec-785d84349715"/>
    <n75a5efeaa76461396d7f852d8030c19 xmlns="7d05c941-adb8-40ba-b7ec-785d84349715">
      <Terms xmlns="http://schemas.microsoft.com/office/infopath/2007/PartnerControls"/>
    </n75a5efeaa76461396d7f852d8030c19>
    <UnilyIsTemplate xmlns="7d05c941-adb8-40ba-b7ec-785d8434971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2FD25EFB0D48B8936C5098726185" ma:contentTypeVersion="6" ma:contentTypeDescription="Create a new document." ma:contentTypeScope="" ma:versionID="28c0b0d450f3e5f03308a097ed255178">
  <xsd:schema xmlns:xsd="http://www.w3.org/2001/XMLSchema" xmlns:xs="http://www.w3.org/2001/XMLSchema" xmlns:p="http://schemas.microsoft.com/office/2006/metadata/properties" xmlns:ns2="7d05c941-adb8-40ba-b7ec-785d84349715" xmlns:ns3="2beed51e-3260-4525-ae21-884ac5141e0a" targetNamespace="http://schemas.microsoft.com/office/2006/metadata/properties" ma:root="true" ma:fieldsID="9b68490eb055b5199676d73dd607d8c6" ns2:_="" ns3:_="">
    <xsd:import namespace="7d05c941-adb8-40ba-b7ec-785d84349715"/>
    <xsd:import namespace="2beed51e-3260-4525-ae21-884ac5141e0a"/>
    <xsd:element name="properties">
      <xsd:complexType>
        <xsd:sequence>
          <xsd:element name="documentManagement">
            <xsd:complexType>
              <xsd:all>
                <xsd:element ref="ns2:UnilyIsFeaturedDocument" minOccurs="0"/>
                <xsd:element ref="ns2:UnilyIsTemplate" minOccurs="0"/>
                <xsd:element ref="ns2:n75a5efeaa76461396d7f852d8030c19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c941-adb8-40ba-b7ec-785d84349715" elementFormDefault="qualified">
    <xsd:import namespace="http://schemas.microsoft.com/office/2006/documentManagement/types"/>
    <xsd:import namespace="http://schemas.microsoft.com/office/infopath/2007/PartnerControls"/>
    <xsd:element name="UnilyIsFeaturedDocument" ma:index="8" nillable="true" ma:displayName="Is Featured Document" ma:internalName="UnilyIsFeaturedDocument">
      <xsd:simpleType>
        <xsd:restriction base="dms:Boolean"/>
      </xsd:simpleType>
    </xsd:element>
    <xsd:element name="UnilyIsTemplate" ma:index="9" nillable="true" ma:displayName="Is Template" ma:internalName="UnilyIsTemplate">
      <xsd:simpleType>
        <xsd:restriction base="dms:Boolean"/>
      </xsd:simpleType>
    </xsd:element>
    <xsd:element name="n75a5efeaa76461396d7f852d8030c19" ma:index="10" nillable="true" ma:taxonomy="true" ma:internalName="n75a5efeaa76461396d7f852d8030c19" ma:taxonomyFieldName="UnilyDocumentCategory" ma:displayName="Document Category" ma:fieldId="{775a5efe-aa76-4613-96d7-f852d8030c19}" ma:taxonomyMulti="true" ma:sspId="365bdbea-c7a3-4130-b2c9-969a9da954bf" ma:termSetId="2c2d1fea-8043-49b4-83eb-6a4ffd1933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3fd9a29f-9794-4462-844f-71a0b4713c2a}" ma:internalName="TaxCatchAll" ma:showField="CatchAllData" ma:web="7d05c941-adb8-40ba-b7ec-785d84349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3fd9a29f-9794-4462-844f-71a0b4713c2a}" ma:internalName="TaxCatchAllLabel" ma:readOnly="true" ma:showField="CatchAllDataLabel" ma:web="7d05c941-adb8-40ba-b7ec-785d84349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ed51e-3260-4525-ae21-884ac5141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62D6CE-B847-451F-A960-19AF45E9727A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2beed51e-3260-4525-ae21-884ac5141e0a"/>
    <ds:schemaRef ds:uri="http://purl.org/dc/elements/1.1/"/>
    <ds:schemaRef ds:uri="http://schemas.openxmlformats.org/package/2006/metadata/core-properties"/>
    <ds:schemaRef ds:uri="http://www.w3.org/XML/1998/namespace"/>
    <ds:schemaRef ds:uri="7d05c941-adb8-40ba-b7ec-785d8434971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1C9965-F4D6-4DE3-A5AA-586AF25F6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05c941-adb8-40ba-b7ec-785d84349715"/>
    <ds:schemaRef ds:uri="2beed51e-3260-4525-ae21-884ac5141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AB3E54-33B5-4879-8821-5C9F47B0F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Beacon Corporate PowerPoint Template</Template>
  <TotalTime>264</TotalTime>
  <Words>1063</Words>
  <Application>Microsoft Office PowerPoint</Application>
  <PresentationFormat>Widescreen</PresentationFormat>
  <Paragraphs>126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Arial Regular</vt:lpstr>
      <vt:lpstr>Courier New</vt:lpstr>
      <vt:lpstr>Georgia</vt:lpstr>
      <vt:lpstr>System Font Regular</vt:lpstr>
      <vt:lpstr>Beacon Corporate PPT Theme</vt:lpstr>
      <vt:lpstr>PowerPoint Presentation</vt:lpstr>
      <vt:lpstr>PowerPoint Presentation</vt:lpstr>
      <vt:lpstr>How can we use data to examine the impact of the COVID-19 pandemic on service delivery?</vt:lpstr>
      <vt:lpstr>DMHAS Billing Reports &amp; Internal EHRs</vt:lpstr>
      <vt:lpstr>What are some factors to considers when identifying clients at risk of disengagement?</vt:lpstr>
      <vt:lpstr>At-risk Factors for Disengagement include:</vt:lpstr>
      <vt:lpstr>How can you use the Tableau dashboards to identify clients who might be at risk of severe complications if exposed to COVID-19?</vt:lpstr>
      <vt:lpstr>Some Tableau Dashboard Data points that may indicate a higher risk client include:</vt:lpstr>
      <vt:lpstr>How can we use our relationships with community providers to identify clients at risk of severe complications if exposed to COVID-19?</vt:lpstr>
      <vt:lpstr>Care Coordination and Referral to Community Support Services</vt:lpstr>
      <vt:lpstr>What are some examples of unique service delivery practices that can be used to increase engagement for at-risk populations?</vt:lpstr>
      <vt:lpstr>New Approaches to Service Delivery</vt:lpstr>
      <vt:lpstr>Continuum of service delivery modes for Community Mental Health Centers Clients Graphic was created by the National Center for Biotechnology Information: Nature Public Health Emergency Collection</vt:lpstr>
      <vt:lpstr>Technology Literacy &amp; Access</vt:lpstr>
    </vt:vector>
  </TitlesOfParts>
  <Manager/>
  <Company>ABH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Denise Perez</dc:creator>
  <cp:keywords/>
  <dc:description/>
  <cp:lastModifiedBy>Denise Perez</cp:lastModifiedBy>
  <cp:revision>17</cp:revision>
  <cp:lastPrinted>2019-01-28T19:41:34Z</cp:lastPrinted>
  <dcterms:created xsi:type="dcterms:W3CDTF">2020-09-17T19:38:07Z</dcterms:created>
  <dcterms:modified xsi:type="dcterms:W3CDTF">2020-09-29T20:55:36Z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0x010100A7932FD25EFB0D48B8936C5098726185</vt:lpwstr>
  </property>
</Properties>
</file>