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0" r:id="rId3"/>
    <p:sldId id="286" r:id="rId4"/>
    <p:sldId id="287" r:id="rId5"/>
    <p:sldId id="285" r:id="rId6"/>
    <p:sldId id="293" r:id="rId7"/>
    <p:sldId id="290" r:id="rId8"/>
    <p:sldId id="289" r:id="rId9"/>
    <p:sldId id="288" r:id="rId10"/>
    <p:sldId id="291" r:id="rId11"/>
    <p:sldId id="292" r:id="rId12"/>
    <p:sldId id="294" r:id="rId13"/>
    <p:sldId id="295" r:id="rId14"/>
    <p:sldId id="296" r:id="rId15"/>
    <p:sldId id="299" r:id="rId16"/>
    <p:sldId id="271" r:id="rId17"/>
    <p:sldId id="297" r:id="rId18"/>
    <p:sldId id="298" r:id="rId19"/>
    <p:sldId id="300" r:id="rId20"/>
    <p:sldId id="301"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HA-VM-VEEAM"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4" autoAdjust="0"/>
    <p:restoredTop sz="94660"/>
  </p:normalViewPr>
  <p:slideViewPr>
    <p:cSldViewPr>
      <p:cViewPr varScale="1">
        <p:scale>
          <a:sx n="111" d="100"/>
          <a:sy n="111" d="100"/>
        </p:scale>
        <p:origin x="164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38255D-8027-4896-94E1-43846AE907E5}" type="datetimeFigureOut">
              <a:rPr lang="en-US" smtClean="0"/>
              <a:t>10/30/2020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B9922A-AAED-41FA-8429-09EC5F8D5A45}" type="slidenum">
              <a:rPr lang="en-US" smtClean="0"/>
              <a:t>‹#›</a:t>
            </a:fld>
            <a:endParaRPr lang="en-US"/>
          </a:p>
        </p:txBody>
      </p:sp>
    </p:spTree>
    <p:extLst>
      <p:ext uri="{BB962C8B-B14F-4D97-AF65-F5344CB8AC3E}">
        <p14:creationId xmlns:p14="http://schemas.microsoft.com/office/powerpoint/2010/main" val="280279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9922A-AAED-41FA-8429-09EC5F8D5A45}" type="slidenum">
              <a:rPr lang="en-US" smtClean="0"/>
              <a:t>10</a:t>
            </a:fld>
            <a:endParaRPr lang="en-US"/>
          </a:p>
        </p:txBody>
      </p:sp>
    </p:spTree>
    <p:extLst>
      <p:ext uri="{BB962C8B-B14F-4D97-AF65-F5344CB8AC3E}">
        <p14:creationId xmlns:p14="http://schemas.microsoft.com/office/powerpoint/2010/main" val="58990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6CDB3-761A-4C1F-AED2-3BF714917C66}"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88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256904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14109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306399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6CDB3-761A-4C1F-AED2-3BF714917C66}"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57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335400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385288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107852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73670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EAD6FED-5F43-4890-8FCC-4268D6C7DB1D}" type="datetimeFigureOut">
              <a:rPr lang="en-US" smtClean="0"/>
              <a:t>10/30/2020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86CDB3-761A-4C1F-AED2-3BF714917C66}" type="slidenum">
              <a:rPr lang="en-US" smtClean="0"/>
              <a:t>‹#›</a:t>
            </a:fld>
            <a:endParaRPr lang="en-US" dirty="0"/>
          </a:p>
        </p:txBody>
      </p:sp>
    </p:spTree>
    <p:extLst>
      <p:ext uri="{BB962C8B-B14F-4D97-AF65-F5344CB8AC3E}">
        <p14:creationId xmlns:p14="http://schemas.microsoft.com/office/powerpoint/2010/main" val="192760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AD6FED-5F43-4890-8FCC-4268D6C7DB1D}"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6CDB3-761A-4C1F-AED2-3BF714917C66}" type="slidenum">
              <a:rPr lang="en-US" smtClean="0"/>
              <a:t>‹#›</a:t>
            </a:fld>
            <a:endParaRPr lang="en-US" dirty="0"/>
          </a:p>
        </p:txBody>
      </p:sp>
    </p:spTree>
    <p:extLst>
      <p:ext uri="{BB962C8B-B14F-4D97-AF65-F5344CB8AC3E}">
        <p14:creationId xmlns:p14="http://schemas.microsoft.com/office/powerpoint/2010/main" val="285210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AD6FED-5F43-4890-8FCC-4268D6C7DB1D}" type="datetimeFigureOut">
              <a:rPr lang="en-US" smtClean="0"/>
              <a:t>10/30/2020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386CDB3-761A-4C1F-AED2-3BF714917C66}"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71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hyperlink" Target="https://www.google.com/url?sa=i&amp;rct=j&amp;q=&amp;esrc=s&amp;source=images&amp;cd=&amp;cad=rja&amp;uact=8&amp;ved=2ahUKEwjJ-pKQ34jmAhUtmeAKHfU-CQ8QjRx6BAgBEAQ&amp;url=/url?sa%3Di%26rct%3Dj%26q%3D%26esrc%3Ds%26source%3Dimages%26cd%3D%26ved%3D2ahUKEwjg3obv3ojmAhUhneAKHTOTAK0QjRx6BAgBEAQ%26url%3Dhttp://clipart-library.com/cartoon-people-exercising.html%26psig%3DAOvVaw0lHDI84uu6aYxmmQ-YxoDb%26ust%3D1574887373167586&amp;psig=AOvVaw0lHDI84uu6aYxmmQ-YxoDb&amp;ust=1574887373167586"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hyperlink" Target="https://www.google.com/url?sa=i&amp;rct=j&amp;q=&amp;esrc=s&amp;source=images&amp;cd=&amp;cad=rja&amp;uact=8&amp;ved=2ahUKEwiZjY2n34jmAhUrnOAKHX_VDywQjRx6BAgBEAQ&amp;url=/url?sa%3Di%26rct%3Dj%26q%3D%26esrc%3Ds%26source%3Dimages%26cd%3D%26ved%3D2ahUKEwjJ-pKQ34jmAhUtmeAKHfU-CQ8QjRx6BAgBEAQ%26url%3Dhttp://clipart-library.com/cartoon-exercise-pictures.html%26psig%3DAOvVaw0lHDI84uu6aYxmmQ-YxoDb%26ust%3D1574887373167586&amp;psig=AOvVaw0lHDI84uu6aYxmmQ-YxoDb&amp;ust=1574887373167586" TargetMode="Externa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3428999"/>
          </a:xfrm>
        </p:spPr>
        <p:txBody>
          <a:bodyPr anchor="t">
            <a:normAutofit/>
          </a:bodyPr>
          <a:lstStyle/>
          <a:p>
            <a:pPr algn="ctr"/>
            <a:r>
              <a:rPr lang="en-US" sz="6000" dirty="0" smtClean="0">
                <a:latin typeface="Arial Black" panose="020B0A04020102020204" pitchFamily="34" charset="0"/>
              </a:rPr>
              <a:t>Documentation </a:t>
            </a:r>
            <a:r>
              <a:rPr lang="en-US" sz="6000" dirty="0">
                <a:latin typeface="Arial Black" panose="020B0A04020102020204" pitchFamily="34" charset="0"/>
              </a:rPr>
              <a:t>Review</a:t>
            </a:r>
            <a:br>
              <a:rPr lang="en-US" sz="6000" dirty="0">
                <a:latin typeface="Arial Black" panose="020B0A04020102020204" pitchFamily="34" charset="0"/>
              </a:rPr>
            </a:br>
            <a:r>
              <a:rPr lang="en-US" sz="5000" dirty="0">
                <a:latin typeface="Arial Black" panose="020B0A04020102020204" pitchFamily="34" charset="0"/>
              </a:rPr>
              <a:t>“Focus on the Note</a:t>
            </a:r>
            <a:r>
              <a:rPr lang="en-US" sz="6000" dirty="0">
                <a:latin typeface="Arial Black" panose="020B0A04020102020204" pitchFamily="34" charset="0"/>
              </a:rPr>
              <a:t>”</a:t>
            </a:r>
          </a:p>
        </p:txBody>
      </p:sp>
      <p:sp>
        <p:nvSpPr>
          <p:cNvPr id="3" name="Subtitle 2"/>
          <p:cNvSpPr>
            <a:spLocks noGrp="1"/>
          </p:cNvSpPr>
          <p:nvPr>
            <p:ph type="subTitle" idx="1"/>
          </p:nvPr>
        </p:nvSpPr>
        <p:spPr>
          <a:xfrm>
            <a:off x="685800" y="6480428"/>
            <a:ext cx="7696200" cy="394760"/>
          </a:xfrm>
        </p:spPr>
        <p:txBody>
          <a:bodyPr>
            <a:normAutofit/>
          </a:bodyPr>
          <a:lstStyle/>
          <a:p>
            <a:pPr algn="ctr">
              <a:spcBef>
                <a:spcPts val="0"/>
              </a:spcBef>
              <a:spcAft>
                <a:spcPts val="0"/>
              </a:spcAft>
            </a:pPr>
            <a:r>
              <a:rPr lang="en-US" sz="750" dirty="0" smtClean="0">
                <a:latin typeface="Arial Black" panose="020B0A04020102020204" pitchFamily="34" charset="0"/>
              </a:rPr>
              <a:t>Presentation originally created by: Mary-K </a:t>
            </a:r>
            <a:r>
              <a:rPr lang="en-US" sz="750" dirty="0">
                <a:latin typeface="Arial Black" panose="020B0A04020102020204" pitchFamily="34" charset="0"/>
              </a:rPr>
              <a:t>O’Sullivan, LMFT, LADC, </a:t>
            </a:r>
            <a:r>
              <a:rPr lang="en-US" sz="750" dirty="0" smtClean="0">
                <a:latin typeface="Arial Black" panose="020B0A04020102020204" pitchFamily="34" charset="0"/>
              </a:rPr>
              <a:t>LPC on 11/26/2019</a:t>
            </a:r>
          </a:p>
          <a:p>
            <a:pPr algn="ctr">
              <a:spcBef>
                <a:spcPts val="0"/>
              </a:spcBef>
              <a:spcAft>
                <a:spcPts val="0"/>
              </a:spcAft>
            </a:pPr>
            <a:r>
              <a:rPr lang="en-US" sz="750" dirty="0" smtClean="0">
                <a:latin typeface="Arial Black" panose="020B0A04020102020204" pitchFamily="34" charset="0"/>
              </a:rPr>
              <a:t>Presentation updated by: BHH Administrative Service Organization on 10/15/2020</a:t>
            </a:r>
            <a:endParaRPr lang="en-US" sz="750" dirty="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3810000"/>
            <a:ext cx="3276600" cy="244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47799"/>
            <a:ext cx="1762639" cy="65472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0" y="127568"/>
            <a:ext cx="588273" cy="714643"/>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Department of Mental Health and Addiction Servic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4" y="188575"/>
            <a:ext cx="1156936" cy="6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DS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04732"/>
            <a:ext cx="1634091" cy="47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5" name="Group 6"/>
          <p:cNvGrpSpPr>
            <a:grpSpLocks/>
          </p:cNvGrpSpPr>
          <p:nvPr/>
        </p:nvGrpSpPr>
        <p:grpSpPr bwMode="auto">
          <a:xfrm>
            <a:off x="8131175" y="229183"/>
            <a:ext cx="850817" cy="592391"/>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2" name="Picture 8" descr="DCF Famil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2"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11" y="147799"/>
            <a:ext cx="1762639" cy="65472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823" y="127568"/>
            <a:ext cx="588273" cy="714643"/>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4" descr="Department of Mental Health and Addiction Servic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37" y="188575"/>
            <a:ext cx="1156936" cy="6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5" descr="DS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373" y="304732"/>
            <a:ext cx="1634091" cy="47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3083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1450757"/>
          </a:xfrm>
        </p:spPr>
        <p:txBody>
          <a:bodyPr>
            <a:normAutofit/>
          </a:bodyPr>
          <a:lstStyle/>
          <a:p>
            <a:pPr algn="ctr"/>
            <a:r>
              <a:rPr lang="en-US" sz="4200" dirty="0" smtClean="0">
                <a:latin typeface="Arial Black" panose="020B0A04020102020204" pitchFamily="34" charset="0"/>
              </a:rPr>
              <a:t>Intervention Exercise</a:t>
            </a:r>
            <a:r>
              <a:rPr lang="en-US" dirty="0" smtClean="0">
                <a:latin typeface="Arial Black" panose="020B0A04020102020204" pitchFamily="34" charset="0"/>
              </a:rPr>
              <a:t/>
            </a:r>
            <a:br>
              <a:rPr lang="en-US" dirty="0" smtClean="0">
                <a:latin typeface="Arial Black" panose="020B0A04020102020204" pitchFamily="34" charset="0"/>
              </a:rPr>
            </a:br>
            <a:r>
              <a:rPr lang="en-US" sz="1300" dirty="0" smtClean="0">
                <a:solidFill>
                  <a:schemeClr val="accent6"/>
                </a:solidFill>
                <a:latin typeface="Arial Black" panose="020B0A04020102020204" pitchFamily="34" charset="0"/>
              </a:rPr>
              <a:t>Do these examples give the who, what, where, when, why, and how of the service provided?</a:t>
            </a:r>
            <a:endParaRPr lang="en-US" sz="1300" dirty="0">
              <a:solidFill>
                <a:schemeClr val="accent6"/>
              </a:solidFill>
              <a:latin typeface="Arial Black" panose="020B0A04020102020204" pitchFamily="34" charset="0"/>
            </a:endParaRPr>
          </a:p>
        </p:txBody>
      </p:sp>
      <p:sp>
        <p:nvSpPr>
          <p:cNvPr id="4" name="TextBox 3"/>
          <p:cNvSpPr txBox="1"/>
          <p:nvPr/>
        </p:nvSpPr>
        <p:spPr>
          <a:xfrm>
            <a:off x="697266" y="5165947"/>
            <a:ext cx="3657600" cy="60016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Contacted client to schedule a meeting. Client talked about his visiting nurses. He also said he wants to see his kids more often. Client needs a new rheumatologist.</a:t>
            </a:r>
            <a:endParaRPr lang="en-US" sz="1100" dirty="0">
              <a:latin typeface="Arial" panose="020B0604020202020204" pitchFamily="34" charset="0"/>
              <a:cs typeface="Arial" panose="020B0604020202020204" pitchFamily="34" charset="0"/>
            </a:endParaRPr>
          </a:p>
        </p:txBody>
      </p:sp>
      <p:sp>
        <p:nvSpPr>
          <p:cNvPr id="7" name="TextBox 6"/>
          <p:cNvSpPr txBox="1"/>
          <p:nvPr/>
        </p:nvSpPr>
        <p:spPr>
          <a:xfrm>
            <a:off x="697266" y="1845352"/>
            <a:ext cx="7989534" cy="76944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latin typeface="Arial" panose="020B0604020202020204" pitchFamily="34" charset="0"/>
                <a:cs typeface="Arial" panose="020B0604020202020204" pitchFamily="34" charset="0"/>
              </a:rPr>
              <a:t>Met with </a:t>
            </a:r>
            <a:r>
              <a:rPr lang="en-US" sz="1100" dirty="0" smtClean="0">
                <a:latin typeface="Arial" panose="020B0604020202020204" pitchFamily="34" charset="0"/>
                <a:cs typeface="Arial" panose="020B0604020202020204" pitchFamily="34" charset="0"/>
              </a:rPr>
              <a:t>inpatient team and </a:t>
            </a:r>
            <a:r>
              <a:rPr lang="en-US" sz="1100" dirty="0">
                <a:latin typeface="Arial" panose="020B0604020202020204" pitchFamily="34" charset="0"/>
                <a:cs typeface="Arial" panose="020B0604020202020204" pitchFamily="34" charset="0"/>
              </a:rPr>
              <a:t>was able to give information on what led the client to be </a:t>
            </a:r>
            <a:r>
              <a:rPr lang="en-US" sz="1100" dirty="0" smtClean="0">
                <a:latin typeface="Arial" panose="020B0604020202020204" pitchFamily="34" charset="0"/>
                <a:cs typeface="Arial" panose="020B0604020202020204" pitchFamily="34" charset="0"/>
              </a:rPr>
              <a:t>admitted. Also </a:t>
            </a:r>
            <a:r>
              <a:rPr lang="en-US" sz="1100" dirty="0">
                <a:latin typeface="Arial" panose="020B0604020202020204" pitchFamily="34" charset="0"/>
                <a:cs typeface="Arial" panose="020B0604020202020204" pitchFamily="34" charset="0"/>
              </a:rPr>
              <a:t>informed </a:t>
            </a:r>
            <a:r>
              <a:rPr lang="en-US" sz="1100" dirty="0" err="1">
                <a:latin typeface="Arial" panose="020B0604020202020204" pitchFamily="34" charset="0"/>
                <a:cs typeface="Arial" panose="020B0604020202020204" pitchFamily="34" charset="0"/>
              </a:rPr>
              <a:t>tx</a:t>
            </a:r>
            <a:r>
              <a:rPr lang="en-US" sz="1100" dirty="0">
                <a:latin typeface="Arial" panose="020B0604020202020204" pitchFamily="34" charset="0"/>
                <a:cs typeface="Arial" panose="020B0604020202020204" pitchFamily="34" charset="0"/>
              </a:rPr>
              <a:t> team that client </a:t>
            </a:r>
            <a:r>
              <a:rPr lang="en-US" sz="1100" dirty="0" smtClean="0">
                <a:latin typeface="Arial" panose="020B0604020202020204" pitchFamily="34" charset="0"/>
                <a:cs typeface="Arial" panose="020B0604020202020204" pitchFamily="34" charset="0"/>
              </a:rPr>
              <a:t>cannot </a:t>
            </a:r>
            <a:r>
              <a:rPr lang="en-US" sz="1100" dirty="0">
                <a:latin typeface="Arial" panose="020B0604020202020204" pitchFamily="34" charset="0"/>
                <a:cs typeface="Arial" panose="020B0604020202020204" pitchFamily="34" charset="0"/>
              </a:rPr>
              <a:t>go back to </a:t>
            </a:r>
            <a:r>
              <a:rPr lang="en-US" sz="1100" dirty="0" smtClean="0">
                <a:latin typeface="Arial" panose="020B0604020202020204" pitchFamily="34" charset="0"/>
                <a:cs typeface="Arial" panose="020B0604020202020204" pitchFamily="34" charset="0"/>
              </a:rPr>
              <a:t>previous residency due </a:t>
            </a:r>
            <a:r>
              <a:rPr lang="en-US" sz="1100" dirty="0">
                <a:latin typeface="Arial" panose="020B0604020202020204" pitchFamily="34" charset="0"/>
                <a:cs typeface="Arial" panose="020B0604020202020204" pitchFamily="34" charset="0"/>
              </a:rPr>
              <a:t>to his inability to care </a:t>
            </a:r>
            <a:r>
              <a:rPr lang="en-US" sz="1100" dirty="0" smtClean="0">
                <a:latin typeface="Arial" panose="020B0604020202020204" pitchFamily="34" charset="0"/>
                <a:cs typeface="Arial" panose="020B0604020202020204" pitchFamily="34" charset="0"/>
              </a:rPr>
              <a:t>of self. Client has a hard time remembering. Client cannot swallow. Client is eating out of the trash. However, inpatient team likes client. Clothes from his previous home will be sent to hospital. I also need to meet with client’s conservator.</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707579" y="2760788"/>
            <a:ext cx="3657600" cy="26161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No issues this month. Will follow-up</a:t>
            </a:r>
            <a:endParaRPr lang="en-US" sz="1100" dirty="0">
              <a:latin typeface="Arial" panose="020B0604020202020204" pitchFamily="34" charset="0"/>
              <a:cs typeface="Arial" panose="020B0604020202020204" pitchFamily="34" charset="0"/>
            </a:endParaRPr>
          </a:p>
        </p:txBody>
      </p:sp>
      <p:sp>
        <p:nvSpPr>
          <p:cNvPr id="12" name="TextBox 11"/>
          <p:cNvSpPr txBox="1"/>
          <p:nvPr/>
        </p:nvSpPr>
        <p:spPr>
          <a:xfrm>
            <a:off x="697266" y="4080814"/>
            <a:ext cx="7989534" cy="938719"/>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Called client to discuss their progress with going for one 30 minute walk a week. Client has been feeling depressed and said last month they would try going outside more and also walk in order to stay active and out of the house. Client was able to walk twice this month, but did not go twice because they did not feel like it. We discussed why walking was important to the client. We also discussed sticking with once a week for now. I had the client write down 3 short affirmations that may motivate her to go outside she is feeling down. </a:t>
            </a:r>
            <a:endParaRPr lang="en-US" sz="1100" dirty="0">
              <a:latin typeface="Arial" panose="020B0604020202020204" pitchFamily="34" charset="0"/>
              <a:cs typeface="Arial" panose="020B0604020202020204" pitchFamily="34" charset="0"/>
            </a:endParaRPr>
          </a:p>
        </p:txBody>
      </p:sp>
      <p:sp>
        <p:nvSpPr>
          <p:cNvPr id="14" name="TextBox 13"/>
          <p:cNvSpPr txBox="1"/>
          <p:nvPr/>
        </p:nvSpPr>
        <p:spPr>
          <a:xfrm>
            <a:off x="697266" y="3168393"/>
            <a:ext cx="7989534" cy="769441"/>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Met with client for a wellness check. BP 130/80. Client reports she did not know how to use </a:t>
            </a:r>
            <a:r>
              <a:rPr lang="en-US" sz="1100" dirty="0" err="1" smtClean="0">
                <a:latin typeface="Arial" panose="020B0604020202020204" pitchFamily="34" charset="0"/>
                <a:cs typeface="Arial" panose="020B0604020202020204" pitchFamily="34" charset="0"/>
              </a:rPr>
              <a:t>bp</a:t>
            </a:r>
            <a:r>
              <a:rPr lang="en-US" sz="1100" dirty="0" smtClean="0">
                <a:latin typeface="Arial" panose="020B0604020202020204" pitchFamily="34" charset="0"/>
                <a:cs typeface="Arial" panose="020B0604020202020204" pitchFamily="34" charset="0"/>
              </a:rPr>
              <a:t> cuff. She was taking her </a:t>
            </a:r>
            <a:r>
              <a:rPr lang="en-US" sz="1100" dirty="0" err="1" smtClean="0">
                <a:latin typeface="Arial" panose="020B0604020202020204" pitchFamily="34" charset="0"/>
                <a:cs typeface="Arial" panose="020B0604020202020204" pitchFamily="34" charset="0"/>
              </a:rPr>
              <a:t>bp</a:t>
            </a:r>
            <a:r>
              <a:rPr lang="en-US" sz="1100" dirty="0" smtClean="0">
                <a:latin typeface="Arial" panose="020B0604020202020204" pitchFamily="34" charset="0"/>
                <a:cs typeface="Arial" panose="020B0604020202020204" pitchFamily="34" charset="0"/>
              </a:rPr>
              <a:t> three times a week and the readings were lower. Client is taking her medication correctly and wants to stop taking Prozac because it is not helping with her depression. Client is interested in attending groups, but have to find some that work with her schedule. I gave the client more pamphlets on how to use the </a:t>
            </a:r>
            <a:r>
              <a:rPr lang="en-US" sz="1100" dirty="0" err="1" smtClean="0">
                <a:latin typeface="Arial" panose="020B0604020202020204" pitchFamily="34" charset="0"/>
                <a:cs typeface="Arial" panose="020B0604020202020204" pitchFamily="34" charset="0"/>
              </a:rPr>
              <a:t>bp</a:t>
            </a:r>
            <a:r>
              <a:rPr lang="en-US" sz="1100" dirty="0" smtClean="0">
                <a:latin typeface="Arial" panose="020B0604020202020204" pitchFamily="34" charset="0"/>
                <a:cs typeface="Arial" panose="020B0604020202020204" pitchFamily="34" charset="0"/>
              </a:rPr>
              <a:t> cuff. </a:t>
            </a:r>
            <a:endParaRPr lang="en-US" sz="1100" dirty="0">
              <a:latin typeface="Arial" panose="020B0604020202020204" pitchFamily="34" charset="0"/>
              <a:cs typeface="Arial" panose="020B0604020202020204" pitchFamily="34" charset="0"/>
            </a:endParaRPr>
          </a:p>
        </p:txBody>
      </p:sp>
      <p:sp>
        <p:nvSpPr>
          <p:cNvPr id="15" name="TextBox 14"/>
          <p:cNvSpPr txBox="1"/>
          <p:nvPr/>
        </p:nvSpPr>
        <p:spPr>
          <a:xfrm>
            <a:off x="5029200" y="5162513"/>
            <a:ext cx="3657600" cy="93871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has an infection in her right leg and was given antibiotics by her doctor. I educated the client on how dry/cracked legs can lead to skin wounds and attract infections. I also told client how to properly clean and care for the wounds.</a:t>
            </a:r>
            <a:endParaRPr lang="en-US" sz="1100" dirty="0">
              <a:latin typeface="Arial" panose="020B0604020202020204" pitchFamily="34" charset="0"/>
              <a:cs typeface="Arial" panose="020B0604020202020204" pitchFamily="34" charset="0"/>
            </a:endParaRPr>
          </a:p>
        </p:txBody>
      </p:sp>
      <p:sp>
        <p:nvSpPr>
          <p:cNvPr id="16" name="TextBox 15"/>
          <p:cNvSpPr txBox="1"/>
          <p:nvPr/>
        </p:nvSpPr>
        <p:spPr>
          <a:xfrm>
            <a:off x="5029200" y="2763803"/>
            <a:ext cx="3657600" cy="26161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Took the client to town hall to pay her taxes</a:t>
            </a:r>
            <a:endParaRPr lang="en-US" sz="1100" dirty="0">
              <a:latin typeface="Arial" panose="020B0604020202020204" pitchFamily="34" charset="0"/>
              <a:cs typeface="Arial" panose="020B0604020202020204" pitchFamily="34" charset="0"/>
            </a:endParaRPr>
          </a:p>
        </p:txBody>
      </p:sp>
      <p:grpSp>
        <p:nvGrpSpPr>
          <p:cNvPr id="11" name="Group 6"/>
          <p:cNvGrpSpPr>
            <a:grpSpLocks/>
          </p:cNvGrpSpPr>
          <p:nvPr/>
        </p:nvGrpSpPr>
        <p:grpSpPr bwMode="auto">
          <a:xfrm>
            <a:off x="7612817" y="6474274"/>
            <a:ext cx="403225" cy="364374"/>
            <a:chOff x="109901480" y="116266385"/>
            <a:chExt cx="1432034" cy="1235951"/>
          </a:xfrm>
        </p:grpSpPr>
        <p:sp>
          <p:nvSpPr>
            <p:cNvPr id="13"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7" name="Picture 8" descr="DCF Famil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8" name="Picture 2" descr="Bea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3" descr="AB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4" descr="Department of Mental Health and Addiction Servic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 name="Picture 5" descr="DS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3822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latin typeface="Arial Black" panose="020B0A04020102020204" pitchFamily="34" charset="0"/>
              </a:rPr>
              <a:t>Response</a:t>
            </a:r>
            <a:endParaRPr lang="en-US" sz="3800" dirty="0">
              <a:latin typeface="Arial Black" panose="020B0A04020102020204" pitchFamily="34" charset="0"/>
            </a:endParaRPr>
          </a:p>
        </p:txBody>
      </p:sp>
      <p:sp>
        <p:nvSpPr>
          <p:cNvPr id="3" name="Content Placeholder 2"/>
          <p:cNvSpPr>
            <a:spLocks noGrp="1"/>
          </p:cNvSpPr>
          <p:nvPr>
            <p:ph idx="1"/>
          </p:nvPr>
        </p:nvSpPr>
        <p:spPr>
          <a:xfrm>
            <a:off x="822960" y="1905000"/>
            <a:ext cx="2987040" cy="3998762"/>
          </a:xfrm>
        </p:spPr>
        <p:txBody>
          <a:bodyPr>
            <a:normAutofit/>
          </a:bodyPr>
          <a:lstStyle/>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The response should illustrate two types of responses:</a:t>
            </a:r>
            <a:endParaRPr lang="en-US" sz="14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One is the client’s response to the intervention and related progress or non-progress</a:t>
            </a:r>
          </a:p>
          <a:p>
            <a:pPr lvl="1"/>
            <a:r>
              <a:rPr lang="en-US" sz="1600" dirty="0" smtClean="0">
                <a:latin typeface="Arial" panose="020B0604020202020204" pitchFamily="34" charset="0"/>
                <a:cs typeface="Arial" panose="020B0604020202020204" pitchFamily="34" charset="0"/>
              </a:rPr>
              <a:t>Two is whether or not to continue with the same planned intervention or to modify, add, delete or completely alter interventions.</a:t>
            </a:r>
          </a:p>
          <a:p>
            <a:endParaRPr lang="en-US" sz="1600" dirty="0" smtClean="0">
              <a:latin typeface="Arial" panose="020B0604020202020204" pitchFamily="34" charset="0"/>
              <a:cs typeface="Arial" panose="020B0604020202020204" pitchFamily="34" charset="0"/>
            </a:endParaRPr>
          </a:p>
        </p:txBody>
      </p:sp>
      <p:grpSp>
        <p:nvGrpSpPr>
          <p:cNvPr id="4" name="Group 6"/>
          <p:cNvGrpSpPr>
            <a:grpSpLocks/>
          </p:cNvGrpSpPr>
          <p:nvPr/>
        </p:nvGrpSpPr>
        <p:grpSpPr bwMode="auto">
          <a:xfrm>
            <a:off x="7612817" y="6474274"/>
            <a:ext cx="403225" cy="364374"/>
            <a:chOff x="109901480" y="116266385"/>
            <a:chExt cx="1432034" cy="1235951"/>
          </a:xfrm>
        </p:grpSpPr>
        <p:sp>
          <p:nvSpPr>
            <p:cNvPr id="5"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0001" t="15001" r="9999" b="17499"/>
          <a:stretch/>
        </p:blipFill>
        <p:spPr>
          <a:xfrm>
            <a:off x="3810000" y="2183635"/>
            <a:ext cx="4724400" cy="2657475"/>
          </a:xfrm>
          <a:prstGeom prst="rect">
            <a:avLst/>
          </a:prstGeom>
        </p:spPr>
      </p:pic>
      <p:sp>
        <p:nvSpPr>
          <p:cNvPr id="12" name="Rectangle 11"/>
          <p:cNvSpPr/>
          <p:nvPr/>
        </p:nvSpPr>
        <p:spPr>
          <a:xfrm>
            <a:off x="13547" y="5973422"/>
            <a:ext cx="9162626" cy="307777"/>
          </a:xfrm>
          <a:prstGeom prst="rect">
            <a:avLst/>
          </a:prstGeom>
        </p:spPr>
        <p:txBody>
          <a:bodyPr wrap="square">
            <a:spAutoFit/>
          </a:bodyPr>
          <a:lstStyle/>
          <a:p>
            <a:pPr algn="ctr"/>
            <a:r>
              <a:rPr lang="en-US" sz="700" dirty="0"/>
              <a:t>Image by &lt;a </a:t>
            </a:r>
            <a:r>
              <a:rPr lang="en-US" sz="700" dirty="0" err="1"/>
              <a:t>href</a:t>
            </a:r>
            <a:r>
              <a:rPr lang="en-US" sz="700" dirty="0"/>
              <a:t>="https://pixabay.com/users/geralt-9301/?</a:t>
            </a:r>
            <a:r>
              <a:rPr lang="en-US" sz="700" dirty="0" err="1"/>
              <a:t>utm_source</a:t>
            </a:r>
            <a:r>
              <a:rPr lang="en-US" sz="700" dirty="0"/>
              <a:t>=</a:t>
            </a:r>
            <a:r>
              <a:rPr lang="en-US" sz="700" dirty="0" err="1"/>
              <a:t>link-attribution&amp;amp;utm_medium</a:t>
            </a:r>
            <a:r>
              <a:rPr lang="en-US" sz="700" dirty="0"/>
              <a:t>=</a:t>
            </a:r>
            <a:r>
              <a:rPr lang="en-US" sz="700" dirty="0" err="1"/>
              <a:t>referral&amp;amp;utm_campaign</a:t>
            </a:r>
            <a:r>
              <a:rPr lang="en-US" sz="700" dirty="0"/>
              <a:t>=</a:t>
            </a:r>
            <a:r>
              <a:rPr lang="en-US" sz="700" dirty="0" err="1"/>
              <a:t>image&amp;amp;utm_content</a:t>
            </a:r>
            <a:r>
              <a:rPr lang="en-US" sz="700" dirty="0"/>
              <a:t>=5577867"&gt;</a:t>
            </a:r>
            <a:r>
              <a:rPr lang="en-US" sz="700" dirty="0" err="1"/>
              <a:t>Gerd</a:t>
            </a:r>
            <a:r>
              <a:rPr lang="en-US" sz="700" dirty="0"/>
              <a:t> </a:t>
            </a:r>
            <a:r>
              <a:rPr lang="en-US" sz="700" dirty="0" err="1"/>
              <a:t>Altmann</a:t>
            </a:r>
            <a:r>
              <a:rPr lang="en-US" sz="700" dirty="0"/>
              <a:t>&lt;/a&gt; from &lt;a </a:t>
            </a:r>
            <a:r>
              <a:rPr lang="en-US" sz="700" dirty="0" err="1"/>
              <a:t>href</a:t>
            </a:r>
            <a:r>
              <a:rPr lang="en-US" sz="700" dirty="0"/>
              <a:t>="https://pixabay.com/?</a:t>
            </a:r>
            <a:r>
              <a:rPr lang="en-US" sz="700" dirty="0" err="1"/>
              <a:t>utm_source</a:t>
            </a:r>
            <a:r>
              <a:rPr lang="en-US" sz="700" dirty="0"/>
              <a:t>=</a:t>
            </a:r>
            <a:r>
              <a:rPr lang="en-US" sz="700" dirty="0" err="1"/>
              <a:t>link-attribution&amp;amp;utm_medium</a:t>
            </a:r>
            <a:r>
              <a:rPr lang="en-US" sz="700" dirty="0"/>
              <a:t>=</a:t>
            </a:r>
            <a:r>
              <a:rPr lang="en-US" sz="700" dirty="0" err="1"/>
              <a:t>referral&amp;amp;utm_campaign</a:t>
            </a:r>
            <a:r>
              <a:rPr lang="en-US" sz="700" dirty="0"/>
              <a:t>=</a:t>
            </a:r>
            <a:r>
              <a:rPr lang="en-US" sz="700" dirty="0" err="1"/>
              <a:t>image&amp;amp;utm_content</a:t>
            </a:r>
            <a:r>
              <a:rPr lang="en-US" sz="700" dirty="0"/>
              <a:t>=5577867"&gt;</a:t>
            </a:r>
            <a:r>
              <a:rPr lang="en-US" sz="700" dirty="0" err="1"/>
              <a:t>Pixabay</a:t>
            </a:r>
            <a:r>
              <a:rPr lang="en-US" sz="700" dirty="0"/>
              <a:t>&lt;/a&gt;</a:t>
            </a:r>
          </a:p>
        </p:txBody>
      </p:sp>
    </p:spTree>
    <p:extLst>
      <p:ext uri="{BB962C8B-B14F-4D97-AF65-F5344CB8AC3E}">
        <p14:creationId xmlns:p14="http://schemas.microsoft.com/office/powerpoint/2010/main" val="341198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1450757"/>
          </a:xfrm>
        </p:spPr>
        <p:txBody>
          <a:bodyPr>
            <a:normAutofit/>
          </a:bodyPr>
          <a:lstStyle/>
          <a:p>
            <a:pPr algn="ctr"/>
            <a:r>
              <a:rPr lang="en-US" sz="4200" dirty="0" smtClean="0">
                <a:latin typeface="Arial Black" panose="020B0A04020102020204" pitchFamily="34" charset="0"/>
              </a:rPr>
              <a:t>Response Exercise</a:t>
            </a:r>
            <a:r>
              <a:rPr lang="en-US" dirty="0" smtClean="0">
                <a:latin typeface="Arial Black" panose="020B0A04020102020204" pitchFamily="34" charset="0"/>
              </a:rPr>
              <a:t/>
            </a:r>
            <a:br>
              <a:rPr lang="en-US" dirty="0" smtClean="0">
                <a:latin typeface="Arial Black" panose="020B0A04020102020204" pitchFamily="34" charset="0"/>
              </a:rPr>
            </a:br>
            <a:r>
              <a:rPr lang="en-US" sz="1300" dirty="0" smtClean="0">
                <a:solidFill>
                  <a:schemeClr val="accent6"/>
                </a:solidFill>
                <a:latin typeface="Arial Black" panose="020B0A04020102020204" pitchFamily="34" charset="0"/>
              </a:rPr>
              <a:t>Do these examples allow you to understand how the client feels about an intervention and/or service provided?</a:t>
            </a:r>
            <a:endParaRPr lang="en-US" sz="1300" dirty="0">
              <a:solidFill>
                <a:schemeClr val="accent6"/>
              </a:solidFill>
              <a:latin typeface="Arial Black" panose="020B0A04020102020204" pitchFamily="34" charset="0"/>
            </a:endParaRPr>
          </a:p>
        </p:txBody>
      </p:sp>
      <p:sp>
        <p:nvSpPr>
          <p:cNvPr id="4" name="TextBox 3"/>
          <p:cNvSpPr txBox="1"/>
          <p:nvPr/>
        </p:nvSpPr>
        <p:spPr>
          <a:xfrm>
            <a:off x="707579" y="5008094"/>
            <a:ext cx="3657600" cy="60016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completed ROIs. Client will schedule a psych appointment next time they are in the area. I will take client to their CAT scan next week.</a:t>
            </a:r>
            <a:endParaRPr lang="en-US" sz="1100" dirty="0">
              <a:latin typeface="Arial" panose="020B0604020202020204" pitchFamily="34" charset="0"/>
              <a:cs typeface="Arial" panose="020B0604020202020204" pitchFamily="34" charset="0"/>
            </a:endParaRPr>
          </a:p>
        </p:txBody>
      </p:sp>
      <p:sp>
        <p:nvSpPr>
          <p:cNvPr id="7" name="TextBox 6"/>
          <p:cNvSpPr txBox="1"/>
          <p:nvPr/>
        </p:nvSpPr>
        <p:spPr>
          <a:xfrm>
            <a:off x="707579" y="3380678"/>
            <a:ext cx="7989534" cy="76944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did not react well when I said he should continue to try not to drink soda. Client said he is trying and it is hard to stop. After we discussed it takes time to break a habit, client calmed down. Client said he understands and will continue to try. Client said it is too hard not to drink soda at all. Client is willing to try to only drink 2 cans a day instead of the 4. Client still wants to lose weight and wants to start with cutting out soda.</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707579" y="1981200"/>
            <a:ext cx="3657600" cy="26161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was full of excuses and complaints</a:t>
            </a:r>
            <a:endParaRPr lang="en-US" sz="1100" dirty="0">
              <a:latin typeface="Arial" panose="020B0604020202020204" pitchFamily="34" charset="0"/>
              <a:cs typeface="Arial" panose="020B0604020202020204" pitchFamily="34" charset="0"/>
            </a:endParaRPr>
          </a:p>
        </p:txBody>
      </p:sp>
      <p:sp>
        <p:nvSpPr>
          <p:cNvPr id="12" name="TextBox 11"/>
          <p:cNvSpPr txBox="1"/>
          <p:nvPr/>
        </p:nvSpPr>
        <p:spPr>
          <a:xfrm>
            <a:off x="707579" y="4363663"/>
            <a:ext cx="7989534" cy="430887"/>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actively participated in today’s talk, but said her diet “is not working out. Eating healthy is not easy or fun, you know? It just isn’t going great”</a:t>
            </a:r>
            <a:endParaRPr lang="en-US" sz="1100" dirty="0">
              <a:latin typeface="Arial" panose="020B0604020202020204" pitchFamily="34" charset="0"/>
              <a:cs typeface="Arial" panose="020B0604020202020204" pitchFamily="34" charset="0"/>
            </a:endParaRPr>
          </a:p>
        </p:txBody>
      </p:sp>
      <p:sp>
        <p:nvSpPr>
          <p:cNvPr id="14" name="TextBox 13"/>
          <p:cNvSpPr txBox="1"/>
          <p:nvPr/>
        </p:nvSpPr>
        <p:spPr>
          <a:xfrm>
            <a:off x="707579" y="2736247"/>
            <a:ext cx="7989534" cy="43088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reports no active psychotic symptoms, no suicidal or homicidal thoughts or plan, no changes in mental status and eating and sleeping well. Compliance with medications, going as scheduled for medical care.</a:t>
            </a:r>
            <a:endParaRPr lang="en-US" sz="1100" dirty="0">
              <a:latin typeface="Arial" panose="020B0604020202020204" pitchFamily="34" charset="0"/>
              <a:cs typeface="Arial" panose="020B0604020202020204" pitchFamily="34" charset="0"/>
            </a:endParaRPr>
          </a:p>
        </p:txBody>
      </p:sp>
      <p:sp>
        <p:nvSpPr>
          <p:cNvPr id="15" name="TextBox 14"/>
          <p:cNvSpPr txBox="1"/>
          <p:nvPr/>
        </p:nvSpPr>
        <p:spPr>
          <a:xfrm>
            <a:off x="5039513" y="5014216"/>
            <a:ext cx="3657600" cy="76944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said “I tried to buy the foods on the list, but I didn’t get some of it. I do not like go shopping by myself. I buy bad food when I go by myself. I don’t have a lot of money. I buy what I buy, that is easy for me”</a:t>
            </a:r>
            <a:endParaRPr lang="en-US" sz="1100" dirty="0">
              <a:latin typeface="Arial" panose="020B0604020202020204" pitchFamily="34" charset="0"/>
              <a:cs typeface="Arial" panose="020B0604020202020204" pitchFamily="34" charset="0"/>
            </a:endParaRPr>
          </a:p>
        </p:txBody>
      </p:sp>
      <p:sp>
        <p:nvSpPr>
          <p:cNvPr id="16" name="TextBox 15"/>
          <p:cNvSpPr txBox="1"/>
          <p:nvPr/>
        </p:nvSpPr>
        <p:spPr>
          <a:xfrm>
            <a:off x="5039513" y="2286984"/>
            <a:ext cx="3657600" cy="26161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is happy with services.</a:t>
            </a:r>
            <a:endParaRPr lang="en-US" sz="1100" dirty="0">
              <a:latin typeface="Arial" panose="020B0604020202020204" pitchFamily="34" charset="0"/>
              <a:cs typeface="Arial" panose="020B0604020202020204" pitchFamily="34" charset="0"/>
            </a:endParaRPr>
          </a:p>
        </p:txBody>
      </p:sp>
      <p:grpSp>
        <p:nvGrpSpPr>
          <p:cNvPr id="11" name="Group 6"/>
          <p:cNvGrpSpPr>
            <a:grpSpLocks/>
          </p:cNvGrpSpPr>
          <p:nvPr/>
        </p:nvGrpSpPr>
        <p:grpSpPr bwMode="auto">
          <a:xfrm>
            <a:off x="7612817" y="6474274"/>
            <a:ext cx="403225" cy="364374"/>
            <a:chOff x="109901480" y="116266385"/>
            <a:chExt cx="1432034" cy="1235951"/>
          </a:xfrm>
        </p:grpSpPr>
        <p:sp>
          <p:nvSpPr>
            <p:cNvPr id="13"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7"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8"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66263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780" y="3473382"/>
            <a:ext cx="5852160" cy="2606040"/>
          </a:xfrm>
          <a:prstGeom prst="rect">
            <a:avLst/>
          </a:prstGeom>
        </p:spPr>
      </p:pic>
      <p:sp>
        <p:nvSpPr>
          <p:cNvPr id="2" name="Title 1"/>
          <p:cNvSpPr>
            <a:spLocks noGrp="1"/>
          </p:cNvSpPr>
          <p:nvPr>
            <p:ph type="title"/>
          </p:nvPr>
        </p:nvSpPr>
        <p:spPr/>
        <p:txBody>
          <a:bodyPr/>
          <a:lstStyle/>
          <a:p>
            <a:pPr algn="ctr"/>
            <a:r>
              <a:rPr lang="en-US" sz="3800" dirty="0" smtClean="0">
                <a:latin typeface="Arial Black" panose="020B0A04020102020204" pitchFamily="34" charset="0"/>
              </a:rPr>
              <a:t>Plan</a:t>
            </a:r>
            <a:endParaRPr lang="en-US" sz="3800" dirty="0">
              <a:latin typeface="Arial Black" panose="020B0A04020102020204" pitchFamily="34" charset="0"/>
            </a:endParaRPr>
          </a:p>
        </p:txBody>
      </p:sp>
      <p:sp>
        <p:nvSpPr>
          <p:cNvPr id="3" name="Content Placeholder 2"/>
          <p:cNvSpPr>
            <a:spLocks noGrp="1"/>
          </p:cNvSpPr>
          <p:nvPr>
            <p:ph idx="1"/>
          </p:nvPr>
        </p:nvSpPr>
        <p:spPr>
          <a:xfrm>
            <a:off x="822960" y="1905000"/>
            <a:ext cx="5867400" cy="3998762"/>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The plan should identify what will happen next. When writing the plan try and answer these questions:</a:t>
            </a:r>
          </a:p>
          <a:p>
            <a:r>
              <a:rPr lang="en-US" sz="1600" dirty="0" smtClean="0">
                <a:latin typeface="Arial" panose="020B0604020202020204" pitchFamily="34" charset="0"/>
                <a:cs typeface="Arial" panose="020B0604020202020204" pitchFamily="34" charset="0"/>
              </a:rPr>
              <a:t>What are the next steps for the client? For you?</a:t>
            </a:r>
          </a:p>
          <a:p>
            <a:r>
              <a:rPr lang="en-US" sz="1600" dirty="0" smtClean="0">
                <a:latin typeface="Arial" panose="020B0604020202020204" pitchFamily="34" charset="0"/>
                <a:cs typeface="Arial" panose="020B0604020202020204" pitchFamily="34" charset="0"/>
              </a:rPr>
              <a:t>Are there take home tasks or assignments? </a:t>
            </a:r>
          </a:p>
          <a:p>
            <a:r>
              <a:rPr lang="en-US" sz="1600" dirty="0" smtClean="0">
                <a:latin typeface="Arial" panose="020B0604020202020204" pitchFamily="34" charset="0"/>
                <a:cs typeface="Arial" panose="020B0604020202020204" pitchFamily="34" charset="0"/>
              </a:rPr>
              <a:t>What is the anticipated agenda for the next meeting?</a:t>
            </a:r>
          </a:p>
          <a:p>
            <a:pPr algn="ctr"/>
            <a:endParaRPr lang="en-US" sz="1600" dirty="0" smtClean="0">
              <a:latin typeface="Arial" panose="020B0604020202020204" pitchFamily="34" charset="0"/>
              <a:cs typeface="Arial" panose="020B0604020202020204" pitchFamily="34" charset="0"/>
            </a:endParaRPr>
          </a:p>
        </p:txBody>
      </p:sp>
      <p:sp>
        <p:nvSpPr>
          <p:cNvPr id="5" name="Rectangle 4"/>
          <p:cNvSpPr/>
          <p:nvPr/>
        </p:nvSpPr>
        <p:spPr>
          <a:xfrm>
            <a:off x="22860" y="6049310"/>
            <a:ext cx="9144000" cy="338554"/>
          </a:xfrm>
          <a:prstGeom prst="rect">
            <a:avLst/>
          </a:prstGeom>
        </p:spPr>
        <p:txBody>
          <a:bodyPr wrap="square">
            <a:spAutoFit/>
          </a:bodyPr>
          <a:lstStyle/>
          <a:p>
            <a:pPr algn="ctr"/>
            <a:r>
              <a:rPr lang="en-US" sz="800" dirty="0"/>
              <a:t>Image by &lt;a </a:t>
            </a:r>
            <a:r>
              <a:rPr lang="en-US" sz="800" dirty="0" err="1"/>
              <a:t>href</a:t>
            </a:r>
            <a:r>
              <a:rPr lang="en-US" sz="800" dirty="0"/>
              <a:t>="https://pixabay.com/users/geralt-9301/?</a:t>
            </a:r>
            <a:r>
              <a:rPr lang="en-US" sz="800" dirty="0" err="1"/>
              <a:t>utm_source</a:t>
            </a:r>
            <a:r>
              <a:rPr lang="en-US" sz="800" dirty="0"/>
              <a:t>=</a:t>
            </a:r>
            <a:r>
              <a:rPr lang="en-US" sz="800" dirty="0" err="1"/>
              <a:t>link-attribution&amp;amp;utm_medium</a:t>
            </a:r>
            <a:r>
              <a:rPr lang="en-US" sz="800" dirty="0"/>
              <a:t>=</a:t>
            </a:r>
            <a:r>
              <a:rPr lang="en-US" sz="800" dirty="0" err="1"/>
              <a:t>referral&amp;amp;utm_campaign</a:t>
            </a:r>
            <a:r>
              <a:rPr lang="en-US" sz="800" dirty="0"/>
              <a:t>=</a:t>
            </a:r>
            <a:r>
              <a:rPr lang="en-US" sz="800" dirty="0" err="1"/>
              <a:t>image&amp;amp;utm_content</a:t>
            </a:r>
            <a:r>
              <a:rPr lang="en-US" sz="800" dirty="0"/>
              <a:t>=1855598"&gt;</a:t>
            </a:r>
            <a:r>
              <a:rPr lang="en-US" sz="800" dirty="0" err="1"/>
              <a:t>Gerd</a:t>
            </a:r>
            <a:r>
              <a:rPr lang="en-US" sz="800" dirty="0"/>
              <a:t> </a:t>
            </a:r>
            <a:r>
              <a:rPr lang="en-US" sz="800" dirty="0" err="1"/>
              <a:t>Altmann</a:t>
            </a:r>
            <a:r>
              <a:rPr lang="en-US" sz="800" dirty="0"/>
              <a:t>&lt;/a&gt; from &lt;a </a:t>
            </a:r>
            <a:r>
              <a:rPr lang="en-US" sz="800" dirty="0" err="1"/>
              <a:t>href</a:t>
            </a:r>
            <a:r>
              <a:rPr lang="en-US" sz="800" dirty="0"/>
              <a:t>="https://pixabay.com/?</a:t>
            </a:r>
            <a:r>
              <a:rPr lang="en-US" sz="800" dirty="0" err="1"/>
              <a:t>utm_source</a:t>
            </a:r>
            <a:r>
              <a:rPr lang="en-US" sz="800" dirty="0"/>
              <a:t>=</a:t>
            </a:r>
            <a:r>
              <a:rPr lang="en-US" sz="800" dirty="0" err="1"/>
              <a:t>link-attribution&amp;amp;utm_medium</a:t>
            </a:r>
            <a:r>
              <a:rPr lang="en-US" sz="800" dirty="0"/>
              <a:t>=</a:t>
            </a:r>
            <a:r>
              <a:rPr lang="en-US" sz="800" dirty="0" err="1"/>
              <a:t>referral&amp;amp;utm_campaign</a:t>
            </a:r>
            <a:r>
              <a:rPr lang="en-US" sz="800" dirty="0"/>
              <a:t>=</a:t>
            </a:r>
            <a:r>
              <a:rPr lang="en-US" sz="800" dirty="0" err="1"/>
              <a:t>image&amp;amp;utm_content</a:t>
            </a:r>
            <a:r>
              <a:rPr lang="en-US" sz="800" dirty="0"/>
              <a:t>=1855598"&gt;</a:t>
            </a:r>
            <a:r>
              <a:rPr lang="en-US" sz="800" dirty="0" err="1"/>
              <a:t>Pixabay</a:t>
            </a:r>
            <a:r>
              <a:rPr lang="en-US" sz="800" dirty="0"/>
              <a:t>&lt;/a&gt;</a:t>
            </a:r>
          </a:p>
        </p:txBody>
      </p:sp>
      <p:grpSp>
        <p:nvGrpSpPr>
          <p:cNvPr id="6" name="Group 6"/>
          <p:cNvGrpSpPr>
            <a:grpSpLocks/>
          </p:cNvGrpSpPr>
          <p:nvPr/>
        </p:nvGrpSpPr>
        <p:grpSpPr bwMode="auto">
          <a:xfrm>
            <a:off x="7612817" y="6474274"/>
            <a:ext cx="403225" cy="364374"/>
            <a:chOff x="109901480" y="116266385"/>
            <a:chExt cx="1432034" cy="1235951"/>
          </a:xfrm>
        </p:grpSpPr>
        <p:sp>
          <p:nvSpPr>
            <p:cNvPr id="7"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 name="Picture 8" descr="DCF Famil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2" descr="Bea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B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Department of Mental Health and Addiction Servic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5" descr="DS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81512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1450757"/>
          </a:xfrm>
        </p:spPr>
        <p:txBody>
          <a:bodyPr>
            <a:normAutofit/>
          </a:bodyPr>
          <a:lstStyle/>
          <a:p>
            <a:pPr algn="ctr"/>
            <a:r>
              <a:rPr lang="en-US" sz="4200" dirty="0" smtClean="0">
                <a:latin typeface="Arial Black" panose="020B0A04020102020204" pitchFamily="34" charset="0"/>
              </a:rPr>
              <a:t>Plan Exercise</a:t>
            </a:r>
            <a:r>
              <a:rPr lang="en-US" dirty="0" smtClean="0">
                <a:latin typeface="Arial Black" panose="020B0A04020102020204" pitchFamily="34" charset="0"/>
              </a:rPr>
              <a:t/>
            </a:r>
            <a:br>
              <a:rPr lang="en-US" dirty="0" smtClean="0">
                <a:latin typeface="Arial Black" panose="020B0A04020102020204" pitchFamily="34" charset="0"/>
              </a:rPr>
            </a:br>
            <a:r>
              <a:rPr lang="en-US" sz="1300" dirty="0" smtClean="0">
                <a:solidFill>
                  <a:schemeClr val="accent6"/>
                </a:solidFill>
                <a:latin typeface="Arial Black" panose="020B0A04020102020204" pitchFamily="34" charset="0"/>
              </a:rPr>
              <a:t>Do these examples tell you what has happened and what is next?</a:t>
            </a:r>
            <a:endParaRPr lang="en-US" sz="1300" dirty="0">
              <a:solidFill>
                <a:schemeClr val="accent6"/>
              </a:solidFill>
              <a:latin typeface="Arial Black" panose="020B0A04020102020204" pitchFamily="34" charset="0"/>
            </a:endParaRPr>
          </a:p>
        </p:txBody>
      </p:sp>
      <p:sp>
        <p:nvSpPr>
          <p:cNvPr id="4" name="TextBox 3"/>
          <p:cNvSpPr txBox="1"/>
          <p:nvPr/>
        </p:nvSpPr>
        <p:spPr>
          <a:xfrm>
            <a:off x="5020606" y="3802725"/>
            <a:ext cx="3657600" cy="430887"/>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I will continue to provide transitional care until the client is discharged.</a:t>
            </a:r>
            <a:endParaRPr lang="en-US" sz="1100" dirty="0">
              <a:latin typeface="Arial" panose="020B0604020202020204" pitchFamily="34" charset="0"/>
              <a:cs typeface="Arial" panose="020B0604020202020204" pitchFamily="34" charset="0"/>
            </a:endParaRPr>
          </a:p>
        </p:txBody>
      </p:sp>
      <p:sp>
        <p:nvSpPr>
          <p:cNvPr id="7" name="TextBox 6"/>
          <p:cNvSpPr txBox="1"/>
          <p:nvPr/>
        </p:nvSpPr>
        <p:spPr>
          <a:xfrm>
            <a:off x="707579" y="3380678"/>
            <a:ext cx="7989534" cy="26161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The client and I will have phone contact as needed so I can support the client.</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707579" y="2121697"/>
            <a:ext cx="3657600" cy="430887"/>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will go over literature on diabetes. Next appointment is on 02/23/2020</a:t>
            </a:r>
            <a:endParaRPr lang="en-US" sz="1100" dirty="0">
              <a:latin typeface="Arial" panose="020B0604020202020204" pitchFamily="34" charset="0"/>
              <a:cs typeface="Arial" panose="020B0604020202020204" pitchFamily="34" charset="0"/>
            </a:endParaRPr>
          </a:p>
        </p:txBody>
      </p:sp>
      <p:sp>
        <p:nvSpPr>
          <p:cNvPr id="12" name="TextBox 11"/>
          <p:cNvSpPr txBox="1"/>
          <p:nvPr/>
        </p:nvSpPr>
        <p:spPr>
          <a:xfrm>
            <a:off x="707579" y="3829604"/>
            <a:ext cx="3657600" cy="42976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I will call the client in December to discuss her physical health.</a:t>
            </a:r>
            <a:endParaRPr lang="en-US" sz="1100" dirty="0">
              <a:latin typeface="Arial" panose="020B0604020202020204" pitchFamily="34" charset="0"/>
              <a:cs typeface="Arial" panose="020B0604020202020204" pitchFamily="34" charset="0"/>
            </a:endParaRPr>
          </a:p>
        </p:txBody>
      </p:sp>
      <p:sp>
        <p:nvSpPr>
          <p:cNvPr id="14" name="TextBox 13"/>
          <p:cNvSpPr txBox="1"/>
          <p:nvPr/>
        </p:nvSpPr>
        <p:spPr>
          <a:xfrm>
            <a:off x="707579" y="2790748"/>
            <a:ext cx="7989534" cy="43088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I will coordinate a mammogram appointment for the client. At next check-in, we will check to see if the client has gain or lost weight. </a:t>
            </a:r>
            <a:endParaRPr lang="en-US" sz="1100" dirty="0">
              <a:latin typeface="Arial" panose="020B0604020202020204" pitchFamily="34" charset="0"/>
              <a:cs typeface="Arial" panose="020B0604020202020204" pitchFamily="34" charset="0"/>
            </a:endParaRPr>
          </a:p>
        </p:txBody>
      </p:sp>
      <p:sp>
        <p:nvSpPr>
          <p:cNvPr id="15" name="TextBox 14"/>
          <p:cNvSpPr txBox="1"/>
          <p:nvPr/>
        </p:nvSpPr>
        <p:spPr>
          <a:xfrm>
            <a:off x="5039513" y="2368701"/>
            <a:ext cx="3657600" cy="26161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We will meet as needed</a:t>
            </a:r>
            <a:endParaRPr lang="en-US" sz="1100" dirty="0">
              <a:latin typeface="Arial" panose="020B0604020202020204" pitchFamily="34" charset="0"/>
              <a:cs typeface="Arial" panose="020B0604020202020204" pitchFamily="34" charset="0"/>
            </a:endParaRPr>
          </a:p>
        </p:txBody>
      </p:sp>
      <p:sp>
        <p:nvSpPr>
          <p:cNvPr id="16" name="TextBox 15"/>
          <p:cNvSpPr txBox="1"/>
          <p:nvPr/>
        </p:nvSpPr>
        <p:spPr>
          <a:xfrm>
            <a:off x="5039513" y="2001056"/>
            <a:ext cx="3657600" cy="26161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is happy with services.</a:t>
            </a:r>
            <a:endParaRPr lang="en-US" sz="1100" dirty="0">
              <a:latin typeface="Arial" panose="020B0604020202020204" pitchFamily="34" charset="0"/>
              <a:cs typeface="Arial" panose="020B0604020202020204" pitchFamily="34" charset="0"/>
            </a:endParaRPr>
          </a:p>
        </p:txBody>
      </p:sp>
      <p:sp>
        <p:nvSpPr>
          <p:cNvPr id="11" name="TextBox 10"/>
          <p:cNvSpPr txBox="1"/>
          <p:nvPr/>
        </p:nvSpPr>
        <p:spPr>
          <a:xfrm>
            <a:off x="688672" y="5498179"/>
            <a:ext cx="7989534" cy="43088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I will meet with the client to meal plan and check in to see how exercising is going on 11.06. I will also ask about her visit to the PCP office.</a:t>
            </a:r>
            <a:endParaRPr lang="en-US" sz="1100" dirty="0">
              <a:latin typeface="Arial" panose="020B0604020202020204" pitchFamily="34" charset="0"/>
              <a:cs typeface="Arial" panose="020B0604020202020204" pitchFamily="34" charset="0"/>
            </a:endParaRPr>
          </a:p>
        </p:txBody>
      </p:sp>
      <p:sp>
        <p:nvSpPr>
          <p:cNvPr id="13" name="TextBox 12"/>
          <p:cNvSpPr txBox="1"/>
          <p:nvPr/>
        </p:nvSpPr>
        <p:spPr>
          <a:xfrm>
            <a:off x="688672" y="4494055"/>
            <a:ext cx="7989534" cy="769441"/>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smtClean="0">
                <a:latin typeface="Arial" panose="020B0604020202020204" pitchFamily="34" charset="0"/>
                <a:cs typeface="Arial" panose="020B0604020202020204" pitchFamily="34" charset="0"/>
              </a:rPr>
              <a:t>Client needs more support with managing her diabetes. Client is planning to attend the next diabetes management class on 08.01.20. The client and I will have our next phone call on 08.14.20. I will ask about the class at that time. We will also review her medication to ensure nothing she is on is negatively impacting her diabetes. I am going to mail the client a chart to help her track when she takes her insulin.</a:t>
            </a:r>
            <a:endParaRPr lang="en-US" sz="1100" dirty="0">
              <a:latin typeface="Arial" panose="020B0604020202020204" pitchFamily="34" charset="0"/>
              <a:cs typeface="Arial" panose="020B0604020202020204" pitchFamily="34" charset="0"/>
            </a:endParaRPr>
          </a:p>
        </p:txBody>
      </p:sp>
      <p:grpSp>
        <p:nvGrpSpPr>
          <p:cNvPr id="17" name="Group 6"/>
          <p:cNvGrpSpPr>
            <a:grpSpLocks/>
          </p:cNvGrpSpPr>
          <p:nvPr/>
        </p:nvGrpSpPr>
        <p:grpSpPr bwMode="auto">
          <a:xfrm>
            <a:off x="7612817" y="6474274"/>
            <a:ext cx="403225" cy="364374"/>
            <a:chOff x="109901480" y="116266385"/>
            <a:chExt cx="1432034" cy="1235951"/>
          </a:xfrm>
        </p:grpSpPr>
        <p:sp>
          <p:nvSpPr>
            <p:cNvPr id="18"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9"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0"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3"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6893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animBg="1"/>
      <p:bldP spid="14" grpId="0" animBg="1"/>
      <p:bldP spid="15" grpId="0" animBg="1"/>
      <p:bldP spid="16"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401762"/>
          </a:xfrm>
        </p:spPr>
        <p:txBody>
          <a:bodyPr>
            <a:noAutofit/>
          </a:bodyPr>
          <a:lstStyle/>
          <a:p>
            <a:pPr algn="ctr"/>
            <a:r>
              <a:rPr lang="en-US" sz="3800" b="1" dirty="0">
                <a:latin typeface="Arial Black" panose="020B0A04020102020204" pitchFamily="34" charset="0"/>
              </a:rPr>
              <a:t>What You Do is an Action!!!</a:t>
            </a:r>
            <a:br>
              <a:rPr lang="en-US" sz="3800" b="1" dirty="0">
                <a:latin typeface="Arial Black" panose="020B0A04020102020204" pitchFamily="34" charset="0"/>
              </a:rPr>
            </a:br>
            <a:r>
              <a:rPr lang="en-US" sz="3800" b="1" dirty="0">
                <a:latin typeface="Arial Black" panose="020B0A04020102020204" pitchFamily="34" charset="0"/>
              </a:rPr>
              <a:t>Take the Credit That is Due</a:t>
            </a:r>
          </a:p>
        </p:txBody>
      </p:sp>
      <p:sp>
        <p:nvSpPr>
          <p:cNvPr id="3" name="Content Placeholder 2"/>
          <p:cNvSpPr>
            <a:spLocks noGrp="1"/>
          </p:cNvSpPr>
          <p:nvPr>
            <p:ph idx="1"/>
          </p:nvPr>
        </p:nvSpPr>
        <p:spPr>
          <a:xfrm>
            <a:off x="304800" y="1828800"/>
            <a:ext cx="6019800" cy="4876800"/>
          </a:xfrm>
        </p:spPr>
        <p:txBody>
          <a:bodyPr>
            <a:normAutofit fontScale="32500" lnSpcReduction="20000"/>
          </a:bodyPr>
          <a:lstStyle/>
          <a:p>
            <a:pPr marL="0" indent="0" algn="ctr">
              <a:buNone/>
            </a:pPr>
            <a:endParaRPr lang="en-US" dirty="0">
              <a:solidFill>
                <a:srgbClr val="0070C0"/>
              </a:solidFill>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lvl="1" indent="0">
              <a:buNone/>
            </a:pPr>
            <a:endParaRPr lang="en-US" dirty="0">
              <a:latin typeface="Arial" panose="020B0604020202020204" pitchFamily="34" charset="0"/>
              <a:cs typeface="Arial" panose="020B0604020202020204" pitchFamily="34" charset="0"/>
            </a:endParaRPr>
          </a:p>
          <a:p>
            <a:pPr marL="0" lvl="1" indent="0" algn="ctr">
              <a:buNone/>
            </a:pPr>
            <a:r>
              <a:rPr lang="en-US" sz="6400" dirty="0">
                <a:solidFill>
                  <a:srgbClr val="FF0000"/>
                </a:solidFill>
                <a:latin typeface="Arial" panose="020B0604020202020204" pitchFamily="34" charset="0"/>
                <a:cs typeface="Arial" panose="020B0604020202020204" pitchFamily="34" charset="0"/>
              </a:rPr>
              <a:t>accessed needed services, advocated for resources, </a:t>
            </a:r>
            <a:r>
              <a:rPr lang="en-US" sz="6400" dirty="0">
                <a:latin typeface="Arial" panose="020B0604020202020204" pitchFamily="34" charset="0"/>
                <a:cs typeface="Arial" panose="020B0604020202020204" pitchFamily="34" charset="0"/>
              </a:rPr>
              <a:t>analyzed, asked, </a:t>
            </a:r>
            <a:r>
              <a:rPr lang="en-US" sz="6400" dirty="0">
                <a:solidFill>
                  <a:srgbClr val="FF0000"/>
                </a:solidFill>
                <a:latin typeface="Arial" panose="020B0604020202020204" pitchFamily="34" charset="0"/>
                <a:cs typeface="Arial" panose="020B0604020202020204" pitchFamily="34" charset="0"/>
              </a:rPr>
              <a:t>assessed for the development of a treatment plan,</a:t>
            </a:r>
            <a:r>
              <a:rPr lang="en-US" sz="6400" dirty="0">
                <a:latin typeface="Arial" panose="020B0604020202020204" pitchFamily="34" charset="0"/>
                <a:cs typeface="Arial" panose="020B0604020202020204" pitchFamily="34" charset="0"/>
              </a:rPr>
              <a:t> assigned, assisted, communicated, confronted, </a:t>
            </a:r>
            <a:r>
              <a:rPr lang="en-US" sz="6400" dirty="0">
                <a:solidFill>
                  <a:srgbClr val="FF0000"/>
                </a:solidFill>
                <a:latin typeface="Arial" panose="020B0604020202020204" pitchFamily="34" charset="0"/>
                <a:cs typeface="Arial" panose="020B0604020202020204" pitchFamily="34" charset="0"/>
              </a:rPr>
              <a:t>coordinated with outside sources,</a:t>
            </a: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coordinated care, demonstrated</a:t>
            </a:r>
            <a:r>
              <a:rPr lang="en-US" sz="6400" dirty="0">
                <a:latin typeface="Arial" panose="020B0604020202020204" pitchFamily="34" charset="0"/>
                <a:cs typeface="Arial" panose="020B0604020202020204" pitchFamily="34" charset="0"/>
              </a:rPr>
              <a:t>, differentiated, </a:t>
            </a:r>
            <a:r>
              <a:rPr lang="en-US" sz="6400" dirty="0" smtClean="0">
                <a:latin typeface="Arial" panose="020B0604020202020204" pitchFamily="34" charset="0"/>
                <a:cs typeface="Arial" panose="020B0604020202020204" pitchFamily="34" charset="0"/>
              </a:rPr>
              <a:t>educated, engaged, elicited</a:t>
            </a:r>
            <a:r>
              <a:rPr lang="en-US" sz="6400" dirty="0">
                <a:latin typeface="Arial" panose="020B0604020202020204" pitchFamily="34" charset="0"/>
                <a:cs typeface="Arial" panose="020B0604020202020204" pitchFamily="34" charset="0"/>
              </a:rPr>
              <a:t>, encouraged, explained, explored, gave permission, guided, </a:t>
            </a:r>
            <a:r>
              <a:rPr lang="en-US" sz="6400" dirty="0" smtClean="0">
                <a:latin typeface="Arial" panose="020B0604020202020204" pitchFamily="34" charset="0"/>
                <a:cs typeface="Arial" panose="020B0604020202020204" pitchFamily="34" charset="0"/>
              </a:rPr>
              <a:t>helped with transitions, </a:t>
            </a:r>
            <a:r>
              <a:rPr lang="en-US" sz="6400" dirty="0">
                <a:latin typeface="Arial" panose="020B0604020202020204" pitchFamily="34" charset="0"/>
                <a:cs typeface="Arial" panose="020B0604020202020204" pitchFamily="34" charset="0"/>
              </a:rPr>
              <a:t>identified, </a:t>
            </a:r>
            <a:r>
              <a:rPr lang="en-US" sz="6400" dirty="0" smtClean="0">
                <a:latin typeface="Arial" panose="020B0604020202020204" pitchFamily="34" charset="0"/>
                <a:cs typeface="Arial" panose="020B0604020202020204" pitchFamily="34" charset="0"/>
              </a:rPr>
              <a:t>informed, intervened</a:t>
            </a:r>
            <a:r>
              <a:rPr lang="en-US" sz="6400" dirty="0">
                <a:latin typeface="Arial" panose="020B0604020202020204" pitchFamily="34" charset="0"/>
                <a:cs typeface="Arial" panose="020B0604020202020204" pitchFamily="34" charset="0"/>
              </a:rPr>
              <a:t>, </a:t>
            </a:r>
            <a:r>
              <a:rPr lang="en-US" sz="6400" dirty="0">
                <a:solidFill>
                  <a:srgbClr val="FF0000"/>
                </a:solidFill>
                <a:latin typeface="Arial" panose="020B0604020202020204" pitchFamily="34" charset="0"/>
                <a:cs typeface="Arial" panose="020B0604020202020204" pitchFamily="34" charset="0"/>
              </a:rPr>
              <a:t>linked a client to external resources,</a:t>
            </a:r>
            <a:r>
              <a:rPr lang="en-US" sz="6400" dirty="0">
                <a:latin typeface="Arial" panose="020B0604020202020204" pitchFamily="34" charset="0"/>
                <a:cs typeface="Arial" panose="020B0604020202020204" pitchFamily="34" charset="0"/>
              </a:rPr>
              <a:t> </a:t>
            </a:r>
            <a:r>
              <a:rPr lang="en-US" sz="6400" dirty="0">
                <a:solidFill>
                  <a:srgbClr val="FF0000"/>
                </a:solidFill>
                <a:latin typeface="Arial" panose="020B0604020202020204" pitchFamily="34" charset="0"/>
                <a:cs typeface="Arial" panose="020B0604020202020204" pitchFamily="34" charset="0"/>
              </a:rPr>
              <a:t>monitored an intervention from a treatment plan objective,</a:t>
            </a:r>
            <a:r>
              <a:rPr lang="en-US" sz="6400" dirty="0">
                <a:latin typeface="Arial" panose="020B0604020202020204" pitchFamily="34" charset="0"/>
                <a:cs typeface="Arial" panose="020B0604020202020204" pitchFamily="34" charset="0"/>
              </a:rPr>
              <a:t> motivated, </a:t>
            </a:r>
            <a:r>
              <a:rPr lang="en-US" sz="6400" dirty="0">
                <a:solidFill>
                  <a:srgbClr val="FF0000"/>
                </a:solidFill>
                <a:latin typeface="Arial" panose="020B0604020202020204" pitchFamily="34" charset="0"/>
                <a:cs typeface="Arial" panose="020B0604020202020204" pitchFamily="34" charset="0"/>
              </a:rPr>
              <a:t>planned with the client activities to address a treatment plan goal, </a:t>
            </a:r>
            <a:r>
              <a:rPr lang="en-US" sz="6400" dirty="0">
                <a:latin typeface="Arial" panose="020B0604020202020204" pitchFamily="34" charset="0"/>
                <a:cs typeface="Arial" panose="020B0604020202020204" pitchFamily="34" charset="0"/>
              </a:rPr>
              <a:t>probed, reassured, </a:t>
            </a:r>
            <a:r>
              <a:rPr lang="en-US" sz="6400" dirty="0" smtClean="0">
                <a:latin typeface="Arial" panose="020B0604020202020204" pitchFamily="34" charset="0"/>
                <a:cs typeface="Arial" panose="020B0604020202020204" pitchFamily="34" charset="0"/>
              </a:rPr>
              <a:t>referred, reflected</a:t>
            </a:r>
            <a:r>
              <a:rPr lang="en-US" sz="6400" dirty="0">
                <a:latin typeface="Arial" panose="020B0604020202020204" pitchFamily="34" charset="0"/>
                <a:cs typeface="Arial" panose="020B0604020202020204" pitchFamily="34" charset="0"/>
              </a:rPr>
              <a:t>, reframed, reinforced, supported</a:t>
            </a:r>
          </a:p>
          <a:p>
            <a:pPr marL="0" indent="0" algn="ctr">
              <a:buNone/>
            </a:pPr>
            <a:endParaRPr lang="en-US" sz="5600" dirty="0">
              <a:latin typeface="Arial" panose="020B0604020202020204" pitchFamily="34" charset="0"/>
              <a:cs typeface="Arial" panose="020B0604020202020204" pitchFamily="34" charset="0"/>
            </a:endParaRPr>
          </a:p>
          <a:p>
            <a:pPr marL="0" indent="0" algn="ctr">
              <a:buNone/>
            </a:pPr>
            <a:endParaRPr lang="en-US" sz="56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5600" dirty="0">
              <a:solidFill>
                <a:srgbClr val="0070C0"/>
              </a:solidFill>
              <a:latin typeface="Arial" panose="020B0604020202020204" pitchFamily="34" charset="0"/>
              <a:cs typeface="Arial" panose="020B0604020202020204" pitchFamily="34" charset="0"/>
            </a:endParaRPr>
          </a:p>
          <a:p>
            <a:pPr marL="0" indent="0" algn="ctr">
              <a:buNone/>
            </a:pPr>
            <a:endParaRPr lang="en-US" sz="5600" dirty="0" smtClean="0">
              <a:solidFill>
                <a:srgbClr val="0070C0"/>
              </a:solidFill>
              <a:latin typeface="Arial" panose="020B0604020202020204" pitchFamily="34" charset="0"/>
              <a:cs typeface="Arial" panose="020B0604020202020204" pitchFamily="34" charset="0"/>
            </a:endParaRPr>
          </a:p>
        </p:txBody>
      </p:sp>
      <p:pic>
        <p:nvPicPr>
          <p:cNvPr id="7172" name="Picture 4" descr="Image result for people exercising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13731"/>
            <a:ext cx="24384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eople exercising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237038"/>
            <a:ext cx="2362200" cy="18648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a:grpSpLocks/>
          </p:cNvGrpSpPr>
          <p:nvPr/>
        </p:nvGrpSpPr>
        <p:grpSpPr bwMode="auto">
          <a:xfrm>
            <a:off x="7612817" y="6474274"/>
            <a:ext cx="403225" cy="364374"/>
            <a:chOff x="109901480" y="116266385"/>
            <a:chExt cx="1432034" cy="1235951"/>
          </a:xfrm>
        </p:grpSpPr>
        <p:sp>
          <p:nvSpPr>
            <p:cNvPr id="7"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 name="Picture 8" descr="DCF Famil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2" descr="Beac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BH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Department of Mental Health and Addiction Service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5" descr="DS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84081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Encounter Note Example</a:t>
            </a:r>
            <a:endParaRPr lang="en-US" dirty="0">
              <a:latin typeface="Arial Black" panose="020B0A04020102020204" pitchFamily="34" charset="0"/>
            </a:endParaRPr>
          </a:p>
        </p:txBody>
      </p:sp>
      <p:sp>
        <p:nvSpPr>
          <p:cNvPr id="3" name="Content Placeholder 2"/>
          <p:cNvSpPr>
            <a:spLocks noGrp="1"/>
          </p:cNvSpPr>
          <p:nvPr>
            <p:ph idx="1"/>
          </p:nvPr>
        </p:nvSpPr>
        <p:spPr>
          <a:xfrm>
            <a:off x="457200" y="1828800"/>
            <a:ext cx="7909560" cy="4297363"/>
          </a:xfrm>
        </p:spPr>
        <p:txBody>
          <a:bodyPr>
            <a:normAutofit fontScale="70000" lnSpcReduction="20000"/>
          </a:bodyPr>
          <a:lstStyle/>
          <a:p>
            <a:r>
              <a:rPr lang="en-US" dirty="0" smtClean="0">
                <a:latin typeface="Arial" panose="020B0604020202020204" pitchFamily="34" charset="0"/>
                <a:cs typeface="Arial" panose="020B0604020202020204" pitchFamily="34" charset="0"/>
              </a:rPr>
              <a:t>Goal: I would like to improve my health by losing 10 pounds so I can walk and do the physical activities I want to. </a:t>
            </a:r>
          </a:p>
          <a:p>
            <a:r>
              <a:rPr lang="en-US" dirty="0" smtClean="0">
                <a:latin typeface="Arial" panose="020B0604020202020204" pitchFamily="34" charset="0"/>
                <a:cs typeface="Arial" panose="020B0604020202020204" pitchFamily="34" charset="0"/>
              </a:rPr>
              <a:t>Objective: Client will cook meals at home three times a week rather than eat out to work toward losing 10 pounds.</a:t>
            </a:r>
          </a:p>
          <a:p>
            <a:r>
              <a:rPr lang="en-US" dirty="0" smtClean="0">
                <a:latin typeface="Arial" panose="020B0604020202020204" pitchFamily="34" charset="0"/>
                <a:cs typeface="Arial" panose="020B0604020202020204" pitchFamily="34" charset="0"/>
              </a:rPr>
              <a:t>Intervention: I provided care management through the assessment of client’s progress on her plan to make three home cooked meals last week. The client really wants to lose weight and knows eating fast food every day is not healthy. I educated the client on how to make a well-balanced meal  and probed her so I could understand which vegetables she likes to eat. While on the phone, I told her I can send her recipes for broccoli and carrots, since she likes those. I congratulated the client for cooking twice; the week before she only cooked once. I encouraged the client to continue making progress</a:t>
            </a:r>
          </a:p>
          <a:p>
            <a:r>
              <a:rPr lang="en-US" dirty="0" smtClean="0">
                <a:latin typeface="Arial" panose="020B0604020202020204" pitchFamily="34" charset="0"/>
                <a:cs typeface="Arial" panose="020B0604020202020204" pitchFamily="34" charset="0"/>
              </a:rPr>
              <a:t>Response: The client was disappointment she only cooked two meals, but she became happy when I said she is making progress. The client really likes rice but she knows she cannot eat that with every meal. The client said she is willing to try the recipes that include broccoli and carrots. The client said it is hard to make meals that require more than 3-5 food items.</a:t>
            </a:r>
          </a:p>
          <a:p>
            <a:r>
              <a:rPr lang="en-US" dirty="0" smtClean="0">
                <a:latin typeface="Arial" panose="020B0604020202020204" pitchFamily="34" charset="0"/>
                <a:cs typeface="Arial" panose="020B0604020202020204" pitchFamily="34" charset="0"/>
              </a:rPr>
              <a:t>Plan: I will mail client 4 new recipes that have less than 3-5 food items. The client is going to continue to try and cook three meals a week. Our next call is on 4.4.20. to monitor progress on cooking meals at home. We will begin discussing how to add exercise to her day.</a:t>
            </a:r>
            <a:endParaRPr lang="en-US" dirty="0">
              <a:latin typeface="Arial" panose="020B0604020202020204" pitchFamily="34" charset="0"/>
              <a:cs typeface="Arial" panose="020B0604020202020204" pitchFamily="34" charset="0"/>
            </a:endParaRPr>
          </a:p>
        </p:txBody>
      </p:sp>
      <p:grpSp>
        <p:nvGrpSpPr>
          <p:cNvPr id="4" name="Group 6"/>
          <p:cNvGrpSpPr>
            <a:grpSpLocks/>
          </p:cNvGrpSpPr>
          <p:nvPr/>
        </p:nvGrpSpPr>
        <p:grpSpPr bwMode="auto">
          <a:xfrm>
            <a:off x="7612817" y="6474274"/>
            <a:ext cx="403225" cy="364374"/>
            <a:chOff x="109901480" y="116266385"/>
            <a:chExt cx="1432034" cy="1235951"/>
          </a:xfrm>
        </p:grpSpPr>
        <p:sp>
          <p:nvSpPr>
            <p:cNvPr id="5"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0494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Encounter Note Example</a:t>
            </a:r>
            <a:endParaRPr lang="en-US" dirty="0">
              <a:latin typeface="Arial Black" panose="020B0A04020102020204" pitchFamily="34" charset="0"/>
            </a:endParaRPr>
          </a:p>
        </p:txBody>
      </p:sp>
      <p:sp>
        <p:nvSpPr>
          <p:cNvPr id="3" name="Content Placeholder 2"/>
          <p:cNvSpPr>
            <a:spLocks noGrp="1"/>
          </p:cNvSpPr>
          <p:nvPr>
            <p:ph idx="1"/>
          </p:nvPr>
        </p:nvSpPr>
        <p:spPr>
          <a:xfrm>
            <a:off x="457200" y="1828800"/>
            <a:ext cx="7909560" cy="4297363"/>
          </a:xfrm>
        </p:spPr>
        <p:txBody>
          <a:bodyPr>
            <a:normAutofit fontScale="92500" lnSpcReduction="10000"/>
          </a:bodyPr>
          <a:lstStyle/>
          <a:p>
            <a:r>
              <a:rPr lang="en-US" dirty="0" smtClean="0">
                <a:latin typeface="Arial" panose="020B0604020202020204" pitchFamily="34" charset="0"/>
                <a:cs typeface="Arial" panose="020B0604020202020204" pitchFamily="34" charset="0"/>
              </a:rPr>
              <a:t>Goal: </a:t>
            </a:r>
            <a:r>
              <a:rPr lang="en-US" dirty="0">
                <a:latin typeface="Arial" panose="020B0604020202020204" pitchFamily="34" charset="0"/>
                <a:cs typeface="Arial" panose="020B0604020202020204" pitchFamily="34" charset="0"/>
              </a:rPr>
              <a:t>I would like to improve my health so I can walk and do the physical activities I want to. </a:t>
            </a:r>
          </a:p>
          <a:p>
            <a:r>
              <a:rPr lang="en-US" dirty="0" smtClean="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Client will cook meals at home three times a week rather than eat out to work toward losing 10 pounds.</a:t>
            </a:r>
          </a:p>
          <a:p>
            <a:r>
              <a:rPr lang="en-US" dirty="0" smtClean="0">
                <a:latin typeface="Arial" panose="020B0604020202020204" pitchFamily="34" charset="0"/>
                <a:cs typeface="Arial" panose="020B0604020202020204" pitchFamily="34" charset="0"/>
              </a:rPr>
              <a:t>Intervention: I called client to see if she lost any weight. Client is still eating fast food most of the time. Client said it is hard to lose weight. I asked what vegetables does she like to eat and client said only broccoli and carrots; she does not like peppers or Brussel sprouts or cabbage. She will eat onions sometimes. I will see if there are any recipes with broccoli and carrots. Client’s sister is at her house so we could not talk for too long.</a:t>
            </a:r>
          </a:p>
          <a:p>
            <a:r>
              <a:rPr lang="en-US" dirty="0" smtClean="0">
                <a:latin typeface="Arial" panose="020B0604020202020204" pitchFamily="34" charset="0"/>
                <a:cs typeface="Arial" panose="020B0604020202020204" pitchFamily="34" charset="0"/>
              </a:rPr>
              <a:t>Response: Client was sad she had fast food for almost every meal last week.</a:t>
            </a:r>
          </a:p>
          <a:p>
            <a:r>
              <a:rPr lang="en-US" dirty="0" smtClean="0">
                <a:latin typeface="Arial" panose="020B0604020202020204" pitchFamily="34" charset="0"/>
                <a:cs typeface="Arial" panose="020B0604020202020204" pitchFamily="34" charset="0"/>
              </a:rPr>
              <a:t>Plan: Client will work on cooking more at home. Next appointment with me is on 4.4.20</a:t>
            </a:r>
            <a:endParaRPr lang="en-US" dirty="0">
              <a:latin typeface="Arial" panose="020B0604020202020204" pitchFamily="34" charset="0"/>
              <a:cs typeface="Arial" panose="020B0604020202020204" pitchFamily="34" charset="0"/>
            </a:endParaRPr>
          </a:p>
        </p:txBody>
      </p:sp>
      <p:grpSp>
        <p:nvGrpSpPr>
          <p:cNvPr id="4" name="Group 6"/>
          <p:cNvGrpSpPr>
            <a:grpSpLocks/>
          </p:cNvGrpSpPr>
          <p:nvPr/>
        </p:nvGrpSpPr>
        <p:grpSpPr bwMode="auto">
          <a:xfrm>
            <a:off x="7612817" y="6474274"/>
            <a:ext cx="403225" cy="364374"/>
            <a:chOff x="109901480" y="116266385"/>
            <a:chExt cx="1432034" cy="1235951"/>
          </a:xfrm>
        </p:grpSpPr>
        <p:sp>
          <p:nvSpPr>
            <p:cNvPr id="5"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3690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Brainstorming</a:t>
            </a:r>
            <a:endParaRPr lang="en-US" b="1" dirty="0"/>
          </a:p>
        </p:txBody>
      </p:sp>
      <p:sp>
        <p:nvSpPr>
          <p:cNvPr id="3" name="Content Placeholder 2"/>
          <p:cNvSpPr>
            <a:spLocks noGrp="1"/>
          </p:cNvSpPr>
          <p:nvPr>
            <p:ph idx="1"/>
          </p:nvPr>
        </p:nvSpPr>
        <p:spPr/>
        <p:txBody>
          <a:bodyPr/>
          <a:lstStyle/>
          <a:p>
            <a:endParaRPr lang="en-US" dirty="0" smtClean="0"/>
          </a:p>
          <a:p>
            <a:r>
              <a:rPr lang="en-US" dirty="0" smtClean="0"/>
              <a:t>Drove client to DSS to get SNAP reinstated.</a:t>
            </a:r>
          </a:p>
          <a:p>
            <a:endParaRPr lang="en-US" dirty="0"/>
          </a:p>
          <a:p>
            <a:r>
              <a:rPr lang="en-US" dirty="0" smtClean="0"/>
              <a:t>Called client to check in to see how he/she was doing.</a:t>
            </a:r>
          </a:p>
          <a:p>
            <a:endParaRPr lang="en-US" dirty="0" smtClean="0"/>
          </a:p>
        </p:txBody>
      </p:sp>
      <p:grpSp>
        <p:nvGrpSpPr>
          <p:cNvPr id="4" name="Group 6"/>
          <p:cNvGrpSpPr>
            <a:grpSpLocks/>
          </p:cNvGrpSpPr>
          <p:nvPr/>
        </p:nvGrpSpPr>
        <p:grpSpPr bwMode="auto">
          <a:xfrm>
            <a:off x="7612817" y="6474274"/>
            <a:ext cx="403225" cy="364374"/>
            <a:chOff x="109901480" y="116266385"/>
            <a:chExt cx="1432034" cy="1235951"/>
          </a:xfrm>
        </p:grpSpPr>
        <p:sp>
          <p:nvSpPr>
            <p:cNvPr id="5"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03066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39762"/>
          </a:xfrm>
        </p:spPr>
        <p:txBody>
          <a:bodyPr>
            <a:normAutofit/>
          </a:bodyPr>
          <a:lstStyle/>
          <a:p>
            <a:pPr algn="ctr"/>
            <a:r>
              <a:rPr lang="en-US" sz="3800" b="1" dirty="0">
                <a:latin typeface="Arial Black" panose="020B0A04020102020204" pitchFamily="34" charset="0"/>
              </a:rPr>
              <a:t>Vignette # 1</a:t>
            </a:r>
          </a:p>
        </p:txBody>
      </p:sp>
      <p:sp>
        <p:nvSpPr>
          <p:cNvPr id="3" name="Content Placeholder 2"/>
          <p:cNvSpPr>
            <a:spLocks noGrp="1"/>
          </p:cNvSpPr>
          <p:nvPr>
            <p:ph sz="quarter" idx="1"/>
          </p:nvPr>
        </p:nvSpPr>
        <p:spPr>
          <a:xfrm>
            <a:off x="381000" y="2057400"/>
            <a:ext cx="8229600" cy="4144963"/>
          </a:xfrm>
        </p:spPr>
        <p:txBody>
          <a:bodyPr>
            <a:normAutofit/>
          </a:bodyPr>
          <a:lstStyle/>
          <a:p>
            <a:pPr marL="0" indent="0" algn="ctr">
              <a:buNone/>
            </a:pPr>
            <a:r>
              <a:rPr lang="en-US" altLang="en-US" dirty="0">
                <a:latin typeface="Arial" panose="020B0604020202020204" pitchFamily="34" charset="0"/>
                <a:cs typeface="Arial" panose="020B0604020202020204" pitchFamily="34" charset="0"/>
              </a:rPr>
              <a:t>A client tells you that he doesn’t feel his doctor is listening to him and he is in pain. You assist client in finding another provider, assist client in making an appointment and arrange transportation to and from the appointment. You assist client to identify the questions he/she wants to ask at the appointment and provide client with a “talking points” sheet to bring with him to appointment to help him remember. </a:t>
            </a:r>
            <a:endParaRPr lang="en-US"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5" y="4192588"/>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6"/>
          <p:cNvGrpSpPr>
            <a:grpSpLocks/>
          </p:cNvGrpSpPr>
          <p:nvPr/>
        </p:nvGrpSpPr>
        <p:grpSpPr bwMode="auto">
          <a:xfrm>
            <a:off x="7612817" y="6474274"/>
            <a:ext cx="403225" cy="364374"/>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 name="Picture 8" descr="DCF Famil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2" descr="Bea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B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4" descr="Department of Mental Health and Addiction Servic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descr="DS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2283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latin typeface="Arial Black" panose="020B0A04020102020204" pitchFamily="34" charset="0"/>
              </a:rPr>
              <a:t>Achieving BHH Documentation Goals</a:t>
            </a:r>
          </a:p>
        </p:txBody>
      </p:sp>
      <p:sp>
        <p:nvSpPr>
          <p:cNvPr id="3" name="Content Placeholder 2"/>
          <p:cNvSpPr>
            <a:spLocks noGrp="1"/>
          </p:cNvSpPr>
          <p:nvPr>
            <p:ph idx="1"/>
          </p:nvPr>
        </p:nvSpPr>
        <p:spPr>
          <a:xfrm>
            <a:off x="762000" y="2133600"/>
            <a:ext cx="6096000" cy="4297362"/>
          </a:xfrm>
        </p:spPr>
        <p:txBody>
          <a:bodyPr>
            <a:normAutofit/>
          </a:bodyPr>
          <a:lstStyle/>
          <a:p>
            <a:pPr lvl="0">
              <a:buClr>
                <a:srgbClr val="D16349"/>
              </a:buClr>
              <a:buSzPct val="85000"/>
              <a:buFont typeface="Wingdings" panose="05000000000000000000" pitchFamily="2" charset="2"/>
              <a:buChar char="Ø"/>
            </a:pPr>
            <a:r>
              <a:rPr lang="en-US" sz="1600" dirty="0">
                <a:solidFill>
                  <a:schemeClr val="tx1">
                    <a:lumMod val="65000"/>
                    <a:lumOff val="35000"/>
                  </a:schemeClr>
                </a:solidFill>
                <a:latin typeface="Arial" panose="020B0604020202020204" pitchFamily="34" charset="0"/>
                <a:cs typeface="Arial" panose="020B0604020202020204" pitchFamily="34" charset="0"/>
              </a:rPr>
              <a:t>Documenting </a:t>
            </a:r>
            <a:r>
              <a:rPr lang="en-US" sz="1600" dirty="0" smtClean="0">
                <a:solidFill>
                  <a:schemeClr val="tx1">
                    <a:lumMod val="65000"/>
                    <a:lumOff val="35000"/>
                  </a:schemeClr>
                </a:solidFill>
                <a:latin typeface="Arial" panose="020B0604020202020204" pitchFamily="34" charset="0"/>
                <a:cs typeface="Arial" panose="020B0604020202020204" pitchFamily="34" charset="0"/>
              </a:rPr>
              <a:t>the services provided to client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lvl="0">
              <a:buClr>
                <a:srgbClr val="D16349"/>
              </a:buClr>
              <a:buSzPct val="85000"/>
              <a:buFont typeface="Wingdings" panose="05000000000000000000" pitchFamily="2" charset="2"/>
              <a:buChar char="Ø"/>
            </a:pPr>
            <a:r>
              <a:rPr lang="en-US" sz="1600" dirty="0" smtClean="0">
                <a:solidFill>
                  <a:schemeClr val="tx1">
                    <a:lumMod val="65000"/>
                    <a:lumOff val="35000"/>
                  </a:schemeClr>
                </a:solidFill>
                <a:latin typeface="Arial" panose="020B0604020202020204" pitchFamily="34" charset="0"/>
                <a:cs typeface="Arial" panose="020B0604020202020204" pitchFamily="34" charset="0"/>
              </a:rPr>
              <a:t>Assuring </a:t>
            </a:r>
            <a:r>
              <a:rPr lang="en-US" sz="1600" dirty="0">
                <a:solidFill>
                  <a:schemeClr val="tx1">
                    <a:lumMod val="65000"/>
                    <a:lumOff val="35000"/>
                  </a:schemeClr>
                </a:solidFill>
                <a:latin typeface="Arial" panose="020B0604020202020204" pitchFamily="34" charset="0"/>
                <a:cs typeface="Arial" panose="020B0604020202020204" pitchFamily="34" charset="0"/>
              </a:rPr>
              <a:t>that client Recovery Plans are kept up-to-date</a:t>
            </a:r>
          </a:p>
          <a:p>
            <a:pPr lvl="0">
              <a:buClr>
                <a:srgbClr val="D16349"/>
              </a:buClr>
              <a:buSzPct val="85000"/>
              <a:buFont typeface="Wingdings" panose="05000000000000000000" pitchFamily="2" charset="2"/>
              <a:buChar char="Ø"/>
            </a:pPr>
            <a:r>
              <a:rPr lang="en-US" sz="1600" dirty="0" smtClean="0">
                <a:solidFill>
                  <a:schemeClr val="tx1">
                    <a:lumMod val="65000"/>
                    <a:lumOff val="35000"/>
                  </a:schemeClr>
                </a:solidFill>
                <a:latin typeface="Arial" panose="020B0604020202020204" pitchFamily="34" charset="0"/>
                <a:cs typeface="Arial" panose="020B0604020202020204" pitchFamily="34" charset="0"/>
              </a:rPr>
              <a:t>Assuring </a:t>
            </a:r>
            <a:r>
              <a:rPr lang="en-US" sz="1600" dirty="0">
                <a:solidFill>
                  <a:schemeClr val="tx1">
                    <a:lumMod val="65000"/>
                    <a:lumOff val="35000"/>
                  </a:schemeClr>
                </a:solidFill>
                <a:latin typeface="Arial" panose="020B0604020202020204" pitchFamily="34" charset="0"/>
                <a:cs typeface="Arial" panose="020B0604020202020204" pitchFamily="34" charset="0"/>
              </a:rPr>
              <a:t>that the </a:t>
            </a:r>
            <a:r>
              <a:rPr lang="en-US" sz="1600" dirty="0" smtClean="0">
                <a:solidFill>
                  <a:schemeClr val="tx1">
                    <a:lumMod val="65000"/>
                    <a:lumOff val="35000"/>
                  </a:schemeClr>
                </a:solidFill>
                <a:latin typeface="Arial" panose="020B0604020202020204" pitchFamily="34" charset="0"/>
                <a:cs typeface="Arial" panose="020B0604020202020204" pitchFamily="34" charset="0"/>
              </a:rPr>
              <a:t>services </a:t>
            </a:r>
            <a:r>
              <a:rPr lang="en-US" sz="1600" dirty="0">
                <a:solidFill>
                  <a:schemeClr val="tx1">
                    <a:lumMod val="65000"/>
                    <a:lumOff val="35000"/>
                  </a:schemeClr>
                </a:solidFill>
                <a:latin typeface="Arial" panose="020B0604020202020204" pitchFamily="34" charset="0"/>
                <a:cs typeface="Arial" panose="020B0604020202020204" pitchFamily="34" charset="0"/>
              </a:rPr>
              <a:t>provided </a:t>
            </a:r>
            <a:r>
              <a:rPr lang="en-US" sz="1600" dirty="0" smtClean="0">
                <a:solidFill>
                  <a:schemeClr val="tx1">
                    <a:lumMod val="65000"/>
                    <a:lumOff val="35000"/>
                  </a:schemeClr>
                </a:solidFill>
                <a:latin typeface="Arial" panose="020B0604020202020204" pitchFamily="34" charset="0"/>
                <a:cs typeface="Arial" panose="020B0604020202020204" pitchFamily="34" charset="0"/>
              </a:rPr>
              <a:t>are </a:t>
            </a:r>
            <a:r>
              <a:rPr lang="en-US" sz="1600" dirty="0">
                <a:solidFill>
                  <a:schemeClr val="tx1">
                    <a:lumMod val="65000"/>
                    <a:lumOff val="35000"/>
                  </a:schemeClr>
                </a:solidFill>
                <a:latin typeface="Arial" panose="020B0604020202020204" pitchFamily="34" charset="0"/>
                <a:cs typeface="Arial" panose="020B0604020202020204" pitchFamily="34" charset="0"/>
              </a:rPr>
              <a:t>documented </a:t>
            </a:r>
            <a:r>
              <a:rPr lang="en-US" sz="1600" b="1" i="1" u="sng" dirty="0">
                <a:solidFill>
                  <a:schemeClr val="tx1">
                    <a:lumMod val="65000"/>
                    <a:lumOff val="35000"/>
                  </a:schemeClr>
                </a:solidFill>
                <a:latin typeface="Arial" panose="020B0604020202020204" pitchFamily="34" charset="0"/>
                <a:cs typeface="Arial" panose="020B0604020202020204" pitchFamily="34" charset="0"/>
              </a:rPr>
              <a:t>accurately</a:t>
            </a:r>
            <a:r>
              <a:rPr lang="en-US" sz="1600" dirty="0">
                <a:solidFill>
                  <a:schemeClr val="tx1">
                    <a:lumMod val="65000"/>
                    <a:lumOff val="35000"/>
                  </a:schemeClr>
                </a:solidFill>
                <a:latin typeface="Arial" panose="020B0604020202020204" pitchFamily="34" charset="0"/>
                <a:cs typeface="Arial" panose="020B0604020202020204" pitchFamily="34" charset="0"/>
              </a:rPr>
              <a:t> and in a </a:t>
            </a:r>
            <a:r>
              <a:rPr lang="en-US" sz="1600" b="1" i="1" u="sng" dirty="0">
                <a:solidFill>
                  <a:schemeClr val="tx1">
                    <a:lumMod val="65000"/>
                    <a:lumOff val="35000"/>
                  </a:schemeClr>
                </a:solidFill>
                <a:latin typeface="Arial" panose="020B0604020202020204" pitchFamily="34" charset="0"/>
                <a:cs typeface="Arial" panose="020B0604020202020204" pitchFamily="34" charset="0"/>
              </a:rPr>
              <a:t>timely</a:t>
            </a:r>
            <a:r>
              <a:rPr lang="en-US" sz="1600" dirty="0">
                <a:solidFill>
                  <a:schemeClr val="tx1">
                    <a:lumMod val="65000"/>
                    <a:lumOff val="35000"/>
                  </a:schemeClr>
                </a:solidFill>
                <a:latin typeface="Arial" panose="020B0604020202020204" pitchFamily="34" charset="0"/>
                <a:cs typeface="Arial" panose="020B0604020202020204" pitchFamily="34" charset="0"/>
              </a:rPr>
              <a:t> way.</a:t>
            </a:r>
          </a:p>
          <a:p>
            <a:pPr>
              <a:buClr>
                <a:srgbClr val="D16349"/>
              </a:buClr>
              <a:buSzPct val="85000"/>
              <a:buFont typeface="Wingdings" panose="05000000000000000000" pitchFamily="2" charset="2"/>
              <a:buChar char="Ø"/>
            </a:pPr>
            <a:r>
              <a:rPr lang="en-US" sz="1600" dirty="0" smtClean="0">
                <a:solidFill>
                  <a:srgbClr val="FF0000"/>
                </a:solidFill>
                <a:latin typeface="Arial" panose="020B0604020202020204" pitchFamily="34" charset="0"/>
                <a:cs typeface="Arial" panose="020B0604020202020204" pitchFamily="34" charset="0"/>
              </a:rPr>
              <a:t>When </a:t>
            </a:r>
            <a:r>
              <a:rPr lang="en-US" sz="1600" dirty="0">
                <a:solidFill>
                  <a:srgbClr val="FF0000"/>
                </a:solidFill>
                <a:latin typeface="Arial" panose="020B0604020202020204" pitchFamily="34" charset="0"/>
                <a:cs typeface="Arial" panose="020B0604020202020204" pitchFamily="34" charset="0"/>
              </a:rPr>
              <a:t>documenting </a:t>
            </a:r>
            <a:r>
              <a:rPr lang="en-US" sz="1600" dirty="0" smtClean="0">
                <a:solidFill>
                  <a:srgbClr val="FF0000"/>
                </a:solidFill>
                <a:latin typeface="Arial" panose="020B0604020202020204" pitchFamily="34" charset="0"/>
                <a:cs typeface="Arial" panose="020B0604020202020204" pitchFamily="34" charset="0"/>
              </a:rPr>
              <a:t>a </a:t>
            </a:r>
            <a:r>
              <a:rPr lang="en-US" sz="1600" dirty="0">
                <a:solidFill>
                  <a:srgbClr val="FF0000"/>
                </a:solidFill>
                <a:latin typeface="Arial" panose="020B0604020202020204" pitchFamily="34" charset="0"/>
                <a:cs typeface="Arial" panose="020B0604020202020204" pitchFamily="34" charset="0"/>
              </a:rPr>
              <a:t>service to a client enrolled in the BHH, the note must </a:t>
            </a:r>
            <a:r>
              <a:rPr lang="en-US" sz="1600" dirty="0" smtClean="0">
                <a:solidFill>
                  <a:srgbClr val="FF0000"/>
                </a:solidFill>
                <a:latin typeface="Arial" panose="020B0604020202020204" pitchFamily="34" charset="0"/>
                <a:cs typeface="Arial" panose="020B0604020202020204" pitchFamily="34" charset="0"/>
              </a:rPr>
              <a:t>identify which </a:t>
            </a:r>
            <a:r>
              <a:rPr lang="en-US" sz="1600" dirty="0">
                <a:solidFill>
                  <a:srgbClr val="FF0000"/>
                </a:solidFill>
                <a:latin typeface="Arial" panose="020B0604020202020204" pitchFamily="34" charset="0"/>
                <a:cs typeface="Arial" panose="020B0604020202020204" pitchFamily="34" charset="0"/>
              </a:rPr>
              <a:t>of the Six Core BHH Services best describes the service provided.</a:t>
            </a:r>
          </a:p>
          <a:p>
            <a:pPr lvl="0">
              <a:buClr>
                <a:srgbClr val="D16349"/>
              </a:buClr>
              <a:buSzPct val="85000"/>
              <a:buFont typeface="Wingdings" panose="05000000000000000000" pitchFamily="2" charset="2"/>
              <a:buChar char="Ø"/>
            </a:pPr>
            <a:r>
              <a:rPr lang="en-US" sz="1600" dirty="0" smtClean="0">
                <a:solidFill>
                  <a:srgbClr val="0070C0"/>
                </a:solidFill>
                <a:latin typeface="Arial" panose="020B0604020202020204" pitchFamily="34" charset="0"/>
                <a:cs typeface="Arial" panose="020B0604020202020204" pitchFamily="34" charset="0"/>
              </a:rPr>
              <a:t>Remember </a:t>
            </a:r>
            <a:r>
              <a:rPr lang="en-US" sz="1600" dirty="0">
                <a:solidFill>
                  <a:srgbClr val="0070C0"/>
                </a:solidFill>
                <a:latin typeface="Arial" panose="020B0604020202020204" pitchFamily="34" charset="0"/>
                <a:cs typeface="Arial" panose="020B0604020202020204" pitchFamily="34" charset="0"/>
              </a:rPr>
              <a:t>the </a:t>
            </a:r>
            <a:r>
              <a:rPr lang="en-US" sz="1600" b="1" u="sng" dirty="0">
                <a:solidFill>
                  <a:srgbClr val="0070C0"/>
                </a:solidFill>
                <a:latin typeface="Arial" panose="020B0604020202020204" pitchFamily="34" charset="0"/>
                <a:cs typeface="Arial" panose="020B0604020202020204" pitchFamily="34" charset="0"/>
              </a:rPr>
              <a:t>6 Core </a:t>
            </a:r>
            <a:r>
              <a:rPr lang="en-US" sz="1600" b="1" u="sng" dirty="0" smtClean="0">
                <a:solidFill>
                  <a:srgbClr val="0070C0"/>
                </a:solidFill>
                <a:latin typeface="Arial" panose="020B0604020202020204" pitchFamily="34" charset="0"/>
                <a:cs typeface="Arial" panose="020B0604020202020204" pitchFamily="34" charset="0"/>
              </a:rPr>
              <a:t>services</a:t>
            </a:r>
            <a:endParaRPr lang="en-US" sz="1600" b="1" u="sng" dirty="0">
              <a:solidFill>
                <a:srgbClr val="0070C0"/>
              </a:solidFill>
              <a:latin typeface="Arial" panose="020B0604020202020204" pitchFamily="34" charset="0"/>
              <a:cs typeface="Arial" panose="020B0604020202020204" pitchFamily="34" charset="0"/>
            </a:endParaRPr>
          </a:p>
          <a:p>
            <a:endParaRPr lang="en-US" dirty="0"/>
          </a:p>
        </p:txBody>
      </p:sp>
      <p:grpSp>
        <p:nvGrpSpPr>
          <p:cNvPr id="6" name="Group 6"/>
          <p:cNvGrpSpPr>
            <a:grpSpLocks/>
          </p:cNvGrpSpPr>
          <p:nvPr/>
        </p:nvGrpSpPr>
        <p:grpSpPr bwMode="auto">
          <a:xfrm>
            <a:off x="7612817" y="6474274"/>
            <a:ext cx="403225" cy="364374"/>
            <a:chOff x="109901480" y="116266385"/>
            <a:chExt cx="1432034" cy="1235951"/>
          </a:xfrm>
        </p:grpSpPr>
        <p:sp>
          <p:nvSpPr>
            <p:cNvPr id="7"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8599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39762"/>
          </a:xfrm>
        </p:spPr>
        <p:txBody>
          <a:bodyPr>
            <a:normAutofit/>
          </a:bodyPr>
          <a:lstStyle/>
          <a:p>
            <a:pPr algn="ctr"/>
            <a:r>
              <a:rPr lang="en-US" sz="3800" b="1" dirty="0">
                <a:latin typeface="Arial Black" panose="020B0A04020102020204" pitchFamily="34" charset="0"/>
              </a:rPr>
              <a:t>Vignette # </a:t>
            </a:r>
            <a:r>
              <a:rPr lang="en-US" sz="3800" b="1" dirty="0" smtClean="0">
                <a:latin typeface="Arial Black" panose="020B0A04020102020204" pitchFamily="34" charset="0"/>
              </a:rPr>
              <a:t>2</a:t>
            </a:r>
            <a:endParaRPr lang="en-US" sz="3800" b="1" dirty="0">
              <a:latin typeface="Arial Black" panose="020B0A04020102020204" pitchFamily="34" charset="0"/>
            </a:endParaRPr>
          </a:p>
        </p:txBody>
      </p:sp>
      <p:sp>
        <p:nvSpPr>
          <p:cNvPr id="3" name="Content Placeholder 2"/>
          <p:cNvSpPr>
            <a:spLocks noGrp="1"/>
          </p:cNvSpPr>
          <p:nvPr>
            <p:ph sz="quarter" idx="1"/>
          </p:nvPr>
        </p:nvSpPr>
        <p:spPr>
          <a:xfrm>
            <a:off x="381000" y="2057400"/>
            <a:ext cx="8229600" cy="4144963"/>
          </a:xfrm>
        </p:spPr>
        <p:txBody>
          <a:bodyPr>
            <a:normAutofit/>
          </a:bodyPr>
          <a:lstStyle/>
          <a:p>
            <a:pPr marL="0" indent="0" algn="ctr">
              <a:buNone/>
            </a:pPr>
            <a:r>
              <a:rPr lang="en-US" altLang="en-US" dirty="0">
                <a:latin typeface="Arial" panose="020B0604020202020204" pitchFamily="34" charset="0"/>
                <a:cs typeface="Arial" panose="020B0604020202020204" pitchFamily="34" charset="0"/>
              </a:rPr>
              <a:t>You meet with a client’s mother to provide psychoeducation on insulin dependent diabetic treatment as her son was recently diagnosed. You provide mom with information on how often client should take insulin and you review a written pamphlet with her that provides information on how to check blood sugar levels. Mom asked about other resources that may be available to her and said she would be interested in attending a class or group that provided information on diabetes management.</a:t>
            </a:r>
            <a:endParaRPr lang="en-US"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5" y="4192588"/>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6"/>
          <p:cNvGrpSpPr>
            <a:grpSpLocks/>
          </p:cNvGrpSpPr>
          <p:nvPr/>
        </p:nvGrpSpPr>
        <p:grpSpPr bwMode="auto">
          <a:xfrm>
            <a:off x="7612817" y="6474274"/>
            <a:ext cx="403225" cy="364374"/>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 name="Picture 8" descr="DCF Famil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2" descr="Bea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B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4" descr="Department of Mental Health and Addiction Service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descr="DS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17990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0" hangingPunct="0">
              <a:buFont typeface="Wingdings" panose="05000000000000000000" pitchFamily="2" charset="2"/>
              <a:buChar char="Ø"/>
            </a:pPr>
            <a:r>
              <a:rPr lang="en-US" sz="1600" b="1" dirty="0">
                <a:latin typeface="Arial" panose="020B0604020202020204" pitchFamily="34" charset="0"/>
                <a:cs typeface="Arial" panose="020B0604020202020204" pitchFamily="34" charset="0"/>
              </a:rPr>
              <a:t>Comprehensive Care </a:t>
            </a:r>
            <a:r>
              <a:rPr lang="en-US" sz="1600" b="1" dirty="0" smtClean="0">
                <a:latin typeface="Arial" panose="020B0604020202020204" pitchFamily="34" charset="0"/>
                <a:cs typeface="Arial" panose="020B0604020202020204" pitchFamily="34" charset="0"/>
              </a:rPr>
              <a:t>Management</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assessing </a:t>
            </a:r>
            <a:r>
              <a:rPr lang="en-US" sz="1600" dirty="0">
                <a:latin typeface="Arial" panose="020B0604020202020204" pitchFamily="34" charset="0"/>
                <a:cs typeface="Arial" panose="020B0604020202020204" pitchFamily="34" charset="0"/>
              </a:rPr>
              <a:t>needs, recovery/care planning, assigning roles, and monitoring progress.</a:t>
            </a:r>
          </a:p>
          <a:p>
            <a:pPr eaLnBrk="0" hangingPunct="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Care Coordination</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linking </a:t>
            </a:r>
            <a:r>
              <a:rPr lang="en-US" sz="1600" dirty="0">
                <a:latin typeface="Arial" panose="020B0604020202020204" pitchFamily="34" charset="0"/>
                <a:cs typeface="Arial" panose="020B0604020202020204" pitchFamily="34" charset="0"/>
              </a:rPr>
              <a:t>to services, coordinating care, and assisting with making sure referrals to appropriate services are in place.</a:t>
            </a:r>
          </a:p>
          <a:p>
            <a:pPr eaLnBrk="0" hangingPunct="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Health Promotion</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informing and educating to promote health, intervening to promote healthy lifestyles, and assisting individuals with improving social networks to support and promote healthy living.</a:t>
            </a:r>
          </a:p>
          <a:p>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990600" y="-7661562"/>
            <a:ext cx="7467600" cy="3970318"/>
          </a:xfrm>
          <a:prstGeom prst="rect">
            <a:avLst/>
          </a:prstGeom>
        </p:spPr>
        <p:txBody>
          <a:bodyPr wrap="square">
            <a:spAutoFit/>
          </a:bodyPr>
          <a:lstStyle/>
          <a:p>
            <a:pPr eaLnBrk="0" hangingPunct="0"/>
            <a:endParaRPr lang="en-US" dirty="0"/>
          </a:p>
          <a:p>
            <a:pPr eaLnBrk="0" hangingPunct="0"/>
            <a:r>
              <a:rPr lang="en-US" b="1" dirty="0" smtClean="0"/>
              <a:t>Comprehensive </a:t>
            </a:r>
            <a:r>
              <a:rPr lang="en-US" b="1" dirty="0"/>
              <a:t>Care </a:t>
            </a:r>
            <a:r>
              <a:rPr lang="en-US" b="1" dirty="0" smtClean="0"/>
              <a:t>Management</a:t>
            </a:r>
            <a:endParaRPr lang="en-US" dirty="0"/>
          </a:p>
          <a:p>
            <a:pPr eaLnBrk="0" hangingPunct="0"/>
            <a:r>
              <a:rPr lang="en-US" u="sng" dirty="0" smtClean="0"/>
              <a:t>Key </a:t>
            </a:r>
            <a:r>
              <a:rPr lang="en-US" u="sng" dirty="0"/>
              <a:t>comprehensive care management activities include</a:t>
            </a:r>
            <a:r>
              <a:rPr lang="en-US" dirty="0"/>
              <a:t>: assessing needs, recovery/care planning, assigning roles, and monitoring progress.</a:t>
            </a:r>
          </a:p>
          <a:p>
            <a:pPr eaLnBrk="0" hangingPunct="0"/>
            <a:r>
              <a:rPr lang="en-US" dirty="0"/>
              <a:t> </a:t>
            </a:r>
          </a:p>
          <a:p>
            <a:pPr eaLnBrk="0" hangingPunct="0"/>
            <a:r>
              <a:rPr lang="en-US" b="1" dirty="0"/>
              <a:t>Care </a:t>
            </a:r>
            <a:r>
              <a:rPr lang="en-US" b="1" dirty="0" smtClean="0"/>
              <a:t>Coordination</a:t>
            </a:r>
            <a:endParaRPr lang="en-US" dirty="0"/>
          </a:p>
          <a:p>
            <a:pPr eaLnBrk="0" hangingPunct="0"/>
            <a:r>
              <a:rPr lang="en-US" u="sng" dirty="0"/>
              <a:t>Key care coordination activities include</a:t>
            </a:r>
            <a:r>
              <a:rPr lang="en-US" dirty="0"/>
              <a:t>: linking to services, coordinating care, and assisting with making sure referrals to appropriate services are in place.</a:t>
            </a:r>
          </a:p>
          <a:p>
            <a:pPr eaLnBrk="0" hangingPunct="0"/>
            <a:r>
              <a:rPr lang="en-US" dirty="0"/>
              <a:t> </a:t>
            </a:r>
          </a:p>
          <a:p>
            <a:pPr eaLnBrk="0" hangingPunct="0"/>
            <a:r>
              <a:rPr lang="en-US" b="1" dirty="0"/>
              <a:t>Health </a:t>
            </a:r>
            <a:r>
              <a:rPr lang="en-US" b="1" dirty="0" smtClean="0"/>
              <a:t>Promotion</a:t>
            </a:r>
            <a:endParaRPr lang="en-US" dirty="0"/>
          </a:p>
          <a:p>
            <a:pPr eaLnBrk="0" hangingPunct="0"/>
            <a:r>
              <a:rPr lang="en-US" u="sng" dirty="0"/>
              <a:t>Key health promotion activities include</a:t>
            </a:r>
            <a:r>
              <a:rPr lang="en-US" dirty="0"/>
              <a:t>: informing and educating to promote health, intervening to promote healthy lifestyles, and assisting individuals with improving social networks to support and promote healthy living.</a:t>
            </a:r>
          </a:p>
          <a:p>
            <a:pPr eaLnBrk="0" hangingPunct="0"/>
            <a:endParaRPr lang="en-US" b="1" dirty="0" smtClean="0"/>
          </a:p>
        </p:txBody>
      </p:sp>
      <p:grpSp>
        <p:nvGrpSpPr>
          <p:cNvPr id="5" name="Group 6"/>
          <p:cNvGrpSpPr>
            <a:grpSpLocks/>
          </p:cNvGrpSpPr>
          <p:nvPr/>
        </p:nvGrpSpPr>
        <p:grpSpPr bwMode="auto">
          <a:xfrm>
            <a:off x="7612817" y="6474274"/>
            <a:ext cx="403225" cy="364374"/>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itle 1"/>
          <p:cNvSpPr txBox="1">
            <a:spLocks/>
          </p:cNvSpPr>
          <p:nvPr/>
        </p:nvSpPr>
        <p:spPr>
          <a:xfrm>
            <a:off x="609600" y="1066800"/>
            <a:ext cx="8229600" cy="6397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800" smtClean="0">
                <a:latin typeface="Arial Black" panose="020B0A04020102020204" pitchFamily="34" charset="0"/>
              </a:rPr>
              <a:t>The Six BHH Core Elements</a:t>
            </a:r>
            <a:endParaRPr lang="en-US" sz="3800" dirty="0">
              <a:latin typeface="Arial Black" panose="020B0A04020102020204" pitchFamily="34" charset="0"/>
            </a:endParaRPr>
          </a:p>
        </p:txBody>
      </p:sp>
    </p:spTree>
    <p:extLst>
      <p:ext uri="{BB962C8B-B14F-4D97-AF65-F5344CB8AC3E}">
        <p14:creationId xmlns:p14="http://schemas.microsoft.com/office/powerpoint/2010/main" val="3120533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0" hangingPunct="0">
              <a:buFont typeface="Wingdings" panose="05000000000000000000" pitchFamily="2" charset="2"/>
              <a:buChar char="Ø"/>
            </a:pPr>
            <a:r>
              <a:rPr lang="en-US" sz="1600" b="1" dirty="0">
                <a:latin typeface="Arial" panose="020B0604020202020204" pitchFamily="34" charset="0"/>
                <a:cs typeface="Arial" panose="020B0604020202020204" pitchFamily="34" charset="0"/>
              </a:rPr>
              <a:t>Patient and Family </a:t>
            </a:r>
            <a:r>
              <a:rPr lang="en-US" sz="1600" b="1" dirty="0" smtClean="0">
                <a:latin typeface="Arial" panose="020B0604020202020204" pitchFamily="34" charset="0"/>
                <a:cs typeface="Arial" panose="020B0604020202020204" pitchFamily="34" charset="0"/>
              </a:rPr>
              <a:t>Support</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support </a:t>
            </a:r>
            <a:r>
              <a:rPr lang="en-US" sz="1600" dirty="0">
                <a:latin typeface="Arial" panose="020B0604020202020204" pitchFamily="34" charset="0"/>
                <a:cs typeface="Arial" panose="020B0604020202020204" pitchFamily="34" charset="0"/>
              </a:rPr>
              <a:t>to overcome barriers, coaching and other supports to increase self-management skills, support to help individuals access technology and other networks of support, and involving family members, as appropriate, to assist the client in achieving recovery plan goals.</a:t>
            </a:r>
          </a:p>
          <a:p>
            <a:pPr eaLnBrk="0" hangingPunct="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Comprehensive </a:t>
            </a:r>
            <a:r>
              <a:rPr lang="en-US" sz="1600" b="1" dirty="0">
                <a:latin typeface="Arial" panose="020B0604020202020204" pitchFamily="34" charset="0"/>
                <a:cs typeface="Arial" panose="020B0604020202020204" pitchFamily="34" charset="0"/>
              </a:rPr>
              <a:t>Transitional Care</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coordination </a:t>
            </a:r>
            <a:r>
              <a:rPr lang="en-US" sz="1600" dirty="0">
                <a:latin typeface="Arial" panose="020B0604020202020204" pitchFamily="34" charset="0"/>
                <a:cs typeface="Arial" panose="020B0604020202020204" pitchFamily="34" charset="0"/>
              </a:rPr>
              <a:t>of care between inpatient settings and community care, monitoring access to follow- up care after discharge, and maintaining collaborative linkages with hospitals and inpatient facilities.</a:t>
            </a:r>
          </a:p>
          <a:p>
            <a:pPr eaLnBrk="0" hangingPunct="0">
              <a:buFont typeface="Wingdings" panose="05000000000000000000" pitchFamily="2" charset="2"/>
              <a:buChar char="Ø"/>
            </a:pPr>
            <a:r>
              <a:rPr lang="en-US" sz="1600"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Referral </a:t>
            </a:r>
            <a:r>
              <a:rPr lang="en-US" sz="1600" b="1" dirty="0">
                <a:latin typeface="Arial" panose="020B0604020202020204" pitchFamily="34" charset="0"/>
                <a:cs typeface="Arial" panose="020B0604020202020204" pitchFamily="34" charset="0"/>
              </a:rPr>
              <a:t>to Community Support </a:t>
            </a:r>
            <a:r>
              <a:rPr lang="en-US" sz="1600" b="1" dirty="0" smtClean="0">
                <a:latin typeface="Arial" panose="020B0604020202020204" pitchFamily="34" charset="0"/>
                <a:cs typeface="Arial" panose="020B0604020202020204" pitchFamily="34" charset="0"/>
              </a:rPr>
              <a:t>Services</a:t>
            </a:r>
            <a:endParaRPr lang="en-US" sz="1600" dirty="0">
              <a:latin typeface="Arial" panose="020B0604020202020204" pitchFamily="34" charset="0"/>
              <a:cs typeface="Arial" panose="020B0604020202020204" pitchFamily="34" charset="0"/>
            </a:endParaRPr>
          </a:p>
          <a:p>
            <a:pPr lvl="1" eaLnBrk="0" hangingPunct="0"/>
            <a:r>
              <a:rPr lang="en-US" sz="1600" dirty="0" smtClean="0">
                <a:latin typeface="Arial" panose="020B0604020202020204" pitchFamily="34" charset="0"/>
                <a:cs typeface="Arial" panose="020B0604020202020204" pitchFamily="34" charset="0"/>
              </a:rPr>
              <a:t>requesting </a:t>
            </a:r>
            <a:r>
              <a:rPr lang="en-US" sz="1600" dirty="0">
                <a:latin typeface="Arial" panose="020B0604020202020204" pitchFamily="34" charset="0"/>
                <a:cs typeface="Arial" panose="020B0604020202020204" pitchFamily="34" charset="0"/>
              </a:rPr>
              <a:t>services and information needed to ensure individuals have access to formal and informal resources outside of the BHH, and confirming individual linked with referred service by calling to see if the appointment was kept.</a:t>
            </a:r>
          </a:p>
          <a:p>
            <a:endParaRPr lang="en-US" dirty="0"/>
          </a:p>
        </p:txBody>
      </p:sp>
      <p:sp>
        <p:nvSpPr>
          <p:cNvPr id="5" name="Title 1"/>
          <p:cNvSpPr>
            <a:spLocks noGrp="1"/>
          </p:cNvSpPr>
          <p:nvPr>
            <p:ph type="title"/>
          </p:nvPr>
        </p:nvSpPr>
        <p:spPr>
          <a:xfrm>
            <a:off x="609600" y="1066800"/>
            <a:ext cx="8229600" cy="639762"/>
          </a:xfrm>
        </p:spPr>
        <p:txBody>
          <a:bodyPr>
            <a:normAutofit/>
          </a:bodyPr>
          <a:lstStyle/>
          <a:p>
            <a:pPr algn="ctr"/>
            <a:r>
              <a:rPr lang="en-US" sz="3800" dirty="0">
                <a:latin typeface="Arial Black" panose="020B0A04020102020204" pitchFamily="34" charset="0"/>
              </a:rPr>
              <a:t>The Six </a:t>
            </a:r>
            <a:r>
              <a:rPr lang="en-US" sz="3800" dirty="0" smtClean="0">
                <a:latin typeface="Arial Black" panose="020B0A04020102020204" pitchFamily="34" charset="0"/>
              </a:rPr>
              <a:t>BHH Core </a:t>
            </a:r>
            <a:r>
              <a:rPr lang="en-US" sz="3800" dirty="0">
                <a:latin typeface="Arial Black" panose="020B0A04020102020204" pitchFamily="34" charset="0"/>
              </a:rPr>
              <a:t>Elements</a:t>
            </a:r>
          </a:p>
        </p:txBody>
      </p:sp>
      <p:grpSp>
        <p:nvGrpSpPr>
          <p:cNvPr id="6" name="Group 6"/>
          <p:cNvGrpSpPr>
            <a:grpSpLocks/>
          </p:cNvGrpSpPr>
          <p:nvPr/>
        </p:nvGrpSpPr>
        <p:grpSpPr bwMode="auto">
          <a:xfrm>
            <a:off x="7612817" y="6474274"/>
            <a:ext cx="403225" cy="364374"/>
            <a:chOff x="109901480" y="116266385"/>
            <a:chExt cx="1432034" cy="1235951"/>
          </a:xfrm>
        </p:grpSpPr>
        <p:sp>
          <p:nvSpPr>
            <p:cNvPr id="7"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3537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2360"/>
            <a:ext cx="7543800" cy="1450757"/>
          </a:xfrm>
        </p:spPr>
        <p:txBody>
          <a:bodyPr>
            <a:normAutofit/>
          </a:bodyPr>
          <a:lstStyle/>
          <a:p>
            <a:pPr algn="ctr"/>
            <a:r>
              <a:rPr lang="en-US" sz="3800" dirty="0">
                <a:latin typeface="Arial Black" panose="020B0A04020102020204" pitchFamily="34" charset="0"/>
              </a:rPr>
              <a:t>You Are Telling A Specific Story With Specific Details</a:t>
            </a:r>
          </a:p>
        </p:txBody>
      </p:sp>
      <p:sp>
        <p:nvSpPr>
          <p:cNvPr id="3" name="Content Placeholder 2"/>
          <p:cNvSpPr>
            <a:spLocks noGrp="1"/>
          </p:cNvSpPr>
          <p:nvPr>
            <p:ph idx="1"/>
          </p:nvPr>
        </p:nvSpPr>
        <p:spPr>
          <a:xfrm>
            <a:off x="457200" y="2133600"/>
            <a:ext cx="4495800" cy="4419600"/>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Note Must Reflect a Pertinent Objective from a Current Recovery Plan</a:t>
            </a:r>
          </a:p>
          <a:p>
            <a:pPr marL="0" lvl="1" indent="0" algn="ctr">
              <a:buNone/>
            </a:pPr>
            <a:endParaRPr lang="en-US" sz="1600" dirty="0">
              <a:latin typeface="Arial" panose="020B0604020202020204" pitchFamily="34" charset="0"/>
              <a:cs typeface="Arial" panose="020B0604020202020204" pitchFamily="34" charset="0"/>
            </a:endParaRPr>
          </a:p>
          <a:p>
            <a:pPr marL="285750" lvl="1">
              <a:buFont typeface="Wingdings" panose="05000000000000000000" pitchFamily="2" charset="2"/>
              <a:buChar char="v"/>
            </a:pPr>
            <a:r>
              <a:rPr lang="en-US" sz="1600" dirty="0">
                <a:latin typeface="Arial" panose="020B0604020202020204" pitchFamily="34" charset="0"/>
                <a:cs typeface="Arial" panose="020B0604020202020204" pitchFamily="34" charset="0"/>
              </a:rPr>
              <a:t>Tie the Story to a Goal in the Treatment Plan</a:t>
            </a:r>
          </a:p>
          <a:p>
            <a:pPr marL="285750" lvl="1">
              <a:buFont typeface="Wingdings" panose="05000000000000000000" pitchFamily="2" charset="2"/>
              <a:buChar char="v"/>
            </a:pPr>
            <a:r>
              <a:rPr lang="en-US" sz="1600" dirty="0">
                <a:latin typeface="Arial" panose="020B0604020202020204" pitchFamily="34" charset="0"/>
                <a:cs typeface="Arial" panose="020B0604020202020204" pitchFamily="34" charset="0"/>
              </a:rPr>
              <a:t>Document the Intervention</a:t>
            </a:r>
          </a:p>
          <a:p>
            <a:pPr marL="285750" lvl="1">
              <a:buFont typeface="Wingdings" panose="05000000000000000000" pitchFamily="2" charset="2"/>
              <a:buChar char="v"/>
            </a:pPr>
            <a:r>
              <a:rPr lang="en-US" sz="1600" dirty="0">
                <a:latin typeface="Arial" panose="020B0604020202020204" pitchFamily="34" charset="0"/>
                <a:cs typeface="Arial" panose="020B0604020202020204" pitchFamily="34" charset="0"/>
              </a:rPr>
              <a:t>Document the Client’s Response to the Intervention</a:t>
            </a:r>
          </a:p>
          <a:p>
            <a:pPr marL="285750" lvl="1">
              <a:buFont typeface="Wingdings" panose="05000000000000000000" pitchFamily="2" charset="2"/>
              <a:buChar char="v"/>
            </a:pPr>
            <a:r>
              <a:rPr lang="en-US" sz="1600" dirty="0">
                <a:latin typeface="Arial" panose="020B0604020202020204" pitchFamily="34" charset="0"/>
                <a:cs typeface="Arial" panose="020B0604020202020204" pitchFamily="34" charset="0"/>
              </a:rPr>
              <a:t>Document the Plan for the Next Meeting</a:t>
            </a:r>
          </a:p>
          <a:p>
            <a:pPr marL="285750" lvl="1">
              <a:buFont typeface="Wingdings" panose="05000000000000000000" pitchFamily="2" charset="2"/>
              <a:buChar char="v"/>
            </a:pPr>
            <a:r>
              <a:rPr lang="en-US" sz="1600" dirty="0">
                <a:latin typeface="Arial" panose="020B0604020202020204" pitchFamily="34" charset="0"/>
                <a:cs typeface="Arial" panose="020B0604020202020204" pitchFamily="34" charset="0"/>
              </a:rPr>
              <a:t>Sign with Credential/Job Title, Date, and Time of the Encounter</a:t>
            </a:r>
          </a:p>
          <a:p>
            <a:pPr marL="285750" lvl="1">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p:txBody>
      </p:sp>
      <p:grpSp>
        <p:nvGrpSpPr>
          <p:cNvPr id="5" name="Group 6"/>
          <p:cNvGrpSpPr>
            <a:grpSpLocks/>
          </p:cNvGrpSpPr>
          <p:nvPr/>
        </p:nvGrpSpPr>
        <p:grpSpPr bwMode="auto">
          <a:xfrm>
            <a:off x="7612817" y="6474274"/>
            <a:ext cx="403225" cy="364374"/>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descr="File:Book3.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1981200"/>
            <a:ext cx="3429000" cy="3200995"/>
          </a:xfrm>
          <a:prstGeom prst="rect">
            <a:avLst/>
          </a:prstGeom>
        </p:spPr>
      </p:pic>
    </p:spTree>
    <p:extLst>
      <p:ext uri="{BB962C8B-B14F-4D97-AF65-F5344CB8AC3E}">
        <p14:creationId xmlns:p14="http://schemas.microsoft.com/office/powerpoint/2010/main" val="12178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latin typeface="Arial Black" panose="020B0A04020102020204" pitchFamily="34" charset="0"/>
              </a:rPr>
              <a:t>How To Tell a Specific Story with Specific Details</a:t>
            </a:r>
            <a:endParaRPr lang="en-US" sz="3800" dirty="0">
              <a:latin typeface="Arial Black" panose="020B0A04020102020204" pitchFamily="34" charset="0"/>
            </a:endParaRPr>
          </a:p>
        </p:txBody>
      </p:sp>
      <p:sp>
        <p:nvSpPr>
          <p:cNvPr id="3" name="Content Placeholder 2"/>
          <p:cNvSpPr>
            <a:spLocks noGrp="1"/>
          </p:cNvSpPr>
          <p:nvPr>
            <p:ph idx="1"/>
          </p:nvPr>
        </p:nvSpPr>
        <p:spPr>
          <a:xfrm>
            <a:off x="457200" y="1828800"/>
            <a:ext cx="4495800" cy="4724400"/>
          </a:xfrm>
        </p:spPr>
        <p:txBody>
          <a:bodyPr>
            <a:normAutofit/>
          </a:bodyPr>
          <a:lstStyle/>
          <a:p>
            <a:pPr marL="0" indent="0">
              <a:buNone/>
            </a:pPr>
            <a:r>
              <a:rPr lang="en-US" sz="1600" b="1" dirty="0" smtClean="0">
                <a:solidFill>
                  <a:schemeClr val="accent4"/>
                </a:solidFill>
                <a:latin typeface="Arial" panose="020B0604020202020204" pitchFamily="34" charset="0"/>
                <a:cs typeface="Arial" panose="020B0604020202020204" pitchFamily="34" charset="0"/>
              </a:rPr>
              <a:t>G</a:t>
            </a:r>
            <a:r>
              <a:rPr lang="en-US" sz="1600" b="1" dirty="0" smtClean="0">
                <a:latin typeface="Arial" panose="020B0604020202020204" pitchFamily="34" charset="0"/>
                <a:cs typeface="Arial" panose="020B0604020202020204" pitchFamily="34" charset="0"/>
              </a:rPr>
              <a:t>oals</a:t>
            </a:r>
            <a:r>
              <a:rPr lang="en-US" sz="1600" dirty="0" smtClean="0">
                <a:latin typeface="Arial" panose="020B0604020202020204" pitchFamily="34" charset="0"/>
                <a:cs typeface="Arial" panose="020B0604020202020204" pitchFamily="34" charset="0"/>
              </a:rPr>
              <a:t> – What does your client want to achieve?</a:t>
            </a:r>
          </a:p>
          <a:p>
            <a:pPr marL="400050" lvl="1" indent="0">
              <a:buNone/>
            </a:pPr>
            <a:r>
              <a:rPr lang="en-US" sz="1600" dirty="0" smtClean="0">
                <a:latin typeface="Arial" panose="020B0604020202020204" pitchFamily="34" charset="0"/>
                <a:cs typeface="Arial" panose="020B0604020202020204" pitchFamily="34" charset="0"/>
              </a:rPr>
              <a:t>(Objective: What step can the client take to meet their goal?)</a:t>
            </a:r>
          </a:p>
          <a:p>
            <a:pPr marL="0" indent="0">
              <a:buNone/>
            </a:pPr>
            <a:r>
              <a:rPr lang="en-US" sz="1600" b="1" dirty="0" smtClean="0">
                <a:solidFill>
                  <a:schemeClr val="accent4"/>
                </a:solidFill>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ntervention</a:t>
            </a:r>
            <a:r>
              <a:rPr lang="en-US" sz="1600" dirty="0" smtClean="0">
                <a:latin typeface="Arial" panose="020B0604020202020204" pitchFamily="34" charset="0"/>
                <a:cs typeface="Arial" panose="020B0604020202020204" pitchFamily="34" charset="0"/>
              </a:rPr>
              <a:t> – How did/how are you helping your client meet their goal/objective?</a:t>
            </a:r>
          </a:p>
          <a:p>
            <a:pPr marL="0" indent="0">
              <a:buNone/>
            </a:pPr>
            <a:r>
              <a:rPr lang="en-US" sz="1600" b="1" dirty="0" smtClean="0">
                <a:solidFill>
                  <a:schemeClr val="accent4"/>
                </a:solidFill>
                <a:latin typeface="Arial" panose="020B0604020202020204" pitchFamily="34" charset="0"/>
                <a:cs typeface="Arial" panose="020B0604020202020204" pitchFamily="34" charset="0"/>
              </a:rPr>
              <a:t>R</a:t>
            </a:r>
            <a:r>
              <a:rPr lang="en-US" sz="1600" b="1" dirty="0" smtClean="0">
                <a:latin typeface="Arial" panose="020B0604020202020204" pitchFamily="34" charset="0"/>
                <a:cs typeface="Arial" panose="020B0604020202020204" pitchFamily="34" charset="0"/>
              </a:rPr>
              <a:t>esponse</a:t>
            </a:r>
            <a:r>
              <a:rPr lang="en-US" sz="1600" dirty="0" smtClean="0">
                <a:latin typeface="Arial" panose="020B0604020202020204" pitchFamily="34" charset="0"/>
                <a:cs typeface="Arial" panose="020B0604020202020204" pitchFamily="34" charset="0"/>
              </a:rPr>
              <a:t> – How did the client react to your intervention?</a:t>
            </a:r>
          </a:p>
          <a:p>
            <a:pPr marL="0" indent="0">
              <a:buNone/>
            </a:pPr>
            <a:r>
              <a:rPr lang="en-US" sz="1600" b="1" dirty="0" smtClean="0">
                <a:solidFill>
                  <a:schemeClr val="accent4"/>
                </a:solidFill>
                <a:latin typeface="Arial" panose="020B0604020202020204" pitchFamily="34" charset="0"/>
                <a:cs typeface="Arial" panose="020B0604020202020204" pitchFamily="34" charset="0"/>
              </a:rPr>
              <a:t>P</a:t>
            </a:r>
            <a:r>
              <a:rPr lang="en-US" sz="1600" b="1" dirty="0" smtClean="0">
                <a:latin typeface="Arial" panose="020B0604020202020204" pitchFamily="34" charset="0"/>
                <a:cs typeface="Arial" panose="020B0604020202020204" pitchFamily="34" charset="0"/>
              </a:rPr>
              <a:t>lan</a:t>
            </a:r>
            <a:r>
              <a:rPr lang="en-US" sz="1600" dirty="0" smtClean="0">
                <a:latin typeface="Arial" panose="020B0604020202020204" pitchFamily="34" charset="0"/>
                <a:cs typeface="Arial" panose="020B0604020202020204" pitchFamily="34" charset="0"/>
              </a:rPr>
              <a:t> – What will you and the client do next to continue to work towards the goal/objective?</a:t>
            </a:r>
          </a:p>
          <a:p>
            <a:pPr marL="0" indent="0" algn="ctr">
              <a:buNone/>
            </a:pPr>
            <a:endParaRPr lang="en-US" sz="1600" dirty="0">
              <a:latin typeface="Arial" panose="020B0604020202020204" pitchFamily="34" charset="0"/>
              <a:cs typeface="Arial" panose="020B0604020202020204" pitchFamily="34" charset="0"/>
            </a:endParaRPr>
          </a:p>
        </p:txBody>
      </p:sp>
      <p:grpSp>
        <p:nvGrpSpPr>
          <p:cNvPr id="5" name="Group 6"/>
          <p:cNvGrpSpPr>
            <a:grpSpLocks/>
          </p:cNvGrpSpPr>
          <p:nvPr/>
        </p:nvGrpSpPr>
        <p:grpSpPr bwMode="auto">
          <a:xfrm>
            <a:off x="7612817" y="6474274"/>
            <a:ext cx="403225" cy="364374"/>
            <a:chOff x="109901480" y="116266385"/>
            <a:chExt cx="1432034" cy="1235951"/>
          </a:xfrm>
        </p:grpSpPr>
        <p:sp>
          <p:nvSpPr>
            <p:cNvPr id="6"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descr="File:Book3.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1981200"/>
            <a:ext cx="3429000" cy="3200995"/>
          </a:xfrm>
          <a:prstGeom prst="rect">
            <a:avLst/>
          </a:prstGeom>
        </p:spPr>
      </p:pic>
    </p:spTree>
    <p:extLst>
      <p:ext uri="{BB962C8B-B14F-4D97-AF65-F5344CB8AC3E}">
        <p14:creationId xmlns:p14="http://schemas.microsoft.com/office/powerpoint/2010/main" val="179337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latin typeface="Arial Black" panose="020B0A04020102020204" pitchFamily="34" charset="0"/>
              </a:rPr>
              <a:t>Goals and Objective</a:t>
            </a:r>
            <a:endParaRPr lang="en-US" sz="3800" dirty="0">
              <a:latin typeface="Arial Black" panose="020B0A04020102020204" pitchFamily="34" charset="0"/>
            </a:endParaRPr>
          </a:p>
        </p:txBody>
      </p:sp>
      <p:sp>
        <p:nvSpPr>
          <p:cNvPr id="3" name="Content Placeholder 2"/>
          <p:cNvSpPr>
            <a:spLocks noGrp="1"/>
          </p:cNvSpPr>
          <p:nvPr>
            <p:ph idx="1"/>
          </p:nvPr>
        </p:nvSpPr>
        <p:spPr>
          <a:xfrm>
            <a:off x="457200" y="1828799"/>
            <a:ext cx="8229600" cy="3770163"/>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The encounter notes start with the </a:t>
            </a:r>
            <a:r>
              <a:rPr lang="en-US" sz="1600" dirty="0" smtClean="0">
                <a:solidFill>
                  <a:schemeClr val="accent6"/>
                </a:solidFill>
                <a:latin typeface="Arial" panose="020B0604020202020204" pitchFamily="34" charset="0"/>
                <a:cs typeface="Arial" panose="020B0604020202020204" pitchFamily="34" charset="0"/>
              </a:rPr>
              <a:t>goal </a:t>
            </a:r>
            <a:r>
              <a:rPr lang="en-US" sz="1600" dirty="0" smtClean="0">
                <a:latin typeface="Arial" panose="020B0604020202020204" pitchFamily="34" charset="0"/>
                <a:cs typeface="Arial" panose="020B0604020202020204" pitchFamily="34" charset="0"/>
              </a:rPr>
              <a:t>that you are working on from the recovery plan.</a:t>
            </a:r>
          </a:p>
          <a:p>
            <a:pPr marL="0" indent="0">
              <a:buNone/>
            </a:pPr>
            <a:r>
              <a:rPr lang="en-US" sz="1600" dirty="0" smtClean="0">
                <a:latin typeface="Arial" panose="020B0604020202020204" pitchFamily="34" charset="0"/>
                <a:cs typeface="Arial" panose="020B0604020202020204" pitchFamily="34" charset="0"/>
              </a:rPr>
              <a:t>Goals should be long term and motivating in order to move toward something positive the client wants to achieve.   </a:t>
            </a:r>
          </a:p>
          <a:p>
            <a:pPr marL="0" indent="0">
              <a:buNone/>
            </a:pPr>
            <a:r>
              <a:rPr lang="en-US" sz="1600" dirty="0" smtClean="0">
                <a:latin typeface="Arial" panose="020B0604020202020204" pitchFamily="34" charset="0"/>
                <a:cs typeface="Arial" panose="020B0604020202020204" pitchFamily="34" charset="0"/>
              </a:rPr>
              <a:t>The encounter note should also be connected to an </a:t>
            </a:r>
            <a:r>
              <a:rPr lang="en-US" sz="1600" dirty="0" smtClean="0">
                <a:solidFill>
                  <a:schemeClr val="accent6"/>
                </a:solidFill>
                <a:latin typeface="Arial" panose="020B0604020202020204" pitchFamily="34" charset="0"/>
                <a:cs typeface="Arial" panose="020B0604020202020204" pitchFamily="34" charset="0"/>
              </a:rPr>
              <a:t>objective</a:t>
            </a:r>
            <a:r>
              <a:rPr lang="en-US" sz="1600" dirty="0" smtClean="0">
                <a:latin typeface="Arial" panose="020B0604020202020204" pitchFamily="34" charset="0"/>
                <a:cs typeface="Arial" panose="020B0604020202020204" pitchFamily="34" charset="0"/>
              </a:rPr>
              <a:t> from the recovery plan. </a:t>
            </a:r>
          </a:p>
          <a:p>
            <a:pPr marL="0" indent="0">
              <a:buNone/>
            </a:pPr>
            <a:r>
              <a:rPr lang="en-US" sz="1600" dirty="0" smtClean="0">
                <a:latin typeface="Arial" panose="020B0604020202020204" pitchFamily="34" charset="0"/>
                <a:cs typeface="Arial" panose="020B0604020202020204" pitchFamily="34" charset="0"/>
              </a:rPr>
              <a:t>An </a:t>
            </a:r>
            <a:r>
              <a:rPr lang="en-US" sz="1600" dirty="0" smtClean="0">
                <a:solidFill>
                  <a:schemeClr val="accent6">
                    <a:lumMod val="75000"/>
                  </a:schemeClr>
                </a:solidFill>
                <a:latin typeface="Arial" panose="020B0604020202020204" pitchFamily="34" charset="0"/>
                <a:cs typeface="Arial" panose="020B0604020202020204" pitchFamily="34" charset="0"/>
              </a:rPr>
              <a:t>objective</a:t>
            </a:r>
            <a:r>
              <a:rPr lang="en-US" sz="1600" dirty="0" smtClean="0">
                <a:latin typeface="Arial" panose="020B0604020202020204" pitchFamily="34" charset="0"/>
                <a:cs typeface="Arial" panose="020B0604020202020204" pitchFamily="34" charset="0"/>
              </a:rPr>
              <a:t> is the specific steps a client agrees to take to meet the goal. </a:t>
            </a:r>
            <a:r>
              <a:rPr lang="en-US" sz="1600" dirty="0">
                <a:latin typeface="Arial" panose="020B0604020202020204" pitchFamily="34" charset="0"/>
                <a:cs typeface="Arial" panose="020B0604020202020204" pitchFamily="34" charset="0"/>
              </a:rPr>
              <a:t>Objectives break a large goal into manageable steps.</a:t>
            </a:r>
          </a:p>
          <a:p>
            <a:pPr marL="0" indent="0">
              <a:buNone/>
            </a:pPr>
            <a:r>
              <a:rPr lang="en-US" sz="1600" dirty="0">
                <a:solidFill>
                  <a:schemeClr val="accent6">
                    <a:lumMod val="75000"/>
                  </a:schemeClr>
                </a:solidFill>
                <a:latin typeface="Arial" panose="020B0604020202020204" pitchFamily="34" charset="0"/>
                <a:cs typeface="Arial" panose="020B0604020202020204" pitchFamily="34" charset="0"/>
              </a:rPr>
              <a:t>Objectives</a:t>
            </a:r>
            <a:r>
              <a:rPr lang="en-US" sz="1600" dirty="0">
                <a:latin typeface="Arial" panose="020B0604020202020204" pitchFamily="34" charset="0"/>
                <a:cs typeface="Arial" panose="020B0604020202020204" pitchFamily="34" charset="0"/>
              </a:rPr>
              <a:t> are the </a:t>
            </a:r>
            <a:r>
              <a:rPr lang="en-US" sz="1600" b="1" dirty="0" smtClean="0">
                <a:latin typeface="Arial" panose="020B0604020202020204" pitchFamily="34" charset="0"/>
                <a:cs typeface="Arial" panose="020B0604020202020204" pitchFamily="34" charset="0"/>
              </a:rPr>
              <a:t>what</a:t>
            </a:r>
            <a:r>
              <a:rPr lang="en-US" sz="1600" dirty="0" smtClean="0">
                <a:latin typeface="Arial" panose="020B0604020202020204" pitchFamily="34" charset="0"/>
                <a:cs typeface="Arial" panose="020B0604020202020204" pitchFamily="34" charset="0"/>
              </a:rPr>
              <a:t> and the </a:t>
            </a:r>
            <a:r>
              <a:rPr lang="en-US" sz="1600" b="1" dirty="0" smtClean="0">
                <a:latin typeface="Arial" panose="020B0604020202020204" pitchFamily="34" charset="0"/>
                <a:cs typeface="Arial" panose="020B0604020202020204" pitchFamily="34" charset="0"/>
              </a:rPr>
              <a:t>how- </a:t>
            </a:r>
            <a:r>
              <a:rPr lang="en-US" sz="1600" dirty="0" smtClean="0">
                <a:latin typeface="Arial" panose="020B0604020202020204" pitchFamily="34" charset="0"/>
                <a:cs typeface="Arial" panose="020B0604020202020204" pitchFamily="34" charset="0"/>
              </a:rPr>
              <a:t>what step will client take toward </a:t>
            </a:r>
            <a:r>
              <a:rPr lang="en-US" sz="1600" dirty="0">
                <a:latin typeface="Arial" panose="020B0604020202020204" pitchFamily="34" charset="0"/>
                <a:cs typeface="Arial" panose="020B0604020202020204" pitchFamily="34" charset="0"/>
              </a:rPr>
              <a:t>completing the </a:t>
            </a:r>
            <a:r>
              <a:rPr lang="en-US" sz="1600" dirty="0" smtClean="0">
                <a:latin typeface="Arial" panose="020B0604020202020204" pitchFamily="34" charset="0"/>
                <a:cs typeface="Arial" panose="020B0604020202020204" pitchFamily="34" charset="0"/>
              </a:rPr>
              <a:t>goal and how will he/she do it?</a:t>
            </a: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p:txBody>
      </p:sp>
      <p:grpSp>
        <p:nvGrpSpPr>
          <p:cNvPr id="6" name="Group 6"/>
          <p:cNvGrpSpPr>
            <a:grpSpLocks/>
          </p:cNvGrpSpPr>
          <p:nvPr/>
        </p:nvGrpSpPr>
        <p:grpSpPr bwMode="auto">
          <a:xfrm>
            <a:off x="7612817" y="6474274"/>
            <a:ext cx="403225" cy="364374"/>
            <a:chOff x="109901480" y="116266385"/>
            <a:chExt cx="1432034" cy="1235951"/>
          </a:xfrm>
        </p:grpSpPr>
        <p:sp>
          <p:nvSpPr>
            <p:cNvPr id="7"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37132"/>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13384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latin typeface="Arial Black" panose="020B0A04020102020204" pitchFamily="34" charset="0"/>
              </a:rPr>
              <a:t>Goals and Objectives</a:t>
            </a:r>
            <a:br>
              <a:rPr lang="en-US" sz="3800" dirty="0" smtClean="0">
                <a:latin typeface="Arial Black" panose="020B0A04020102020204" pitchFamily="34" charset="0"/>
              </a:rPr>
            </a:br>
            <a:r>
              <a:rPr lang="en-US" sz="3800" dirty="0" smtClean="0">
                <a:latin typeface="Arial Black" panose="020B0A04020102020204" pitchFamily="34" charset="0"/>
              </a:rPr>
              <a:t>Exercise</a:t>
            </a:r>
            <a:endParaRPr lang="en-US" sz="3800" dirty="0">
              <a:latin typeface="Arial Black" panose="020B0A04020102020204" pitchFamily="34" charset="0"/>
            </a:endParaRPr>
          </a:p>
        </p:txBody>
      </p:sp>
      <p:sp>
        <p:nvSpPr>
          <p:cNvPr id="3" name="Content Placeholder 2"/>
          <p:cNvSpPr>
            <a:spLocks noGrp="1"/>
          </p:cNvSpPr>
          <p:nvPr>
            <p:ph idx="1"/>
          </p:nvPr>
        </p:nvSpPr>
        <p:spPr>
          <a:xfrm>
            <a:off x="457200" y="1905000"/>
            <a:ext cx="3657600" cy="533400"/>
          </a:xfrm>
        </p:spPr>
        <p:txBody>
          <a:bodyPr>
            <a:normAutofit/>
          </a:bodyPr>
          <a:lstStyle/>
          <a:p>
            <a:pPr marL="0" indent="0" algn="ctr">
              <a:buNone/>
            </a:pPr>
            <a:r>
              <a:rPr lang="en-US" sz="2500" dirty="0" smtClean="0">
                <a:latin typeface="Arial Black" panose="020B0A04020102020204" pitchFamily="34" charset="0"/>
              </a:rPr>
              <a:t>Goal</a:t>
            </a:r>
          </a:p>
        </p:txBody>
      </p:sp>
      <p:sp>
        <p:nvSpPr>
          <p:cNvPr id="6" name="Content Placeholder 2"/>
          <p:cNvSpPr txBox="1">
            <a:spLocks/>
          </p:cNvSpPr>
          <p:nvPr/>
        </p:nvSpPr>
        <p:spPr>
          <a:xfrm>
            <a:off x="5029200" y="1905000"/>
            <a:ext cx="3657600" cy="530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500" dirty="0" smtClean="0">
                <a:solidFill>
                  <a:schemeClr val="tx1">
                    <a:lumMod val="75000"/>
                    <a:lumOff val="25000"/>
                  </a:schemeClr>
                </a:solidFill>
                <a:latin typeface="Arial Black" panose="020B0A04020102020204" pitchFamily="34" charset="0"/>
              </a:rPr>
              <a:t>Objective</a:t>
            </a:r>
          </a:p>
        </p:txBody>
      </p:sp>
      <p:sp>
        <p:nvSpPr>
          <p:cNvPr id="4" name="TextBox 3"/>
          <p:cNvSpPr txBox="1"/>
          <p:nvPr/>
        </p:nvSpPr>
        <p:spPr>
          <a:xfrm>
            <a:off x="5031578" y="2667113"/>
            <a:ext cx="3657600" cy="6463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Client will monitor her blood pressure at least three times a week and report the readings to her physician in the next 90 days. </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694974" y="2667113"/>
            <a:ext cx="3657600" cy="2769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 want to stay in my own apartment.</a:t>
            </a:r>
            <a:endParaRPr lang="en-US" sz="1200" dirty="0">
              <a:latin typeface="Arial" panose="020B0604020202020204" pitchFamily="34" charset="0"/>
              <a:cs typeface="Arial" panose="020B0604020202020204" pitchFamily="34" charset="0"/>
            </a:endParaRPr>
          </a:p>
        </p:txBody>
      </p:sp>
      <p:cxnSp>
        <p:nvCxnSpPr>
          <p:cNvPr id="9" name="Straight Connector 8"/>
          <p:cNvCxnSpPr/>
          <p:nvPr/>
        </p:nvCxnSpPr>
        <p:spPr>
          <a:xfrm flipH="1">
            <a:off x="4648200" y="2170176"/>
            <a:ext cx="2305" cy="3716087"/>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029200" y="3494083"/>
            <a:ext cx="3657600" cy="646331"/>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Over the next 90 days, client will participate in BH symptom review at each visit and rate symptoms on a scale of 1-10.</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697824" y="3119314"/>
            <a:ext cx="3657600"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 want to get my blood pressure under control so I can do the activities I enjoy. </a:t>
            </a: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5032917" y="4139989"/>
            <a:ext cx="3657600" cy="46166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Client will identify 3 actions that promote reduced blood pressure over the next 90 days.</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694974" y="3771681"/>
            <a:ext cx="3657600" cy="461665"/>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 want to get my job back at the construction company so I can get my own apartment.</a:t>
            </a: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680651" y="4370822"/>
            <a:ext cx="3657600" cy="46166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 want to be able to visit friends and family on my own.</a:t>
            </a: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a:off x="5031578" y="4738244"/>
            <a:ext cx="3657600"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Client will go to church every Sunday from May through the end of July.</a:t>
            </a:r>
            <a:endParaRPr lang="en-US" sz="1200" dirty="0">
              <a:latin typeface="Arial" panose="020B0604020202020204" pitchFamily="34" charset="0"/>
              <a:cs typeface="Arial" panose="020B0604020202020204" pitchFamily="34" charset="0"/>
            </a:endParaRPr>
          </a:p>
        </p:txBody>
      </p:sp>
      <p:sp>
        <p:nvSpPr>
          <p:cNvPr id="16" name="TextBox 15"/>
          <p:cNvSpPr txBox="1"/>
          <p:nvPr/>
        </p:nvSpPr>
        <p:spPr>
          <a:xfrm>
            <a:off x="694974" y="5059293"/>
            <a:ext cx="3657600" cy="46166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I want to spend more time outside of my apartment doing activities that I like.</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5031578" y="5424598"/>
            <a:ext cx="3657600" cy="646331"/>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dirty="0" smtClean="0">
                <a:latin typeface="Arial" panose="020B0604020202020204" pitchFamily="34" charset="0"/>
                <a:cs typeface="Arial" panose="020B0604020202020204" pitchFamily="34" charset="0"/>
              </a:rPr>
              <a:t>Client will document weight weekly in food journal and review food journal in each individual session over the next 90 days. </a:t>
            </a:r>
            <a:endParaRPr lang="en-US" sz="1200" dirty="0">
              <a:latin typeface="Arial" panose="020B0604020202020204" pitchFamily="34" charset="0"/>
              <a:cs typeface="Arial" panose="020B0604020202020204" pitchFamily="34" charset="0"/>
            </a:endParaRPr>
          </a:p>
        </p:txBody>
      </p:sp>
      <p:grpSp>
        <p:nvGrpSpPr>
          <p:cNvPr id="17" name="Group 6"/>
          <p:cNvGrpSpPr>
            <a:grpSpLocks/>
          </p:cNvGrpSpPr>
          <p:nvPr/>
        </p:nvGrpSpPr>
        <p:grpSpPr bwMode="auto">
          <a:xfrm>
            <a:off x="7612817" y="6474274"/>
            <a:ext cx="403225" cy="364374"/>
            <a:chOff x="109901480" y="116266385"/>
            <a:chExt cx="1432034" cy="1235951"/>
          </a:xfrm>
        </p:grpSpPr>
        <p:sp>
          <p:nvSpPr>
            <p:cNvPr id="19"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1"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4"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0366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animBg="1"/>
      <p:bldP spid="7"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latin typeface="Arial Black" panose="020B0A04020102020204" pitchFamily="34" charset="0"/>
              </a:rPr>
              <a:t>Intervention</a:t>
            </a:r>
            <a:endParaRPr lang="en-US" sz="3800" dirty="0">
              <a:latin typeface="Arial Black" panose="020B0A04020102020204" pitchFamily="34" charset="0"/>
            </a:endParaRPr>
          </a:p>
        </p:txBody>
      </p:sp>
      <p:sp>
        <p:nvSpPr>
          <p:cNvPr id="3" name="Content Placeholder 2"/>
          <p:cNvSpPr>
            <a:spLocks noGrp="1"/>
          </p:cNvSpPr>
          <p:nvPr>
            <p:ph idx="1"/>
          </p:nvPr>
        </p:nvSpPr>
        <p:spPr>
          <a:xfrm>
            <a:off x="822960" y="1981200"/>
            <a:ext cx="5867400" cy="3998762"/>
          </a:xfrm>
        </p:spPr>
        <p:txBody>
          <a:bodyPr>
            <a:normAutofit/>
          </a:bodyPr>
          <a:lstStyle/>
          <a:p>
            <a:pPr>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The intervention describes what </a:t>
            </a:r>
            <a:r>
              <a:rPr lang="en-US" sz="1600" dirty="0" smtClean="0">
                <a:solidFill>
                  <a:schemeClr val="accent6">
                    <a:lumMod val="75000"/>
                  </a:schemeClr>
                </a:solidFill>
                <a:latin typeface="Arial" panose="020B0604020202020204" pitchFamily="34" charset="0"/>
                <a:cs typeface="Arial" panose="020B0604020202020204" pitchFamily="34" charset="0"/>
              </a:rPr>
              <a:t>you do </a:t>
            </a:r>
            <a:r>
              <a:rPr lang="en-US" sz="1600" dirty="0" smtClean="0">
                <a:latin typeface="Arial" panose="020B0604020202020204" pitchFamily="34" charset="0"/>
                <a:cs typeface="Arial" panose="020B0604020202020204" pitchFamily="34" charset="0"/>
              </a:rPr>
              <a:t>to help the client complete the objective.</a:t>
            </a:r>
          </a:p>
          <a:p>
            <a:pPr marL="0" indent="0">
              <a:buNone/>
            </a:pP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What was provided?</a:t>
            </a:r>
          </a:p>
          <a:p>
            <a:pPr lvl="1"/>
            <a:r>
              <a:rPr lang="en-US" sz="1600" dirty="0" smtClean="0">
                <a:latin typeface="Arial" panose="020B0604020202020204" pitchFamily="34" charset="0"/>
                <a:cs typeface="Arial" panose="020B0604020202020204" pitchFamily="34" charset="0"/>
              </a:rPr>
              <a:t>Why it was provided?</a:t>
            </a:r>
          </a:p>
          <a:p>
            <a:pPr lvl="1"/>
            <a:r>
              <a:rPr lang="en-US" sz="1600" dirty="0" smtClean="0">
                <a:latin typeface="Arial" panose="020B0604020202020204" pitchFamily="34" charset="0"/>
                <a:cs typeface="Arial" panose="020B0604020202020204" pitchFamily="34" charset="0"/>
              </a:rPr>
              <a:t>When it was provided?</a:t>
            </a:r>
          </a:p>
          <a:p>
            <a:pPr lvl="1"/>
            <a:r>
              <a:rPr lang="en-US" sz="1600" dirty="0" smtClean="0">
                <a:latin typeface="Arial" panose="020B0604020202020204" pitchFamily="34" charset="0"/>
                <a:cs typeface="Arial" panose="020B0604020202020204" pitchFamily="34" charset="0"/>
              </a:rPr>
              <a:t>Where it was provided?</a:t>
            </a:r>
          </a:p>
          <a:p>
            <a:pPr lvl="1"/>
            <a:r>
              <a:rPr lang="en-US" sz="1600" dirty="0" smtClean="0">
                <a:latin typeface="Arial" panose="020B0604020202020204" pitchFamily="34" charset="0"/>
                <a:cs typeface="Arial" panose="020B0604020202020204" pitchFamily="34" charset="0"/>
              </a:rPr>
              <a:t>With what intensity and for what duration it was provided?</a:t>
            </a:r>
          </a:p>
          <a:p>
            <a:pPr lvl="1"/>
            <a:r>
              <a:rPr lang="en-US" sz="1600" dirty="0" smtClean="0">
                <a:latin typeface="Arial" panose="020B0604020202020204" pitchFamily="34" charset="0"/>
                <a:cs typeface="Arial" panose="020B0604020202020204" pitchFamily="34" charset="0"/>
              </a:rPr>
              <a:t>Who provided it?</a:t>
            </a:r>
          </a:p>
          <a:p>
            <a:pPr lvl="1"/>
            <a:r>
              <a:rPr lang="en-US" sz="1600" dirty="0" smtClean="0">
                <a:latin typeface="Arial" panose="020B0604020202020204" pitchFamily="34" charset="0"/>
                <a:cs typeface="Arial" panose="020B0604020202020204" pitchFamily="34" charset="0"/>
              </a:rPr>
              <a:t>How it was provided?</a:t>
            </a:r>
          </a:p>
          <a:p>
            <a:pPr lvl="1"/>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Use action verbs such as assisted, evaluated, explained, clarified, developed when thinking about what you did.</a:t>
            </a:r>
          </a:p>
        </p:txBody>
      </p:sp>
      <p:grpSp>
        <p:nvGrpSpPr>
          <p:cNvPr id="4" name="Group 6"/>
          <p:cNvGrpSpPr>
            <a:grpSpLocks/>
          </p:cNvGrpSpPr>
          <p:nvPr/>
        </p:nvGrpSpPr>
        <p:grpSpPr bwMode="auto">
          <a:xfrm>
            <a:off x="7612817" y="6474274"/>
            <a:ext cx="403225" cy="364374"/>
            <a:chOff x="109901480" y="116266385"/>
            <a:chExt cx="1432034" cy="1235951"/>
          </a:xfrm>
        </p:grpSpPr>
        <p:sp>
          <p:nvSpPr>
            <p:cNvPr id="5" name="Rectangle 7"/>
            <p:cNvSpPr>
              <a:spLocks noChangeArrowheads="1"/>
            </p:cNvSpPr>
            <p:nvPr/>
          </p:nvSpPr>
          <p:spPr bwMode="auto">
            <a:xfrm>
              <a:off x="109915040" y="116266385"/>
              <a:ext cx="1418474" cy="1235951"/>
            </a:xfrm>
            <a:prstGeom prst="rect">
              <a:avLst/>
            </a:prstGeom>
            <a:solidFill>
              <a:srgbClr val="0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 name="Picture 8" descr="DCF Famil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1480" y="116266385"/>
              <a:ext cx="1432034" cy="12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2" descr="Bea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946" y="6435932"/>
            <a:ext cx="1084183" cy="402716"/>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descr="AB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74" y="6405753"/>
            <a:ext cx="361841" cy="439570"/>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descr="Department of Mental Health and Addiction Servic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446369"/>
            <a:ext cx="711620" cy="4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5" descr="D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460" y="6490543"/>
            <a:ext cx="1005112" cy="2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224602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1130</TotalTime>
  <Words>2765</Words>
  <Application>Microsoft Office PowerPoint</Application>
  <PresentationFormat>On-screen Show (4:3)</PresentationFormat>
  <Paragraphs>145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Wingdings</vt:lpstr>
      <vt:lpstr>Retrospect</vt:lpstr>
      <vt:lpstr>Documentation Review “Focus on the Note”</vt:lpstr>
      <vt:lpstr>Achieving BHH Documentation Goals</vt:lpstr>
      <vt:lpstr>PowerPoint Presentation</vt:lpstr>
      <vt:lpstr>The Six BHH Core Elements</vt:lpstr>
      <vt:lpstr>You Are Telling A Specific Story With Specific Details</vt:lpstr>
      <vt:lpstr>How To Tell a Specific Story with Specific Details</vt:lpstr>
      <vt:lpstr>Goals and Objective</vt:lpstr>
      <vt:lpstr>Goals and Objectives Exercise</vt:lpstr>
      <vt:lpstr>Intervention</vt:lpstr>
      <vt:lpstr>Intervention Exercise Do these examples give the who, what, where, when, why, and how of the service provided?</vt:lpstr>
      <vt:lpstr>Response</vt:lpstr>
      <vt:lpstr>Response Exercise Do these examples allow you to understand how the client feels about an intervention and/or service provided?</vt:lpstr>
      <vt:lpstr>Plan</vt:lpstr>
      <vt:lpstr>Plan Exercise Do these examples tell you what has happened and what is next?</vt:lpstr>
      <vt:lpstr>What You Do is an Action!!! Take the Credit That is Due</vt:lpstr>
      <vt:lpstr>Encounter Note Example</vt:lpstr>
      <vt:lpstr>Encounter Note Example</vt:lpstr>
      <vt:lpstr>Brainstorming</vt:lpstr>
      <vt:lpstr>Vignette # 1</vt:lpstr>
      <vt:lpstr>Vignette # 2</vt:lpstr>
    </vt:vector>
  </TitlesOfParts>
  <Company>DMHAS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TCM Documentation Review “Focus on the Note”</dc:title>
  <dc:creator>O'Sullivan, MaryKay</dc:creator>
  <cp:lastModifiedBy>Denise Perez</cp:lastModifiedBy>
  <cp:revision>101</cp:revision>
  <cp:lastPrinted>2019-11-27T17:14:35Z</cp:lastPrinted>
  <dcterms:created xsi:type="dcterms:W3CDTF">2019-11-26T19:30:46Z</dcterms:created>
  <dcterms:modified xsi:type="dcterms:W3CDTF">2020-10-30T14:38:51Z</dcterms:modified>
</cp:coreProperties>
</file>