
<file path=[Content_Types].xml><?xml version="1.0" encoding="utf-8"?>
<Types xmlns="http://schemas.openxmlformats.org/package/2006/content-types">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34.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09" r:id="rId4"/>
    <p:sldMasterId id="2147483730" r:id="rId5"/>
    <p:sldMasterId id="2147483749" r:id="rId6"/>
    <p:sldMasterId id="2147483769" r:id="rId7"/>
    <p:sldMasterId id="2147483787" r:id="rId8"/>
  </p:sldMasterIdLst>
  <p:notesMasterIdLst>
    <p:notesMasterId r:id="rId64"/>
  </p:notesMasterIdLst>
  <p:handoutMasterIdLst>
    <p:handoutMasterId r:id="rId65"/>
  </p:handoutMasterIdLst>
  <p:sldIdLst>
    <p:sldId id="742" r:id="rId9"/>
    <p:sldId id="420" r:id="rId10"/>
    <p:sldId id="425" r:id="rId11"/>
    <p:sldId id="760" r:id="rId12"/>
    <p:sldId id="756" r:id="rId13"/>
    <p:sldId id="757" r:id="rId14"/>
    <p:sldId id="754" r:id="rId15"/>
    <p:sldId id="986" r:id="rId16"/>
    <p:sldId id="440" r:id="rId17"/>
    <p:sldId id="441" r:id="rId18"/>
    <p:sldId id="492" r:id="rId19"/>
    <p:sldId id="637" r:id="rId20"/>
    <p:sldId id="534" r:id="rId21"/>
    <p:sldId id="535" r:id="rId22"/>
    <p:sldId id="768" r:id="rId23"/>
    <p:sldId id="777" r:id="rId24"/>
    <p:sldId id="985" r:id="rId25"/>
    <p:sldId id="537" r:id="rId26"/>
    <p:sldId id="541" r:id="rId27"/>
    <p:sldId id="542" r:id="rId28"/>
    <p:sldId id="946" r:id="rId29"/>
    <p:sldId id="692" r:id="rId30"/>
    <p:sldId id="693" r:id="rId31"/>
    <p:sldId id="545" r:id="rId32"/>
    <p:sldId id="544" r:id="rId33"/>
    <p:sldId id="548" r:id="rId34"/>
    <p:sldId id="550" r:id="rId35"/>
    <p:sldId id="546" r:id="rId36"/>
    <p:sldId id="772" r:id="rId37"/>
    <p:sldId id="343" r:id="rId38"/>
    <p:sldId id="547" r:id="rId39"/>
    <p:sldId id="551" r:id="rId40"/>
    <p:sldId id="552" r:id="rId41"/>
    <p:sldId id="553" r:id="rId42"/>
    <p:sldId id="554" r:id="rId43"/>
    <p:sldId id="776" r:id="rId44"/>
    <p:sldId id="773" r:id="rId45"/>
    <p:sldId id="661" r:id="rId46"/>
    <p:sldId id="706" r:id="rId47"/>
    <p:sldId id="555" r:id="rId48"/>
    <p:sldId id="556" r:id="rId49"/>
    <p:sldId id="722" r:id="rId50"/>
    <p:sldId id="707" r:id="rId51"/>
    <p:sldId id="564" r:id="rId52"/>
    <p:sldId id="778" r:id="rId53"/>
    <p:sldId id="779" r:id="rId54"/>
    <p:sldId id="780" r:id="rId55"/>
    <p:sldId id="948" r:id="rId56"/>
    <p:sldId id="559" r:id="rId57"/>
    <p:sldId id="984" r:id="rId58"/>
    <p:sldId id="560" r:id="rId59"/>
    <p:sldId id="951" r:id="rId60"/>
    <p:sldId id="486" r:id="rId61"/>
    <p:sldId id="336" r:id="rId62"/>
    <p:sldId id="562" r:id="rId6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551CD6-BD9E-4B73-B545-1EC8A3678599}">
          <p14:sldIdLst>
            <p14:sldId id="742"/>
            <p14:sldId id="420"/>
            <p14:sldId id="425"/>
            <p14:sldId id="760"/>
            <p14:sldId id="756"/>
            <p14:sldId id="757"/>
            <p14:sldId id="754"/>
            <p14:sldId id="986"/>
            <p14:sldId id="440"/>
            <p14:sldId id="441"/>
            <p14:sldId id="492"/>
            <p14:sldId id="637"/>
            <p14:sldId id="534"/>
            <p14:sldId id="535"/>
            <p14:sldId id="768"/>
            <p14:sldId id="777"/>
            <p14:sldId id="985"/>
            <p14:sldId id="537"/>
            <p14:sldId id="541"/>
            <p14:sldId id="542"/>
            <p14:sldId id="946"/>
            <p14:sldId id="692"/>
            <p14:sldId id="693"/>
            <p14:sldId id="545"/>
            <p14:sldId id="544"/>
            <p14:sldId id="548"/>
            <p14:sldId id="550"/>
            <p14:sldId id="546"/>
            <p14:sldId id="772"/>
            <p14:sldId id="343"/>
            <p14:sldId id="547"/>
            <p14:sldId id="551"/>
            <p14:sldId id="552"/>
            <p14:sldId id="553"/>
            <p14:sldId id="554"/>
            <p14:sldId id="776"/>
            <p14:sldId id="773"/>
            <p14:sldId id="661"/>
            <p14:sldId id="706"/>
            <p14:sldId id="555"/>
            <p14:sldId id="556"/>
            <p14:sldId id="722"/>
            <p14:sldId id="707"/>
            <p14:sldId id="564"/>
            <p14:sldId id="778"/>
            <p14:sldId id="779"/>
            <p14:sldId id="780"/>
            <p14:sldId id="948"/>
            <p14:sldId id="559"/>
            <p14:sldId id="984"/>
            <p14:sldId id="560"/>
            <p14:sldId id="951"/>
            <p14:sldId id="486"/>
            <p14:sldId id="336"/>
            <p14:sldId id="562"/>
          </p14:sldIdLst>
        </p14:section>
        <p14:section name="Untitled Section" id="{56A7DFFD-E626-4AC4-83A2-6EE7DB76153F}">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53E"/>
    <a:srgbClr val="FF5050"/>
    <a:srgbClr val="FFFF99"/>
    <a:srgbClr val="990000"/>
    <a:srgbClr val="CC3300"/>
    <a:srgbClr val="C76221"/>
    <a:srgbClr val="F68D36"/>
    <a:srgbClr val="FDBA4A"/>
    <a:srgbClr val="D652CD"/>
    <a:srgbClr val="C4D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4" autoAdjust="0"/>
    <p:restoredTop sz="88483" autoAdjust="0"/>
  </p:normalViewPr>
  <p:slideViewPr>
    <p:cSldViewPr snapToGrid="0">
      <p:cViewPr varScale="1">
        <p:scale>
          <a:sx n="77" d="100"/>
          <a:sy n="77" d="100"/>
        </p:scale>
        <p:origin x="1008" y="43"/>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48" d="100"/>
          <a:sy n="48" d="100"/>
        </p:scale>
        <p:origin x="2718" y="18"/>
      </p:cViewPr>
      <p:guideLst>
        <p:guide orient="horz" pos="2880"/>
        <p:guide pos="2160"/>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6C3BC-D701-4118-BD44-8553412183AD}"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DBFE8138-8888-484A-9E60-D1A067CD2173}">
      <dgm:prSet/>
      <dgm:spPr/>
      <dgm:t>
        <a:bodyPr/>
        <a:lstStyle/>
        <a:p>
          <a:pPr>
            <a:lnSpc>
              <a:spcPct val="100000"/>
            </a:lnSpc>
            <a:defRPr b="1"/>
          </a:pPr>
          <a:r>
            <a:rPr kumimoji="1" lang="en-US" b="1"/>
            <a:t>Goal(s):</a:t>
          </a:r>
          <a:endParaRPr lang="en-US"/>
        </a:p>
      </dgm:t>
    </dgm:pt>
    <dgm:pt modelId="{BD147ACB-6DEA-4D2E-8C65-2FA3AF650ACE}" type="parTrans" cxnId="{33755A49-C809-4E89-9D1F-B398D9E962A9}">
      <dgm:prSet/>
      <dgm:spPr/>
      <dgm:t>
        <a:bodyPr/>
        <a:lstStyle/>
        <a:p>
          <a:endParaRPr lang="en-US"/>
        </a:p>
      </dgm:t>
    </dgm:pt>
    <dgm:pt modelId="{D88D9718-9431-4E2B-8865-FE948DEDE364}" type="sibTrans" cxnId="{33755A49-C809-4E89-9D1F-B398D9E962A9}">
      <dgm:prSet/>
      <dgm:spPr/>
      <dgm:t>
        <a:bodyPr/>
        <a:lstStyle/>
        <a:p>
          <a:endParaRPr lang="en-US"/>
        </a:p>
      </dgm:t>
    </dgm:pt>
    <dgm:pt modelId="{E573C12A-26B2-4275-9CC6-3D5342429A06}">
      <dgm:prSet/>
      <dgm:spPr/>
      <dgm:t>
        <a:bodyPr/>
        <a:lstStyle/>
        <a:p>
          <a:pPr>
            <a:lnSpc>
              <a:spcPct val="100000"/>
            </a:lnSpc>
          </a:pPr>
          <a:r>
            <a:rPr kumimoji="1" lang="en-US" i="1" dirty="0"/>
            <a:t>Achieve and maintain clinical stability; reduce assaultive behavior; comply with medications</a:t>
          </a:r>
          <a:endParaRPr lang="en-US" dirty="0"/>
        </a:p>
      </dgm:t>
    </dgm:pt>
    <dgm:pt modelId="{55AD14A4-F4EB-44EC-A831-49312B132156}" type="parTrans" cxnId="{9F40E8F4-09C7-43C4-9A2F-7FF498F2EAB5}">
      <dgm:prSet/>
      <dgm:spPr/>
      <dgm:t>
        <a:bodyPr/>
        <a:lstStyle/>
        <a:p>
          <a:endParaRPr lang="en-US"/>
        </a:p>
      </dgm:t>
    </dgm:pt>
    <dgm:pt modelId="{0B2D7BDF-8E73-4984-9515-5ED0BBFE00ED}" type="sibTrans" cxnId="{9F40E8F4-09C7-43C4-9A2F-7FF498F2EAB5}">
      <dgm:prSet/>
      <dgm:spPr/>
      <dgm:t>
        <a:bodyPr/>
        <a:lstStyle/>
        <a:p>
          <a:endParaRPr lang="en-US"/>
        </a:p>
      </dgm:t>
    </dgm:pt>
    <dgm:pt modelId="{74CDA0EF-2273-4B9D-BA7B-7A00E5F58900}">
      <dgm:prSet/>
      <dgm:spPr/>
      <dgm:t>
        <a:bodyPr/>
        <a:lstStyle/>
        <a:p>
          <a:pPr>
            <a:lnSpc>
              <a:spcPct val="100000"/>
            </a:lnSpc>
            <a:defRPr b="1"/>
          </a:pPr>
          <a:r>
            <a:rPr kumimoji="1" lang="en-US" b="1"/>
            <a:t>Objective(s):</a:t>
          </a:r>
          <a:endParaRPr lang="en-US"/>
        </a:p>
      </dgm:t>
    </dgm:pt>
    <dgm:pt modelId="{5F53D748-36F6-4AD1-9B65-516DB76F28F1}" type="parTrans" cxnId="{6A729CAC-6A53-447C-8411-6D3C8EB1DDD9}">
      <dgm:prSet/>
      <dgm:spPr/>
      <dgm:t>
        <a:bodyPr/>
        <a:lstStyle/>
        <a:p>
          <a:endParaRPr lang="en-US"/>
        </a:p>
      </dgm:t>
    </dgm:pt>
    <dgm:pt modelId="{E7C043FA-CDB6-44A0-85C7-C35861B0D07F}" type="sibTrans" cxnId="{6A729CAC-6A53-447C-8411-6D3C8EB1DDD9}">
      <dgm:prSet/>
      <dgm:spPr/>
      <dgm:t>
        <a:bodyPr/>
        <a:lstStyle/>
        <a:p>
          <a:endParaRPr lang="en-US"/>
        </a:p>
      </dgm:t>
    </dgm:pt>
    <dgm:pt modelId="{5BE3088F-4CCC-4CD9-9644-0B7156D91B78}">
      <dgm:prSet/>
      <dgm:spPr/>
      <dgm:t>
        <a:bodyPr/>
        <a:lstStyle/>
        <a:p>
          <a:pPr>
            <a:lnSpc>
              <a:spcPct val="100000"/>
            </a:lnSpc>
          </a:pPr>
          <a:r>
            <a:rPr kumimoji="1" lang="en-US" dirty="0"/>
            <a:t>Pt will attend all scheduled groups on unit and mall; Pt will take all meds as prescribed; Pt will complete anger management program; Pt will demonstrate increased insight re: clinical symptoms; Pt will recognize role of substances in exacerbating aggressive behavior</a:t>
          </a:r>
          <a:endParaRPr lang="en-US" dirty="0"/>
        </a:p>
      </dgm:t>
    </dgm:pt>
    <dgm:pt modelId="{B371BB97-C1D8-4394-9DE1-699DD99DBB12}" type="parTrans" cxnId="{E895C253-CE17-4E1F-ADDB-63C5C160465F}">
      <dgm:prSet/>
      <dgm:spPr/>
      <dgm:t>
        <a:bodyPr/>
        <a:lstStyle/>
        <a:p>
          <a:endParaRPr lang="en-US"/>
        </a:p>
      </dgm:t>
    </dgm:pt>
    <dgm:pt modelId="{F2D162B0-98F7-407D-9FE0-0CBF2826D462}" type="sibTrans" cxnId="{E895C253-CE17-4E1F-ADDB-63C5C160465F}">
      <dgm:prSet/>
      <dgm:spPr/>
      <dgm:t>
        <a:bodyPr/>
        <a:lstStyle/>
        <a:p>
          <a:endParaRPr lang="en-US"/>
        </a:p>
      </dgm:t>
    </dgm:pt>
    <dgm:pt modelId="{FA76E745-BAB8-49BD-8E9F-33D8E9D3AF04}">
      <dgm:prSet/>
      <dgm:spPr/>
      <dgm:t>
        <a:bodyPr/>
        <a:lstStyle/>
        <a:p>
          <a:pPr>
            <a:lnSpc>
              <a:spcPct val="100000"/>
            </a:lnSpc>
            <a:defRPr b="1"/>
          </a:pPr>
          <a:r>
            <a:rPr kumimoji="1" lang="en-US" b="1"/>
            <a:t>Services(s):  </a:t>
          </a:r>
          <a:endParaRPr lang="en-US"/>
        </a:p>
      </dgm:t>
    </dgm:pt>
    <dgm:pt modelId="{4430EA79-87E9-4798-B76E-9F18A68D61FD}" type="parTrans" cxnId="{7965A14E-31AD-46E2-B04B-714930CB3730}">
      <dgm:prSet/>
      <dgm:spPr/>
      <dgm:t>
        <a:bodyPr/>
        <a:lstStyle/>
        <a:p>
          <a:endParaRPr lang="en-US"/>
        </a:p>
      </dgm:t>
    </dgm:pt>
    <dgm:pt modelId="{88913847-1401-443A-9594-387EB669F0A2}" type="sibTrans" cxnId="{7965A14E-31AD-46E2-B04B-714930CB3730}">
      <dgm:prSet/>
      <dgm:spPr/>
      <dgm:t>
        <a:bodyPr/>
        <a:lstStyle/>
        <a:p>
          <a:endParaRPr lang="en-US"/>
        </a:p>
      </dgm:t>
    </dgm:pt>
    <dgm:pt modelId="{56E724AD-395D-48D0-A212-8AAD7003FD9E}">
      <dgm:prSet/>
      <dgm:spPr/>
      <dgm:t>
        <a:bodyPr/>
        <a:lstStyle/>
        <a:p>
          <a:pPr>
            <a:lnSpc>
              <a:spcPct val="100000"/>
            </a:lnSpc>
          </a:pPr>
          <a:r>
            <a:rPr kumimoji="1" lang="en-US"/>
            <a:t>Psychiatrist will provide medication management; Social Worker will provide anger management groups; Nursing staff will monitor medication compliance</a:t>
          </a:r>
          <a:endParaRPr lang="en-US"/>
        </a:p>
      </dgm:t>
    </dgm:pt>
    <dgm:pt modelId="{AE0C71FE-2910-44AA-9639-160B214EB62C}" type="parTrans" cxnId="{C4469392-F33E-495E-8AA7-D3E957EE9A09}">
      <dgm:prSet/>
      <dgm:spPr/>
      <dgm:t>
        <a:bodyPr/>
        <a:lstStyle/>
        <a:p>
          <a:endParaRPr lang="en-US"/>
        </a:p>
      </dgm:t>
    </dgm:pt>
    <dgm:pt modelId="{6D17B980-C5C4-40A8-A99D-4967BDF1BCFD}" type="sibTrans" cxnId="{C4469392-F33E-495E-8AA7-D3E957EE9A09}">
      <dgm:prSet/>
      <dgm:spPr/>
      <dgm:t>
        <a:bodyPr/>
        <a:lstStyle/>
        <a:p>
          <a:endParaRPr lang="en-US"/>
        </a:p>
      </dgm:t>
    </dgm:pt>
    <dgm:pt modelId="{C87C0B6E-88F4-446B-AB75-7C0593A0BB17}" type="pres">
      <dgm:prSet presAssocID="{04C6C3BC-D701-4118-BD44-8553412183AD}" presName="root" presStyleCnt="0">
        <dgm:presLayoutVars>
          <dgm:dir/>
          <dgm:resizeHandles val="exact"/>
        </dgm:presLayoutVars>
      </dgm:prSet>
      <dgm:spPr/>
      <dgm:t>
        <a:bodyPr/>
        <a:lstStyle/>
        <a:p>
          <a:endParaRPr lang="en-US"/>
        </a:p>
      </dgm:t>
    </dgm:pt>
    <dgm:pt modelId="{BEB7AC02-818E-4CF9-89FA-839322E5E32D}" type="pres">
      <dgm:prSet presAssocID="{DBFE8138-8888-484A-9E60-D1A067CD2173}" presName="compNode" presStyleCnt="0"/>
      <dgm:spPr/>
    </dgm:pt>
    <dgm:pt modelId="{7787E4F8-25F4-447B-8DBD-BE5D03F98BC2}" type="pres">
      <dgm:prSet presAssocID="{DBFE8138-8888-484A-9E60-D1A067CD2173}"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edicine"/>
        </a:ext>
      </dgm:extLst>
    </dgm:pt>
    <dgm:pt modelId="{8FF79F27-0421-4E4F-832D-930BC6C70B25}" type="pres">
      <dgm:prSet presAssocID="{DBFE8138-8888-484A-9E60-D1A067CD2173}" presName="iconSpace" presStyleCnt="0"/>
      <dgm:spPr/>
    </dgm:pt>
    <dgm:pt modelId="{B7413393-E48A-4BBF-88AA-A791755474D4}" type="pres">
      <dgm:prSet presAssocID="{DBFE8138-8888-484A-9E60-D1A067CD2173}" presName="parTx" presStyleLbl="revTx" presStyleIdx="0" presStyleCnt="6">
        <dgm:presLayoutVars>
          <dgm:chMax val="0"/>
          <dgm:chPref val="0"/>
        </dgm:presLayoutVars>
      </dgm:prSet>
      <dgm:spPr/>
      <dgm:t>
        <a:bodyPr/>
        <a:lstStyle/>
        <a:p>
          <a:endParaRPr lang="en-US"/>
        </a:p>
      </dgm:t>
    </dgm:pt>
    <dgm:pt modelId="{DCCE9AFB-ED72-45DA-B518-2327C1EE1D34}" type="pres">
      <dgm:prSet presAssocID="{DBFE8138-8888-484A-9E60-D1A067CD2173}" presName="txSpace" presStyleCnt="0"/>
      <dgm:spPr/>
    </dgm:pt>
    <dgm:pt modelId="{D0B9F747-6C5E-4871-B380-D633EAF8ABC4}" type="pres">
      <dgm:prSet presAssocID="{DBFE8138-8888-484A-9E60-D1A067CD2173}" presName="desTx" presStyleLbl="revTx" presStyleIdx="1" presStyleCnt="6">
        <dgm:presLayoutVars/>
      </dgm:prSet>
      <dgm:spPr/>
      <dgm:t>
        <a:bodyPr/>
        <a:lstStyle/>
        <a:p>
          <a:endParaRPr lang="en-US"/>
        </a:p>
      </dgm:t>
    </dgm:pt>
    <dgm:pt modelId="{FBAE9169-FD33-4BAB-B0D1-4586C9E67DAD}" type="pres">
      <dgm:prSet presAssocID="{D88D9718-9431-4E2B-8865-FE948DEDE364}" presName="sibTrans" presStyleCnt="0"/>
      <dgm:spPr/>
    </dgm:pt>
    <dgm:pt modelId="{D9AC6983-A5FA-48A5-8F0C-ACEF1A008E8F}" type="pres">
      <dgm:prSet presAssocID="{74CDA0EF-2273-4B9D-BA7B-7A00E5F58900}" presName="compNode" presStyleCnt="0"/>
      <dgm:spPr/>
    </dgm:pt>
    <dgm:pt modelId="{7032AD13-66AF-4CF8-96D7-6C1CDA95BB9B}" type="pres">
      <dgm:prSet presAssocID="{74CDA0EF-2273-4B9D-BA7B-7A00E5F5890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octor"/>
        </a:ext>
      </dgm:extLst>
    </dgm:pt>
    <dgm:pt modelId="{4FF1FF07-60A0-4FAD-9CA3-3BF2C8C769C2}" type="pres">
      <dgm:prSet presAssocID="{74CDA0EF-2273-4B9D-BA7B-7A00E5F58900}" presName="iconSpace" presStyleCnt="0"/>
      <dgm:spPr/>
    </dgm:pt>
    <dgm:pt modelId="{1DB62960-4C89-40CC-AB60-D2AA5F0A731F}" type="pres">
      <dgm:prSet presAssocID="{74CDA0EF-2273-4B9D-BA7B-7A00E5F58900}" presName="parTx" presStyleLbl="revTx" presStyleIdx="2" presStyleCnt="6">
        <dgm:presLayoutVars>
          <dgm:chMax val="0"/>
          <dgm:chPref val="0"/>
        </dgm:presLayoutVars>
      </dgm:prSet>
      <dgm:spPr/>
      <dgm:t>
        <a:bodyPr/>
        <a:lstStyle/>
        <a:p>
          <a:endParaRPr lang="en-US"/>
        </a:p>
      </dgm:t>
    </dgm:pt>
    <dgm:pt modelId="{6171A8DD-9D91-4B56-87B5-DB6543E56D91}" type="pres">
      <dgm:prSet presAssocID="{74CDA0EF-2273-4B9D-BA7B-7A00E5F58900}" presName="txSpace" presStyleCnt="0"/>
      <dgm:spPr/>
    </dgm:pt>
    <dgm:pt modelId="{EAE01E56-D06C-47FF-9858-898EC9D8CADE}" type="pres">
      <dgm:prSet presAssocID="{74CDA0EF-2273-4B9D-BA7B-7A00E5F58900}" presName="desTx" presStyleLbl="revTx" presStyleIdx="3" presStyleCnt="6">
        <dgm:presLayoutVars/>
      </dgm:prSet>
      <dgm:spPr/>
      <dgm:t>
        <a:bodyPr/>
        <a:lstStyle/>
        <a:p>
          <a:endParaRPr lang="en-US"/>
        </a:p>
      </dgm:t>
    </dgm:pt>
    <dgm:pt modelId="{A9E23DC0-2336-4EBE-AE5E-363DE5118BDA}" type="pres">
      <dgm:prSet presAssocID="{E7C043FA-CDB6-44A0-85C7-C35861B0D07F}" presName="sibTrans" presStyleCnt="0"/>
      <dgm:spPr/>
    </dgm:pt>
    <dgm:pt modelId="{579B2AED-D9D8-4EBF-B17B-6C3C3D22EB63}" type="pres">
      <dgm:prSet presAssocID="{FA76E745-BAB8-49BD-8E9F-33D8E9D3AF04}" presName="compNode" presStyleCnt="0"/>
      <dgm:spPr/>
    </dgm:pt>
    <dgm:pt modelId="{BDAF50CF-EC7A-4B58-B7AE-6132F96816F7}" type="pres">
      <dgm:prSet presAssocID="{FA76E745-BAB8-49BD-8E9F-33D8E9D3AF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A719BD8E-A2BE-4AC8-8377-18B563761C9B}" type="pres">
      <dgm:prSet presAssocID="{FA76E745-BAB8-49BD-8E9F-33D8E9D3AF04}" presName="iconSpace" presStyleCnt="0"/>
      <dgm:spPr/>
    </dgm:pt>
    <dgm:pt modelId="{FAE1556E-6F2A-46A6-B5F5-6CF3840E3D60}" type="pres">
      <dgm:prSet presAssocID="{FA76E745-BAB8-49BD-8E9F-33D8E9D3AF04}" presName="parTx" presStyleLbl="revTx" presStyleIdx="4" presStyleCnt="6">
        <dgm:presLayoutVars>
          <dgm:chMax val="0"/>
          <dgm:chPref val="0"/>
        </dgm:presLayoutVars>
      </dgm:prSet>
      <dgm:spPr/>
      <dgm:t>
        <a:bodyPr/>
        <a:lstStyle/>
        <a:p>
          <a:endParaRPr lang="en-US"/>
        </a:p>
      </dgm:t>
    </dgm:pt>
    <dgm:pt modelId="{C13EB03B-6E39-4FB5-BD84-888C011E1D1D}" type="pres">
      <dgm:prSet presAssocID="{FA76E745-BAB8-49BD-8E9F-33D8E9D3AF04}" presName="txSpace" presStyleCnt="0"/>
      <dgm:spPr/>
    </dgm:pt>
    <dgm:pt modelId="{7A636547-CD19-4A7B-BFD9-8818B14657BC}" type="pres">
      <dgm:prSet presAssocID="{FA76E745-BAB8-49BD-8E9F-33D8E9D3AF04}" presName="desTx" presStyleLbl="revTx" presStyleIdx="5" presStyleCnt="6">
        <dgm:presLayoutVars/>
      </dgm:prSet>
      <dgm:spPr/>
      <dgm:t>
        <a:bodyPr/>
        <a:lstStyle/>
        <a:p>
          <a:endParaRPr lang="en-US"/>
        </a:p>
      </dgm:t>
    </dgm:pt>
  </dgm:ptLst>
  <dgm:cxnLst>
    <dgm:cxn modelId="{222F3CA5-E1CC-4B7C-B935-B946E11BDA51}" type="presOf" srcId="{E573C12A-26B2-4275-9CC6-3D5342429A06}" destId="{D0B9F747-6C5E-4871-B380-D633EAF8ABC4}" srcOrd="0" destOrd="0" presId="urn:microsoft.com/office/officeart/2018/2/layout/IconLabelDescriptionList"/>
    <dgm:cxn modelId="{7965A14E-31AD-46E2-B04B-714930CB3730}" srcId="{04C6C3BC-D701-4118-BD44-8553412183AD}" destId="{FA76E745-BAB8-49BD-8E9F-33D8E9D3AF04}" srcOrd="2" destOrd="0" parTransId="{4430EA79-87E9-4798-B76E-9F18A68D61FD}" sibTransId="{88913847-1401-443A-9594-387EB669F0A2}"/>
    <dgm:cxn modelId="{9F40E8F4-09C7-43C4-9A2F-7FF498F2EAB5}" srcId="{DBFE8138-8888-484A-9E60-D1A067CD2173}" destId="{E573C12A-26B2-4275-9CC6-3D5342429A06}" srcOrd="0" destOrd="0" parTransId="{55AD14A4-F4EB-44EC-A831-49312B132156}" sibTransId="{0B2D7BDF-8E73-4984-9515-5ED0BBFE00ED}"/>
    <dgm:cxn modelId="{0E4455C8-D193-433F-B238-D104359C312F}" type="presOf" srcId="{74CDA0EF-2273-4B9D-BA7B-7A00E5F58900}" destId="{1DB62960-4C89-40CC-AB60-D2AA5F0A731F}" srcOrd="0" destOrd="0" presId="urn:microsoft.com/office/officeart/2018/2/layout/IconLabelDescriptionList"/>
    <dgm:cxn modelId="{7050C2D0-0F4E-45E9-9238-84BC369E7494}" type="presOf" srcId="{DBFE8138-8888-484A-9E60-D1A067CD2173}" destId="{B7413393-E48A-4BBF-88AA-A791755474D4}" srcOrd="0" destOrd="0" presId="urn:microsoft.com/office/officeart/2018/2/layout/IconLabelDescriptionList"/>
    <dgm:cxn modelId="{C4469392-F33E-495E-8AA7-D3E957EE9A09}" srcId="{FA76E745-BAB8-49BD-8E9F-33D8E9D3AF04}" destId="{56E724AD-395D-48D0-A212-8AAD7003FD9E}" srcOrd="0" destOrd="0" parTransId="{AE0C71FE-2910-44AA-9639-160B214EB62C}" sibTransId="{6D17B980-C5C4-40A8-A99D-4967BDF1BCFD}"/>
    <dgm:cxn modelId="{E895C253-CE17-4E1F-ADDB-63C5C160465F}" srcId="{74CDA0EF-2273-4B9D-BA7B-7A00E5F58900}" destId="{5BE3088F-4CCC-4CD9-9644-0B7156D91B78}" srcOrd="0" destOrd="0" parTransId="{B371BB97-C1D8-4394-9DE1-699DD99DBB12}" sibTransId="{F2D162B0-98F7-407D-9FE0-0CBF2826D462}"/>
    <dgm:cxn modelId="{6A729CAC-6A53-447C-8411-6D3C8EB1DDD9}" srcId="{04C6C3BC-D701-4118-BD44-8553412183AD}" destId="{74CDA0EF-2273-4B9D-BA7B-7A00E5F58900}" srcOrd="1" destOrd="0" parTransId="{5F53D748-36F6-4AD1-9B65-516DB76F28F1}" sibTransId="{E7C043FA-CDB6-44A0-85C7-C35861B0D07F}"/>
    <dgm:cxn modelId="{9A1BE0B9-6D61-413A-9235-B7D73797C395}" type="presOf" srcId="{04C6C3BC-D701-4118-BD44-8553412183AD}" destId="{C87C0B6E-88F4-446B-AB75-7C0593A0BB17}" srcOrd="0" destOrd="0" presId="urn:microsoft.com/office/officeart/2018/2/layout/IconLabelDescriptionList"/>
    <dgm:cxn modelId="{8F78D7B6-F49F-4BBF-875B-7C7416682592}" type="presOf" srcId="{56E724AD-395D-48D0-A212-8AAD7003FD9E}" destId="{7A636547-CD19-4A7B-BFD9-8818B14657BC}" srcOrd="0" destOrd="0" presId="urn:microsoft.com/office/officeart/2018/2/layout/IconLabelDescriptionList"/>
    <dgm:cxn modelId="{770F673B-D5D2-4551-9718-260B35D4AE6E}" type="presOf" srcId="{FA76E745-BAB8-49BD-8E9F-33D8E9D3AF04}" destId="{FAE1556E-6F2A-46A6-B5F5-6CF3840E3D60}" srcOrd="0" destOrd="0" presId="urn:microsoft.com/office/officeart/2018/2/layout/IconLabelDescriptionList"/>
    <dgm:cxn modelId="{E53CD477-9B0E-4594-9EC4-71E0AD3D10A7}" type="presOf" srcId="{5BE3088F-4CCC-4CD9-9644-0B7156D91B78}" destId="{EAE01E56-D06C-47FF-9858-898EC9D8CADE}" srcOrd="0" destOrd="0" presId="urn:microsoft.com/office/officeart/2018/2/layout/IconLabelDescriptionList"/>
    <dgm:cxn modelId="{33755A49-C809-4E89-9D1F-B398D9E962A9}" srcId="{04C6C3BC-D701-4118-BD44-8553412183AD}" destId="{DBFE8138-8888-484A-9E60-D1A067CD2173}" srcOrd="0" destOrd="0" parTransId="{BD147ACB-6DEA-4D2E-8C65-2FA3AF650ACE}" sibTransId="{D88D9718-9431-4E2B-8865-FE948DEDE364}"/>
    <dgm:cxn modelId="{1A4E91F5-70AB-4D5A-A5CF-572CDCF871BA}" type="presParOf" srcId="{C87C0B6E-88F4-446B-AB75-7C0593A0BB17}" destId="{BEB7AC02-818E-4CF9-89FA-839322E5E32D}" srcOrd="0" destOrd="0" presId="urn:microsoft.com/office/officeart/2018/2/layout/IconLabelDescriptionList"/>
    <dgm:cxn modelId="{33F4667B-DD45-4B9C-B1D1-EF655B74E02D}" type="presParOf" srcId="{BEB7AC02-818E-4CF9-89FA-839322E5E32D}" destId="{7787E4F8-25F4-447B-8DBD-BE5D03F98BC2}" srcOrd="0" destOrd="0" presId="urn:microsoft.com/office/officeart/2018/2/layout/IconLabelDescriptionList"/>
    <dgm:cxn modelId="{E32A2FDA-8CBB-48AA-84F0-5B14EB292D85}" type="presParOf" srcId="{BEB7AC02-818E-4CF9-89FA-839322E5E32D}" destId="{8FF79F27-0421-4E4F-832D-930BC6C70B25}" srcOrd="1" destOrd="0" presId="urn:microsoft.com/office/officeart/2018/2/layout/IconLabelDescriptionList"/>
    <dgm:cxn modelId="{413425DF-79AF-4057-9077-C39CA7358AC5}" type="presParOf" srcId="{BEB7AC02-818E-4CF9-89FA-839322E5E32D}" destId="{B7413393-E48A-4BBF-88AA-A791755474D4}" srcOrd="2" destOrd="0" presId="urn:microsoft.com/office/officeart/2018/2/layout/IconLabelDescriptionList"/>
    <dgm:cxn modelId="{E849AC8E-0F3A-46C6-BF0C-AD6AF759C032}" type="presParOf" srcId="{BEB7AC02-818E-4CF9-89FA-839322E5E32D}" destId="{DCCE9AFB-ED72-45DA-B518-2327C1EE1D34}" srcOrd="3" destOrd="0" presId="urn:microsoft.com/office/officeart/2018/2/layout/IconLabelDescriptionList"/>
    <dgm:cxn modelId="{8416C3D2-642D-46E3-84FB-79C8931456DA}" type="presParOf" srcId="{BEB7AC02-818E-4CF9-89FA-839322E5E32D}" destId="{D0B9F747-6C5E-4871-B380-D633EAF8ABC4}" srcOrd="4" destOrd="0" presId="urn:microsoft.com/office/officeart/2018/2/layout/IconLabelDescriptionList"/>
    <dgm:cxn modelId="{A04BAE48-00E1-49C0-95C6-A3FD5C6BAB73}" type="presParOf" srcId="{C87C0B6E-88F4-446B-AB75-7C0593A0BB17}" destId="{FBAE9169-FD33-4BAB-B0D1-4586C9E67DAD}" srcOrd="1" destOrd="0" presId="urn:microsoft.com/office/officeart/2018/2/layout/IconLabelDescriptionList"/>
    <dgm:cxn modelId="{315DA971-7F08-4A33-82E2-1777AFD97D6C}" type="presParOf" srcId="{C87C0B6E-88F4-446B-AB75-7C0593A0BB17}" destId="{D9AC6983-A5FA-48A5-8F0C-ACEF1A008E8F}" srcOrd="2" destOrd="0" presId="urn:microsoft.com/office/officeart/2018/2/layout/IconLabelDescriptionList"/>
    <dgm:cxn modelId="{09648450-A6A4-4586-9D08-FCBAEC6803FE}" type="presParOf" srcId="{D9AC6983-A5FA-48A5-8F0C-ACEF1A008E8F}" destId="{7032AD13-66AF-4CF8-96D7-6C1CDA95BB9B}" srcOrd="0" destOrd="0" presId="urn:microsoft.com/office/officeart/2018/2/layout/IconLabelDescriptionList"/>
    <dgm:cxn modelId="{03CD36A8-0664-4682-867E-33CAEB672D85}" type="presParOf" srcId="{D9AC6983-A5FA-48A5-8F0C-ACEF1A008E8F}" destId="{4FF1FF07-60A0-4FAD-9CA3-3BF2C8C769C2}" srcOrd="1" destOrd="0" presId="urn:microsoft.com/office/officeart/2018/2/layout/IconLabelDescriptionList"/>
    <dgm:cxn modelId="{329F3F46-EC18-44F7-9526-AF49BF93C2D7}" type="presParOf" srcId="{D9AC6983-A5FA-48A5-8F0C-ACEF1A008E8F}" destId="{1DB62960-4C89-40CC-AB60-D2AA5F0A731F}" srcOrd="2" destOrd="0" presId="urn:microsoft.com/office/officeart/2018/2/layout/IconLabelDescriptionList"/>
    <dgm:cxn modelId="{AD2868E9-7A36-4B2E-B691-84F70895C792}" type="presParOf" srcId="{D9AC6983-A5FA-48A5-8F0C-ACEF1A008E8F}" destId="{6171A8DD-9D91-4B56-87B5-DB6543E56D91}" srcOrd="3" destOrd="0" presId="urn:microsoft.com/office/officeart/2018/2/layout/IconLabelDescriptionList"/>
    <dgm:cxn modelId="{838EF19C-19A3-4FE0-95B1-43F89E7C99F0}" type="presParOf" srcId="{D9AC6983-A5FA-48A5-8F0C-ACEF1A008E8F}" destId="{EAE01E56-D06C-47FF-9858-898EC9D8CADE}" srcOrd="4" destOrd="0" presId="urn:microsoft.com/office/officeart/2018/2/layout/IconLabelDescriptionList"/>
    <dgm:cxn modelId="{469FE925-BAA0-4297-85A3-EDD24FEE9056}" type="presParOf" srcId="{C87C0B6E-88F4-446B-AB75-7C0593A0BB17}" destId="{A9E23DC0-2336-4EBE-AE5E-363DE5118BDA}" srcOrd="3" destOrd="0" presId="urn:microsoft.com/office/officeart/2018/2/layout/IconLabelDescriptionList"/>
    <dgm:cxn modelId="{6E4CDF77-5E50-4F5A-B628-EAFC08CA77B5}" type="presParOf" srcId="{C87C0B6E-88F4-446B-AB75-7C0593A0BB17}" destId="{579B2AED-D9D8-4EBF-B17B-6C3C3D22EB63}" srcOrd="4" destOrd="0" presId="urn:microsoft.com/office/officeart/2018/2/layout/IconLabelDescriptionList"/>
    <dgm:cxn modelId="{674055DF-2989-4207-BCBA-F862D9AD5D38}" type="presParOf" srcId="{579B2AED-D9D8-4EBF-B17B-6C3C3D22EB63}" destId="{BDAF50CF-EC7A-4B58-B7AE-6132F96816F7}" srcOrd="0" destOrd="0" presId="urn:microsoft.com/office/officeart/2018/2/layout/IconLabelDescriptionList"/>
    <dgm:cxn modelId="{8B3E4524-9865-4A53-B55C-12882D2B9E86}" type="presParOf" srcId="{579B2AED-D9D8-4EBF-B17B-6C3C3D22EB63}" destId="{A719BD8E-A2BE-4AC8-8377-18B563761C9B}" srcOrd="1" destOrd="0" presId="urn:microsoft.com/office/officeart/2018/2/layout/IconLabelDescriptionList"/>
    <dgm:cxn modelId="{FF9BD27F-32B9-40F9-9F48-E1A03092BA73}" type="presParOf" srcId="{579B2AED-D9D8-4EBF-B17B-6C3C3D22EB63}" destId="{FAE1556E-6F2A-46A6-B5F5-6CF3840E3D60}" srcOrd="2" destOrd="0" presId="urn:microsoft.com/office/officeart/2018/2/layout/IconLabelDescriptionList"/>
    <dgm:cxn modelId="{40FA5D29-8379-4039-8F93-010757F910B9}" type="presParOf" srcId="{579B2AED-D9D8-4EBF-B17B-6C3C3D22EB63}" destId="{C13EB03B-6E39-4FB5-BD84-888C011E1D1D}" srcOrd="3" destOrd="0" presId="urn:microsoft.com/office/officeart/2018/2/layout/IconLabelDescriptionList"/>
    <dgm:cxn modelId="{06B38198-63D0-4B08-9DD9-E4751BB88F59}" type="presParOf" srcId="{579B2AED-D9D8-4EBF-B17B-6C3C3D22EB63}" destId="{7A636547-CD19-4A7B-BFD9-8818B14657BC}"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80372D-5CC2-4C90-AAD5-C599148F1E86}"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C995A989-EFD0-429A-9378-DFBABAF1BFD3}">
      <dgm:prSet phldrT="[Text]" custT="1"/>
      <dgm:spPr/>
      <dgm:t>
        <a:bodyPr/>
        <a:lstStyle/>
        <a:p>
          <a:endParaRPr lang="en-US" sz="1600" dirty="0">
            <a:latin typeface="+mj-lt"/>
          </a:endParaRPr>
        </a:p>
      </dgm:t>
    </dgm:pt>
    <dgm:pt modelId="{5FAE5A27-8A1C-45AF-8D89-1130A739542E}" type="parTrans" cxnId="{E4F4DD48-66F4-4350-B1F9-C744D047D05A}">
      <dgm:prSet/>
      <dgm:spPr/>
      <dgm:t>
        <a:bodyPr/>
        <a:lstStyle/>
        <a:p>
          <a:endParaRPr lang="en-US"/>
        </a:p>
      </dgm:t>
    </dgm:pt>
    <dgm:pt modelId="{0C950977-3E91-4F0F-A45C-A360A6227CC1}" type="sibTrans" cxnId="{E4F4DD48-66F4-4350-B1F9-C744D047D05A}">
      <dgm:prSet/>
      <dgm:spPr/>
      <dgm:t>
        <a:bodyPr/>
        <a:lstStyle/>
        <a:p>
          <a:endParaRPr lang="en-US"/>
        </a:p>
      </dgm:t>
    </dgm:pt>
    <dgm:pt modelId="{45C76497-A158-4F21-9094-AC064026E3EC}">
      <dgm:prSet phldrT="[Text]" custT="1"/>
      <dgm:spPr/>
      <dgm:t>
        <a:bodyPr/>
        <a:lstStyle/>
        <a:p>
          <a:r>
            <a:rPr lang="en-US" sz="1600" dirty="0">
              <a:latin typeface="+mj-lt"/>
            </a:rPr>
            <a:t>Do I need to make this change?</a:t>
          </a:r>
        </a:p>
      </dgm:t>
    </dgm:pt>
    <dgm:pt modelId="{388C651F-0036-47CE-9E66-D4EE2B0425CB}" type="parTrans" cxnId="{3FDC43A6-8706-4770-A2CB-2CA4B0F6E300}">
      <dgm:prSet/>
      <dgm:spPr/>
      <dgm:t>
        <a:bodyPr/>
        <a:lstStyle/>
        <a:p>
          <a:endParaRPr lang="en-US"/>
        </a:p>
      </dgm:t>
    </dgm:pt>
    <dgm:pt modelId="{CB26A4BD-F0C6-473B-82D6-4479CD80916D}" type="sibTrans" cxnId="{3FDC43A6-8706-4770-A2CB-2CA4B0F6E300}">
      <dgm:prSet/>
      <dgm:spPr/>
      <dgm:t>
        <a:bodyPr/>
        <a:lstStyle/>
        <a:p>
          <a:endParaRPr lang="en-US"/>
        </a:p>
      </dgm:t>
    </dgm:pt>
    <dgm:pt modelId="{67EED373-5CD4-463B-93B5-036CE1E486C2}">
      <dgm:prSet phldrT="[Text]" custT="1"/>
      <dgm:spPr/>
      <dgm:t>
        <a:bodyPr/>
        <a:lstStyle/>
        <a:p>
          <a:r>
            <a:rPr lang="en-US" sz="1600" dirty="0">
              <a:latin typeface="+mj-lt"/>
            </a:rPr>
            <a:t>Can I do it? </a:t>
          </a:r>
        </a:p>
      </dgm:t>
    </dgm:pt>
    <dgm:pt modelId="{78484D7B-EABF-4D3B-B290-87DC103890D8}" type="parTrans" cxnId="{AE5CE01B-9DB7-48F8-8B72-C6D987243A9E}">
      <dgm:prSet/>
      <dgm:spPr/>
      <dgm:t>
        <a:bodyPr/>
        <a:lstStyle/>
        <a:p>
          <a:endParaRPr lang="en-US"/>
        </a:p>
      </dgm:t>
    </dgm:pt>
    <dgm:pt modelId="{0DEE78A9-6B59-462B-B595-D4172D561763}" type="sibTrans" cxnId="{AE5CE01B-9DB7-48F8-8B72-C6D987243A9E}">
      <dgm:prSet/>
      <dgm:spPr/>
      <dgm:t>
        <a:bodyPr/>
        <a:lstStyle/>
        <a:p>
          <a:endParaRPr lang="en-US"/>
        </a:p>
      </dgm:t>
    </dgm:pt>
    <dgm:pt modelId="{9E4B87BE-1DB6-4C2E-868E-356BB696FD1B}">
      <dgm:prSet phldrT="[Text]" custT="1"/>
      <dgm:spPr/>
      <dgm:t>
        <a:bodyPr/>
        <a:lstStyle/>
        <a:p>
          <a:r>
            <a:rPr lang="en-US" sz="1600" dirty="0">
              <a:latin typeface="+mj-lt"/>
            </a:rPr>
            <a:t>Do I have supports?</a:t>
          </a:r>
        </a:p>
      </dgm:t>
    </dgm:pt>
    <dgm:pt modelId="{6B6CD5A7-9D62-4730-BF2F-D6FBB91EC796}" type="parTrans" cxnId="{DFA38957-D10F-424F-B512-ED5B98ACD57F}">
      <dgm:prSet/>
      <dgm:spPr/>
      <dgm:t>
        <a:bodyPr/>
        <a:lstStyle/>
        <a:p>
          <a:endParaRPr lang="en-US"/>
        </a:p>
      </dgm:t>
    </dgm:pt>
    <dgm:pt modelId="{2EE5ACF2-8073-4FC1-9E8A-4D73723D55CC}" type="sibTrans" cxnId="{DFA38957-D10F-424F-B512-ED5B98ACD57F}">
      <dgm:prSet/>
      <dgm:spPr/>
      <dgm:t>
        <a:bodyPr/>
        <a:lstStyle/>
        <a:p>
          <a:endParaRPr lang="en-US"/>
        </a:p>
      </dgm:t>
    </dgm:pt>
    <dgm:pt modelId="{1313F682-9075-4E4F-A692-E220F0702B53}">
      <dgm:prSet custT="1"/>
      <dgm:spPr/>
      <dgm:t>
        <a:bodyPr/>
        <a:lstStyle/>
        <a:p>
          <a:pPr rtl="0"/>
          <a:r>
            <a:rPr lang="en-US" altLang="ja-JP" sz="1600" b="0" i="0" u="none" strike="noStrike" baseline="0" dirty="0">
              <a:latin typeface="+mj-lt"/>
            </a:rPr>
            <a:t>Will my life be better? </a:t>
          </a:r>
        </a:p>
      </dgm:t>
    </dgm:pt>
    <dgm:pt modelId="{42BF54F4-CC87-406C-B230-2A2986B0391C}" type="sibTrans" cxnId="{C74892F9-F15B-465C-9DB4-F3DB13AC4695}">
      <dgm:prSet/>
      <dgm:spPr/>
      <dgm:t>
        <a:bodyPr/>
        <a:lstStyle/>
        <a:p>
          <a:endParaRPr lang="en-US"/>
        </a:p>
      </dgm:t>
    </dgm:pt>
    <dgm:pt modelId="{23FA198F-B47A-49D7-8678-444F94E55183}" type="parTrans" cxnId="{C74892F9-F15B-465C-9DB4-F3DB13AC4695}">
      <dgm:prSet/>
      <dgm:spPr/>
      <dgm:t>
        <a:bodyPr/>
        <a:lstStyle/>
        <a:p>
          <a:endParaRPr lang="en-US"/>
        </a:p>
      </dgm:t>
    </dgm:pt>
    <dgm:pt modelId="{54B8B013-77EB-49EF-8979-82BAF148C4F4}">
      <dgm:prSet phldrT="[Text]" custT="1"/>
      <dgm:spPr/>
      <dgm:t>
        <a:bodyPr/>
        <a:lstStyle/>
        <a:p>
          <a:r>
            <a:rPr lang="en-US" sz="1600" dirty="0">
              <a:latin typeface="+mj-lt"/>
            </a:rPr>
            <a:t>Do I want  help? </a:t>
          </a:r>
        </a:p>
      </dgm:t>
    </dgm:pt>
    <dgm:pt modelId="{21CDFA86-E007-408D-B8CF-559C00844991}" type="parTrans" cxnId="{055737FC-B85B-4117-BA91-74992188E959}">
      <dgm:prSet/>
      <dgm:spPr/>
      <dgm:t>
        <a:bodyPr/>
        <a:lstStyle/>
        <a:p>
          <a:endParaRPr lang="en-US"/>
        </a:p>
      </dgm:t>
    </dgm:pt>
    <dgm:pt modelId="{A90F69BC-8187-4C1A-8C12-328B2843A03C}" type="sibTrans" cxnId="{055737FC-B85B-4117-BA91-74992188E959}">
      <dgm:prSet/>
      <dgm:spPr/>
      <dgm:t>
        <a:bodyPr/>
        <a:lstStyle/>
        <a:p>
          <a:endParaRPr lang="en-US"/>
        </a:p>
      </dgm:t>
    </dgm:pt>
    <dgm:pt modelId="{D4DF6A4A-B1D0-4455-9338-A2E82AD5DA94}" type="pres">
      <dgm:prSet presAssocID="{8F80372D-5CC2-4C90-AAD5-C599148F1E86}" presName="Name0" presStyleCnt="0">
        <dgm:presLayoutVars>
          <dgm:chMax val="1"/>
          <dgm:dir/>
          <dgm:animLvl val="ctr"/>
          <dgm:resizeHandles val="exact"/>
        </dgm:presLayoutVars>
      </dgm:prSet>
      <dgm:spPr/>
      <dgm:t>
        <a:bodyPr/>
        <a:lstStyle/>
        <a:p>
          <a:endParaRPr lang="en-US"/>
        </a:p>
      </dgm:t>
    </dgm:pt>
    <dgm:pt modelId="{46EC7901-9A1C-454A-9D35-BDC6BFB9960D}" type="pres">
      <dgm:prSet presAssocID="{C995A989-EFD0-429A-9378-DFBABAF1BFD3}" presName="centerShape" presStyleLbl="node0" presStyleIdx="0" presStyleCnt="1"/>
      <dgm:spPr/>
      <dgm:t>
        <a:bodyPr/>
        <a:lstStyle/>
        <a:p>
          <a:endParaRPr lang="en-US"/>
        </a:p>
      </dgm:t>
    </dgm:pt>
    <dgm:pt modelId="{AFEEF24D-8A14-4CCC-A833-46C21353F4E8}" type="pres">
      <dgm:prSet presAssocID="{45C76497-A158-4F21-9094-AC064026E3EC}" presName="node" presStyleLbl="node1" presStyleIdx="0" presStyleCnt="5" custScaleX="164590">
        <dgm:presLayoutVars>
          <dgm:bulletEnabled val="1"/>
        </dgm:presLayoutVars>
      </dgm:prSet>
      <dgm:spPr/>
      <dgm:t>
        <a:bodyPr/>
        <a:lstStyle/>
        <a:p>
          <a:endParaRPr lang="en-US"/>
        </a:p>
      </dgm:t>
    </dgm:pt>
    <dgm:pt modelId="{F997AE63-54EE-4543-9F41-BAFF1AD8C475}" type="pres">
      <dgm:prSet presAssocID="{45C76497-A158-4F21-9094-AC064026E3EC}" presName="dummy" presStyleCnt="0"/>
      <dgm:spPr/>
    </dgm:pt>
    <dgm:pt modelId="{EEF2C02D-3098-4EB2-BCC0-893DC3BAB58A}" type="pres">
      <dgm:prSet presAssocID="{CB26A4BD-F0C6-473B-82D6-4479CD80916D}" presName="sibTrans" presStyleLbl="sibTrans2D1" presStyleIdx="0" presStyleCnt="5"/>
      <dgm:spPr/>
      <dgm:t>
        <a:bodyPr/>
        <a:lstStyle/>
        <a:p>
          <a:endParaRPr lang="en-US"/>
        </a:p>
      </dgm:t>
    </dgm:pt>
    <dgm:pt modelId="{32173F5B-14B6-4533-B20D-CB041CF0134E}" type="pres">
      <dgm:prSet presAssocID="{9E4B87BE-1DB6-4C2E-868E-356BB696FD1B}" presName="node" presStyleLbl="node1" presStyleIdx="1" presStyleCnt="5" custScaleX="155584">
        <dgm:presLayoutVars>
          <dgm:bulletEnabled val="1"/>
        </dgm:presLayoutVars>
      </dgm:prSet>
      <dgm:spPr/>
      <dgm:t>
        <a:bodyPr/>
        <a:lstStyle/>
        <a:p>
          <a:endParaRPr lang="en-US"/>
        </a:p>
      </dgm:t>
    </dgm:pt>
    <dgm:pt modelId="{09491C62-756A-4C9E-B3AA-EEF9B81752B8}" type="pres">
      <dgm:prSet presAssocID="{9E4B87BE-1DB6-4C2E-868E-356BB696FD1B}" presName="dummy" presStyleCnt="0"/>
      <dgm:spPr/>
    </dgm:pt>
    <dgm:pt modelId="{005664A6-1624-45B0-8E75-94D6D4571185}" type="pres">
      <dgm:prSet presAssocID="{2EE5ACF2-8073-4FC1-9E8A-4D73723D55CC}" presName="sibTrans" presStyleLbl="sibTrans2D1" presStyleIdx="1" presStyleCnt="5"/>
      <dgm:spPr/>
      <dgm:t>
        <a:bodyPr/>
        <a:lstStyle/>
        <a:p>
          <a:endParaRPr lang="en-US"/>
        </a:p>
      </dgm:t>
    </dgm:pt>
    <dgm:pt modelId="{1540ECA1-68E3-4D87-8850-02F397F8DF03}" type="pres">
      <dgm:prSet presAssocID="{1313F682-9075-4E4F-A692-E220F0702B53}" presName="node" presStyleLbl="node1" presStyleIdx="2" presStyleCnt="5" custScaleX="148169">
        <dgm:presLayoutVars>
          <dgm:bulletEnabled val="1"/>
        </dgm:presLayoutVars>
      </dgm:prSet>
      <dgm:spPr/>
      <dgm:t>
        <a:bodyPr/>
        <a:lstStyle/>
        <a:p>
          <a:endParaRPr lang="en-US"/>
        </a:p>
      </dgm:t>
    </dgm:pt>
    <dgm:pt modelId="{0A98D29E-9886-4BD0-8F0A-652048488A64}" type="pres">
      <dgm:prSet presAssocID="{1313F682-9075-4E4F-A692-E220F0702B53}" presName="dummy" presStyleCnt="0"/>
      <dgm:spPr/>
    </dgm:pt>
    <dgm:pt modelId="{C8EB1D4B-2CC3-4860-AE69-30AA8156C6C6}" type="pres">
      <dgm:prSet presAssocID="{42BF54F4-CC87-406C-B230-2A2986B0391C}" presName="sibTrans" presStyleLbl="sibTrans2D1" presStyleIdx="2" presStyleCnt="5"/>
      <dgm:spPr/>
      <dgm:t>
        <a:bodyPr/>
        <a:lstStyle/>
        <a:p>
          <a:endParaRPr lang="en-US"/>
        </a:p>
      </dgm:t>
    </dgm:pt>
    <dgm:pt modelId="{D5BC6038-D81E-4522-8AD3-8EAB8BE67214}" type="pres">
      <dgm:prSet presAssocID="{67EED373-5CD4-463B-93B5-036CE1E486C2}" presName="node" presStyleLbl="node1" presStyleIdx="3" presStyleCnt="5" custScaleX="143487">
        <dgm:presLayoutVars>
          <dgm:bulletEnabled val="1"/>
        </dgm:presLayoutVars>
      </dgm:prSet>
      <dgm:spPr/>
      <dgm:t>
        <a:bodyPr/>
        <a:lstStyle/>
        <a:p>
          <a:endParaRPr lang="en-US"/>
        </a:p>
      </dgm:t>
    </dgm:pt>
    <dgm:pt modelId="{C6E07A99-A196-4AB7-B3B1-8CBD493040DD}" type="pres">
      <dgm:prSet presAssocID="{67EED373-5CD4-463B-93B5-036CE1E486C2}" presName="dummy" presStyleCnt="0"/>
      <dgm:spPr/>
    </dgm:pt>
    <dgm:pt modelId="{03D0F14A-E5F7-4C35-8EA3-E62B2B18A47C}" type="pres">
      <dgm:prSet presAssocID="{0DEE78A9-6B59-462B-B595-D4172D561763}" presName="sibTrans" presStyleLbl="sibTrans2D1" presStyleIdx="3" presStyleCnt="5"/>
      <dgm:spPr/>
      <dgm:t>
        <a:bodyPr/>
        <a:lstStyle/>
        <a:p>
          <a:endParaRPr lang="en-US"/>
        </a:p>
      </dgm:t>
    </dgm:pt>
    <dgm:pt modelId="{E8C4D0A2-FE98-49B0-9E30-DF83B7DEA437}" type="pres">
      <dgm:prSet presAssocID="{54B8B013-77EB-49EF-8979-82BAF148C4F4}" presName="node" presStyleLbl="node1" presStyleIdx="4" presStyleCnt="5" custScaleX="132957" custRadScaleRad="97636" custRadScaleInc="-10657">
        <dgm:presLayoutVars>
          <dgm:bulletEnabled val="1"/>
        </dgm:presLayoutVars>
      </dgm:prSet>
      <dgm:spPr/>
      <dgm:t>
        <a:bodyPr/>
        <a:lstStyle/>
        <a:p>
          <a:endParaRPr lang="en-US"/>
        </a:p>
      </dgm:t>
    </dgm:pt>
    <dgm:pt modelId="{41E3CE7C-2F7F-4D6F-A9EE-CBF64C336C08}" type="pres">
      <dgm:prSet presAssocID="{54B8B013-77EB-49EF-8979-82BAF148C4F4}" presName="dummy" presStyleCnt="0"/>
      <dgm:spPr/>
    </dgm:pt>
    <dgm:pt modelId="{D02352FC-4CCF-40CD-B7D2-2C0A8C2DAF49}" type="pres">
      <dgm:prSet presAssocID="{A90F69BC-8187-4C1A-8C12-328B2843A03C}" presName="sibTrans" presStyleLbl="sibTrans2D1" presStyleIdx="4" presStyleCnt="5"/>
      <dgm:spPr/>
      <dgm:t>
        <a:bodyPr/>
        <a:lstStyle/>
        <a:p>
          <a:endParaRPr lang="en-US"/>
        </a:p>
      </dgm:t>
    </dgm:pt>
  </dgm:ptLst>
  <dgm:cxnLst>
    <dgm:cxn modelId="{62EBBD66-2E8E-4931-A40F-45A35717AE7A}" type="presOf" srcId="{C995A989-EFD0-429A-9378-DFBABAF1BFD3}" destId="{46EC7901-9A1C-454A-9D35-BDC6BFB9960D}" srcOrd="0" destOrd="0" presId="urn:microsoft.com/office/officeart/2005/8/layout/radial6"/>
    <dgm:cxn modelId="{E7F1155A-4649-4A36-8318-C8F700751C50}" type="presOf" srcId="{42BF54F4-CC87-406C-B230-2A2986B0391C}" destId="{C8EB1D4B-2CC3-4860-AE69-30AA8156C6C6}" srcOrd="0" destOrd="0" presId="urn:microsoft.com/office/officeart/2005/8/layout/radial6"/>
    <dgm:cxn modelId="{DFA38957-D10F-424F-B512-ED5B98ACD57F}" srcId="{C995A989-EFD0-429A-9378-DFBABAF1BFD3}" destId="{9E4B87BE-1DB6-4C2E-868E-356BB696FD1B}" srcOrd="1" destOrd="0" parTransId="{6B6CD5A7-9D62-4730-BF2F-D6FBB91EC796}" sibTransId="{2EE5ACF2-8073-4FC1-9E8A-4D73723D55CC}"/>
    <dgm:cxn modelId="{AADB016C-9746-40D8-AAF4-022BA0AA7B23}" type="presOf" srcId="{1313F682-9075-4E4F-A692-E220F0702B53}" destId="{1540ECA1-68E3-4D87-8850-02F397F8DF03}" srcOrd="0" destOrd="0" presId="urn:microsoft.com/office/officeart/2005/8/layout/radial6"/>
    <dgm:cxn modelId="{74AF47BE-E02C-4A07-86DF-B2DE156A62E1}" type="presOf" srcId="{67EED373-5CD4-463B-93B5-036CE1E486C2}" destId="{D5BC6038-D81E-4522-8AD3-8EAB8BE67214}" srcOrd="0" destOrd="0" presId="urn:microsoft.com/office/officeart/2005/8/layout/radial6"/>
    <dgm:cxn modelId="{3FDC43A6-8706-4770-A2CB-2CA4B0F6E300}" srcId="{C995A989-EFD0-429A-9378-DFBABAF1BFD3}" destId="{45C76497-A158-4F21-9094-AC064026E3EC}" srcOrd="0" destOrd="0" parTransId="{388C651F-0036-47CE-9E66-D4EE2B0425CB}" sibTransId="{CB26A4BD-F0C6-473B-82D6-4479CD80916D}"/>
    <dgm:cxn modelId="{7D885DC8-9426-4B58-8BE3-B64175C4B89E}" type="presOf" srcId="{A90F69BC-8187-4C1A-8C12-328B2843A03C}" destId="{D02352FC-4CCF-40CD-B7D2-2C0A8C2DAF49}" srcOrd="0" destOrd="0" presId="urn:microsoft.com/office/officeart/2005/8/layout/radial6"/>
    <dgm:cxn modelId="{594D9DC2-F8D0-4A10-95BB-CB2DDFF37123}" type="presOf" srcId="{CB26A4BD-F0C6-473B-82D6-4479CD80916D}" destId="{EEF2C02D-3098-4EB2-BCC0-893DC3BAB58A}" srcOrd="0" destOrd="0" presId="urn:microsoft.com/office/officeart/2005/8/layout/radial6"/>
    <dgm:cxn modelId="{0B8C352D-E369-43C6-964D-12CEAF15B348}" type="presOf" srcId="{8F80372D-5CC2-4C90-AAD5-C599148F1E86}" destId="{D4DF6A4A-B1D0-4455-9338-A2E82AD5DA94}" srcOrd="0" destOrd="0" presId="urn:microsoft.com/office/officeart/2005/8/layout/radial6"/>
    <dgm:cxn modelId="{2EEFD28F-EFC2-4188-94B5-06FD1B534B51}" type="presOf" srcId="{45C76497-A158-4F21-9094-AC064026E3EC}" destId="{AFEEF24D-8A14-4CCC-A833-46C21353F4E8}" srcOrd="0" destOrd="0" presId="urn:microsoft.com/office/officeart/2005/8/layout/radial6"/>
    <dgm:cxn modelId="{055737FC-B85B-4117-BA91-74992188E959}" srcId="{C995A989-EFD0-429A-9378-DFBABAF1BFD3}" destId="{54B8B013-77EB-49EF-8979-82BAF148C4F4}" srcOrd="4" destOrd="0" parTransId="{21CDFA86-E007-408D-B8CF-559C00844991}" sibTransId="{A90F69BC-8187-4C1A-8C12-328B2843A03C}"/>
    <dgm:cxn modelId="{2134D25D-21FB-4DE4-A5AE-E400CD57BEF6}" type="presOf" srcId="{9E4B87BE-1DB6-4C2E-868E-356BB696FD1B}" destId="{32173F5B-14B6-4533-B20D-CB041CF0134E}" srcOrd="0" destOrd="0" presId="urn:microsoft.com/office/officeart/2005/8/layout/radial6"/>
    <dgm:cxn modelId="{E4F4DD48-66F4-4350-B1F9-C744D047D05A}" srcId="{8F80372D-5CC2-4C90-AAD5-C599148F1E86}" destId="{C995A989-EFD0-429A-9378-DFBABAF1BFD3}" srcOrd="0" destOrd="0" parTransId="{5FAE5A27-8A1C-45AF-8D89-1130A739542E}" sibTransId="{0C950977-3E91-4F0F-A45C-A360A6227CC1}"/>
    <dgm:cxn modelId="{126A5D38-CF00-44FC-938E-81E9ACF3DC55}" type="presOf" srcId="{2EE5ACF2-8073-4FC1-9E8A-4D73723D55CC}" destId="{005664A6-1624-45B0-8E75-94D6D4571185}" srcOrd="0" destOrd="0" presId="urn:microsoft.com/office/officeart/2005/8/layout/radial6"/>
    <dgm:cxn modelId="{C74892F9-F15B-465C-9DB4-F3DB13AC4695}" srcId="{C995A989-EFD0-429A-9378-DFBABAF1BFD3}" destId="{1313F682-9075-4E4F-A692-E220F0702B53}" srcOrd="2" destOrd="0" parTransId="{23FA198F-B47A-49D7-8678-444F94E55183}" sibTransId="{42BF54F4-CC87-406C-B230-2A2986B0391C}"/>
    <dgm:cxn modelId="{AE5CE01B-9DB7-48F8-8B72-C6D987243A9E}" srcId="{C995A989-EFD0-429A-9378-DFBABAF1BFD3}" destId="{67EED373-5CD4-463B-93B5-036CE1E486C2}" srcOrd="3" destOrd="0" parTransId="{78484D7B-EABF-4D3B-B290-87DC103890D8}" sibTransId="{0DEE78A9-6B59-462B-B595-D4172D561763}"/>
    <dgm:cxn modelId="{AF759B51-D2E9-4410-9138-64F78193B648}" type="presOf" srcId="{0DEE78A9-6B59-462B-B595-D4172D561763}" destId="{03D0F14A-E5F7-4C35-8EA3-E62B2B18A47C}" srcOrd="0" destOrd="0" presId="urn:microsoft.com/office/officeart/2005/8/layout/radial6"/>
    <dgm:cxn modelId="{D669E249-10DF-4ADA-A488-3ABA64BA9FA8}" type="presOf" srcId="{54B8B013-77EB-49EF-8979-82BAF148C4F4}" destId="{E8C4D0A2-FE98-49B0-9E30-DF83B7DEA437}" srcOrd="0" destOrd="0" presId="urn:microsoft.com/office/officeart/2005/8/layout/radial6"/>
    <dgm:cxn modelId="{51CAAF99-F34F-49C0-861E-EE4BC6E49FDB}" type="presParOf" srcId="{D4DF6A4A-B1D0-4455-9338-A2E82AD5DA94}" destId="{46EC7901-9A1C-454A-9D35-BDC6BFB9960D}" srcOrd="0" destOrd="0" presId="urn:microsoft.com/office/officeart/2005/8/layout/radial6"/>
    <dgm:cxn modelId="{BA9942D3-FD7F-4EC3-BBBE-7025009039A2}" type="presParOf" srcId="{D4DF6A4A-B1D0-4455-9338-A2E82AD5DA94}" destId="{AFEEF24D-8A14-4CCC-A833-46C21353F4E8}" srcOrd="1" destOrd="0" presId="urn:microsoft.com/office/officeart/2005/8/layout/radial6"/>
    <dgm:cxn modelId="{3E521F08-4BE1-480D-AF69-C8969D786FB7}" type="presParOf" srcId="{D4DF6A4A-B1D0-4455-9338-A2E82AD5DA94}" destId="{F997AE63-54EE-4543-9F41-BAFF1AD8C475}" srcOrd="2" destOrd="0" presId="urn:microsoft.com/office/officeart/2005/8/layout/radial6"/>
    <dgm:cxn modelId="{DC440EE8-1DFD-45D1-990E-93F02E18AB23}" type="presParOf" srcId="{D4DF6A4A-B1D0-4455-9338-A2E82AD5DA94}" destId="{EEF2C02D-3098-4EB2-BCC0-893DC3BAB58A}" srcOrd="3" destOrd="0" presId="urn:microsoft.com/office/officeart/2005/8/layout/radial6"/>
    <dgm:cxn modelId="{51619E8A-E742-4949-A4A2-A7DB80B2D555}" type="presParOf" srcId="{D4DF6A4A-B1D0-4455-9338-A2E82AD5DA94}" destId="{32173F5B-14B6-4533-B20D-CB041CF0134E}" srcOrd="4" destOrd="0" presId="urn:microsoft.com/office/officeart/2005/8/layout/radial6"/>
    <dgm:cxn modelId="{28C25F5C-0558-44C7-B34C-3B25E241B0B5}" type="presParOf" srcId="{D4DF6A4A-B1D0-4455-9338-A2E82AD5DA94}" destId="{09491C62-756A-4C9E-B3AA-EEF9B81752B8}" srcOrd="5" destOrd="0" presId="urn:microsoft.com/office/officeart/2005/8/layout/radial6"/>
    <dgm:cxn modelId="{C2C63870-72FE-4533-BF64-D0A13D3293F6}" type="presParOf" srcId="{D4DF6A4A-B1D0-4455-9338-A2E82AD5DA94}" destId="{005664A6-1624-45B0-8E75-94D6D4571185}" srcOrd="6" destOrd="0" presId="urn:microsoft.com/office/officeart/2005/8/layout/radial6"/>
    <dgm:cxn modelId="{559E88DC-91A3-4208-9032-9952AE7DD156}" type="presParOf" srcId="{D4DF6A4A-B1D0-4455-9338-A2E82AD5DA94}" destId="{1540ECA1-68E3-4D87-8850-02F397F8DF03}" srcOrd="7" destOrd="0" presId="urn:microsoft.com/office/officeart/2005/8/layout/radial6"/>
    <dgm:cxn modelId="{553BAAAE-329F-4738-AA2F-BB786976934C}" type="presParOf" srcId="{D4DF6A4A-B1D0-4455-9338-A2E82AD5DA94}" destId="{0A98D29E-9886-4BD0-8F0A-652048488A64}" srcOrd="8" destOrd="0" presId="urn:microsoft.com/office/officeart/2005/8/layout/radial6"/>
    <dgm:cxn modelId="{B1E65E82-3F3C-48B3-A738-6981493703E4}" type="presParOf" srcId="{D4DF6A4A-B1D0-4455-9338-A2E82AD5DA94}" destId="{C8EB1D4B-2CC3-4860-AE69-30AA8156C6C6}" srcOrd="9" destOrd="0" presId="urn:microsoft.com/office/officeart/2005/8/layout/radial6"/>
    <dgm:cxn modelId="{1240243C-CBE3-4B53-8363-DCEA8B8BE9D5}" type="presParOf" srcId="{D4DF6A4A-B1D0-4455-9338-A2E82AD5DA94}" destId="{D5BC6038-D81E-4522-8AD3-8EAB8BE67214}" srcOrd="10" destOrd="0" presId="urn:microsoft.com/office/officeart/2005/8/layout/radial6"/>
    <dgm:cxn modelId="{D4EB78DF-97AE-495E-89DF-47446BE69BFA}" type="presParOf" srcId="{D4DF6A4A-B1D0-4455-9338-A2E82AD5DA94}" destId="{C6E07A99-A196-4AB7-B3B1-8CBD493040DD}" srcOrd="11" destOrd="0" presId="urn:microsoft.com/office/officeart/2005/8/layout/radial6"/>
    <dgm:cxn modelId="{CB7EE83C-DA58-49E1-A0F7-BB832775D586}" type="presParOf" srcId="{D4DF6A4A-B1D0-4455-9338-A2E82AD5DA94}" destId="{03D0F14A-E5F7-4C35-8EA3-E62B2B18A47C}" srcOrd="12" destOrd="0" presId="urn:microsoft.com/office/officeart/2005/8/layout/radial6"/>
    <dgm:cxn modelId="{2D98B4E0-F9A3-45BB-B6BD-3937E7624990}" type="presParOf" srcId="{D4DF6A4A-B1D0-4455-9338-A2E82AD5DA94}" destId="{E8C4D0A2-FE98-49B0-9E30-DF83B7DEA437}" srcOrd="13" destOrd="0" presId="urn:microsoft.com/office/officeart/2005/8/layout/radial6"/>
    <dgm:cxn modelId="{0CB415E8-A127-429C-9C01-45A9E96E2C10}" type="presParOf" srcId="{D4DF6A4A-B1D0-4455-9338-A2E82AD5DA94}" destId="{41E3CE7C-2F7F-4D6F-A9EE-CBF64C336C08}" srcOrd="14" destOrd="0" presId="urn:microsoft.com/office/officeart/2005/8/layout/radial6"/>
    <dgm:cxn modelId="{DB3625CD-79BF-445A-9837-F83417F0A2DB}" type="presParOf" srcId="{D4DF6A4A-B1D0-4455-9338-A2E82AD5DA94}" destId="{D02352FC-4CCF-40CD-B7D2-2C0A8C2DAF49}"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7E4F8-25F4-447B-8DBD-BE5D03F98BC2}">
      <dsp:nvSpPr>
        <dsp:cNvPr id="0" name=""/>
        <dsp:cNvSpPr/>
      </dsp:nvSpPr>
      <dsp:spPr>
        <a:xfrm>
          <a:off x="10866" y="33991"/>
          <a:ext cx="1137317" cy="111843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413393-E48A-4BBF-88AA-A791755474D4}">
      <dsp:nvSpPr>
        <dsp:cNvPr id="0" name=""/>
        <dsp:cNvSpPr/>
      </dsp:nvSpPr>
      <dsp:spPr>
        <a:xfrm>
          <a:off x="10866" y="1325586"/>
          <a:ext cx="3249479" cy="479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422400">
            <a:lnSpc>
              <a:spcPct val="100000"/>
            </a:lnSpc>
            <a:spcBef>
              <a:spcPct val="0"/>
            </a:spcBef>
            <a:spcAft>
              <a:spcPct val="35000"/>
            </a:spcAft>
            <a:defRPr b="1"/>
          </a:pPr>
          <a:r>
            <a:rPr kumimoji="1" lang="en-US" sz="3200" b="1" kern="1200"/>
            <a:t>Goal(s):</a:t>
          </a:r>
          <a:endParaRPr lang="en-US" sz="3200" kern="1200"/>
        </a:p>
      </dsp:txBody>
      <dsp:txXfrm>
        <a:off x="10866" y="1325586"/>
        <a:ext cx="3249479" cy="479329"/>
      </dsp:txXfrm>
    </dsp:sp>
    <dsp:sp modelId="{D0B9F747-6C5E-4871-B380-D633EAF8ABC4}">
      <dsp:nvSpPr>
        <dsp:cNvPr id="0" name=""/>
        <dsp:cNvSpPr/>
      </dsp:nvSpPr>
      <dsp:spPr>
        <a:xfrm>
          <a:off x="10866" y="1885455"/>
          <a:ext cx="3249479" cy="217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pPr>
          <a:r>
            <a:rPr kumimoji="1" lang="en-US" sz="1700" i="1" kern="1200" dirty="0"/>
            <a:t>Achieve and maintain clinical stability; reduce assaultive behavior; comply with medications</a:t>
          </a:r>
          <a:endParaRPr lang="en-US" sz="1700" kern="1200" dirty="0"/>
        </a:p>
      </dsp:txBody>
      <dsp:txXfrm>
        <a:off x="10866" y="1885455"/>
        <a:ext cx="3249479" cy="2175476"/>
      </dsp:txXfrm>
    </dsp:sp>
    <dsp:sp modelId="{7032AD13-66AF-4CF8-96D7-6C1CDA95BB9B}">
      <dsp:nvSpPr>
        <dsp:cNvPr id="0" name=""/>
        <dsp:cNvSpPr/>
      </dsp:nvSpPr>
      <dsp:spPr>
        <a:xfrm>
          <a:off x="3829005" y="33991"/>
          <a:ext cx="1137317" cy="11184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62960-4C89-40CC-AB60-D2AA5F0A731F}">
      <dsp:nvSpPr>
        <dsp:cNvPr id="0" name=""/>
        <dsp:cNvSpPr/>
      </dsp:nvSpPr>
      <dsp:spPr>
        <a:xfrm>
          <a:off x="3829005" y="1325586"/>
          <a:ext cx="3249479" cy="479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422400">
            <a:lnSpc>
              <a:spcPct val="100000"/>
            </a:lnSpc>
            <a:spcBef>
              <a:spcPct val="0"/>
            </a:spcBef>
            <a:spcAft>
              <a:spcPct val="35000"/>
            </a:spcAft>
            <a:defRPr b="1"/>
          </a:pPr>
          <a:r>
            <a:rPr kumimoji="1" lang="en-US" sz="3200" b="1" kern="1200"/>
            <a:t>Objective(s):</a:t>
          </a:r>
          <a:endParaRPr lang="en-US" sz="3200" kern="1200"/>
        </a:p>
      </dsp:txBody>
      <dsp:txXfrm>
        <a:off x="3829005" y="1325586"/>
        <a:ext cx="3249479" cy="479329"/>
      </dsp:txXfrm>
    </dsp:sp>
    <dsp:sp modelId="{EAE01E56-D06C-47FF-9858-898EC9D8CADE}">
      <dsp:nvSpPr>
        <dsp:cNvPr id="0" name=""/>
        <dsp:cNvSpPr/>
      </dsp:nvSpPr>
      <dsp:spPr>
        <a:xfrm>
          <a:off x="3829005" y="1885455"/>
          <a:ext cx="3249479" cy="217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pPr>
          <a:r>
            <a:rPr kumimoji="1" lang="en-US" sz="1700" kern="1200" dirty="0"/>
            <a:t>Pt will attend all scheduled groups on unit and mall; Pt will take all meds as prescribed; Pt will complete anger management program; Pt will demonstrate increased insight re: clinical symptoms; Pt will recognize role of substances in exacerbating aggressive behavior</a:t>
          </a:r>
          <a:endParaRPr lang="en-US" sz="1700" kern="1200" dirty="0"/>
        </a:p>
      </dsp:txBody>
      <dsp:txXfrm>
        <a:off x="3829005" y="1885455"/>
        <a:ext cx="3249479" cy="2175476"/>
      </dsp:txXfrm>
    </dsp:sp>
    <dsp:sp modelId="{BDAF50CF-EC7A-4B58-B7AE-6132F96816F7}">
      <dsp:nvSpPr>
        <dsp:cNvPr id="0" name=""/>
        <dsp:cNvSpPr/>
      </dsp:nvSpPr>
      <dsp:spPr>
        <a:xfrm>
          <a:off x="7647143" y="33991"/>
          <a:ext cx="1137317" cy="11184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1556E-6F2A-46A6-B5F5-6CF3840E3D60}">
      <dsp:nvSpPr>
        <dsp:cNvPr id="0" name=""/>
        <dsp:cNvSpPr/>
      </dsp:nvSpPr>
      <dsp:spPr>
        <a:xfrm>
          <a:off x="7647143" y="1325586"/>
          <a:ext cx="3249479" cy="479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422400">
            <a:lnSpc>
              <a:spcPct val="100000"/>
            </a:lnSpc>
            <a:spcBef>
              <a:spcPct val="0"/>
            </a:spcBef>
            <a:spcAft>
              <a:spcPct val="35000"/>
            </a:spcAft>
            <a:defRPr b="1"/>
          </a:pPr>
          <a:r>
            <a:rPr kumimoji="1" lang="en-US" sz="3200" b="1" kern="1200"/>
            <a:t>Services(s):  </a:t>
          </a:r>
          <a:endParaRPr lang="en-US" sz="3200" kern="1200"/>
        </a:p>
      </dsp:txBody>
      <dsp:txXfrm>
        <a:off x="7647143" y="1325586"/>
        <a:ext cx="3249479" cy="479329"/>
      </dsp:txXfrm>
    </dsp:sp>
    <dsp:sp modelId="{7A636547-CD19-4A7B-BFD9-8818B14657BC}">
      <dsp:nvSpPr>
        <dsp:cNvPr id="0" name=""/>
        <dsp:cNvSpPr/>
      </dsp:nvSpPr>
      <dsp:spPr>
        <a:xfrm>
          <a:off x="7647143" y="1885455"/>
          <a:ext cx="3249479" cy="217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pPr>
          <a:r>
            <a:rPr kumimoji="1" lang="en-US" sz="1700" kern="1200"/>
            <a:t>Psychiatrist will provide medication management; Social Worker will provide anger management groups; Nursing staff will monitor medication compliance</a:t>
          </a:r>
          <a:endParaRPr lang="en-US" sz="1700" kern="1200"/>
        </a:p>
      </dsp:txBody>
      <dsp:txXfrm>
        <a:off x="7647143" y="1885455"/>
        <a:ext cx="3249479" cy="2175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352FC-4CCF-40CD-B7D2-2C0A8C2DAF49}">
      <dsp:nvSpPr>
        <dsp:cNvPr id="0" name=""/>
        <dsp:cNvSpPr/>
      </dsp:nvSpPr>
      <dsp:spPr>
        <a:xfrm>
          <a:off x="1770697" y="604377"/>
          <a:ext cx="4029185" cy="4029185"/>
        </a:xfrm>
        <a:prstGeom prst="blockArc">
          <a:avLst>
            <a:gd name="adj1" fmla="val 11703034"/>
            <a:gd name="adj2" fmla="val 16115476"/>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3D0F14A-E5F7-4C35-8EA3-E62B2B18A47C}">
      <dsp:nvSpPr>
        <dsp:cNvPr id="0" name=""/>
        <dsp:cNvSpPr/>
      </dsp:nvSpPr>
      <dsp:spPr>
        <a:xfrm>
          <a:off x="1762262" y="634773"/>
          <a:ext cx="4029185" cy="4029185"/>
        </a:xfrm>
        <a:prstGeom prst="blockArc">
          <a:avLst>
            <a:gd name="adj1" fmla="val 7647063"/>
            <a:gd name="adj2" fmla="val 11758141"/>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8EB1D4B-2CC3-4860-AE69-30AA8156C6C6}">
      <dsp:nvSpPr>
        <dsp:cNvPr id="0" name=""/>
        <dsp:cNvSpPr/>
      </dsp:nvSpPr>
      <dsp:spPr>
        <a:xfrm>
          <a:off x="1722318" y="604972"/>
          <a:ext cx="4029185" cy="4029185"/>
        </a:xfrm>
        <a:prstGeom prst="blockArc">
          <a:avLst>
            <a:gd name="adj1" fmla="val 3240000"/>
            <a:gd name="adj2" fmla="val 756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05664A6-1624-45B0-8E75-94D6D4571185}">
      <dsp:nvSpPr>
        <dsp:cNvPr id="0" name=""/>
        <dsp:cNvSpPr/>
      </dsp:nvSpPr>
      <dsp:spPr>
        <a:xfrm>
          <a:off x="1722318" y="604972"/>
          <a:ext cx="4029185" cy="4029185"/>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EF2C02D-3098-4EB2-BCC0-893DC3BAB58A}">
      <dsp:nvSpPr>
        <dsp:cNvPr id="0" name=""/>
        <dsp:cNvSpPr/>
      </dsp:nvSpPr>
      <dsp:spPr>
        <a:xfrm>
          <a:off x="1722318" y="604972"/>
          <a:ext cx="4029185" cy="4029185"/>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6EC7901-9A1C-454A-9D35-BDC6BFB9960D}">
      <dsp:nvSpPr>
        <dsp:cNvPr id="0" name=""/>
        <dsp:cNvSpPr/>
      </dsp:nvSpPr>
      <dsp:spPr>
        <a:xfrm>
          <a:off x="2809438" y="1692091"/>
          <a:ext cx="1854946" cy="185494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latin typeface="+mj-lt"/>
          </a:endParaRPr>
        </a:p>
      </dsp:txBody>
      <dsp:txXfrm>
        <a:off x="3081089" y="1963742"/>
        <a:ext cx="1311644" cy="1311644"/>
      </dsp:txXfrm>
    </dsp:sp>
    <dsp:sp modelId="{AFEEF24D-8A14-4CCC-A833-46C21353F4E8}">
      <dsp:nvSpPr>
        <dsp:cNvPr id="0" name=""/>
        <dsp:cNvSpPr/>
      </dsp:nvSpPr>
      <dsp:spPr>
        <a:xfrm>
          <a:off x="2668341" y="2485"/>
          <a:ext cx="2137140" cy="12984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mj-lt"/>
            </a:rPr>
            <a:t>Do I need to make this change?</a:t>
          </a:r>
        </a:p>
      </dsp:txBody>
      <dsp:txXfrm>
        <a:off x="2981318" y="192640"/>
        <a:ext cx="1511186" cy="918152"/>
      </dsp:txXfrm>
    </dsp:sp>
    <dsp:sp modelId="{32173F5B-14B6-4533-B20D-CB041CF0134E}">
      <dsp:nvSpPr>
        <dsp:cNvPr id="0" name=""/>
        <dsp:cNvSpPr/>
      </dsp:nvSpPr>
      <dsp:spPr>
        <a:xfrm>
          <a:off x="4598346" y="1362235"/>
          <a:ext cx="2020200" cy="12984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mj-lt"/>
            </a:rPr>
            <a:t>Do I have supports?</a:t>
          </a:r>
        </a:p>
      </dsp:txBody>
      <dsp:txXfrm>
        <a:off x="4894197" y="1552390"/>
        <a:ext cx="1428498" cy="918152"/>
      </dsp:txXfrm>
    </dsp:sp>
    <dsp:sp modelId="{1540ECA1-68E3-4D87-8850-02F397F8DF03}">
      <dsp:nvSpPr>
        <dsp:cNvPr id="0" name=""/>
        <dsp:cNvSpPr/>
      </dsp:nvSpPr>
      <dsp:spPr>
        <a:xfrm>
          <a:off x="3931624" y="3562356"/>
          <a:ext cx="1923919" cy="12984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altLang="ja-JP" sz="1600" b="0" i="0" u="none" strike="noStrike" kern="1200" baseline="0" dirty="0">
              <a:latin typeface="+mj-lt"/>
            </a:rPr>
            <a:t>Will my life be better? </a:t>
          </a:r>
        </a:p>
      </dsp:txBody>
      <dsp:txXfrm>
        <a:off x="4213375" y="3752511"/>
        <a:ext cx="1360417" cy="918152"/>
      </dsp:txXfrm>
    </dsp:sp>
    <dsp:sp modelId="{D5BC6038-D81E-4522-8AD3-8EAB8BE67214}">
      <dsp:nvSpPr>
        <dsp:cNvPr id="0" name=""/>
        <dsp:cNvSpPr/>
      </dsp:nvSpPr>
      <dsp:spPr>
        <a:xfrm>
          <a:off x="1648676" y="3562356"/>
          <a:ext cx="1863125" cy="12984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mj-lt"/>
            </a:rPr>
            <a:t>Can I do it? </a:t>
          </a:r>
        </a:p>
      </dsp:txBody>
      <dsp:txXfrm>
        <a:off x="1921524" y="3752511"/>
        <a:ext cx="1317429" cy="918152"/>
      </dsp:txXfrm>
    </dsp:sp>
    <dsp:sp modelId="{E8C4D0A2-FE98-49B0-9E30-DF83B7DEA437}">
      <dsp:nvSpPr>
        <dsp:cNvPr id="0" name=""/>
        <dsp:cNvSpPr/>
      </dsp:nvSpPr>
      <dsp:spPr>
        <a:xfrm>
          <a:off x="1021746" y="1458745"/>
          <a:ext cx="1726397" cy="12984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mj-lt"/>
            </a:rPr>
            <a:t>Do I want  help? </a:t>
          </a:r>
        </a:p>
      </dsp:txBody>
      <dsp:txXfrm>
        <a:off x="1274571" y="1648900"/>
        <a:ext cx="1220747" cy="91815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F095A8B0-7D86-4E4B-9359-7A380201FC62}" type="datetimeFigureOut">
              <a:rPr lang="en-US" smtClean="0"/>
              <a:t>12/1/2020</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AA7D75AF-59B1-47B9-8D03-AFB2E7E3457C}" type="slidenum">
              <a:rPr lang="en-US" smtClean="0"/>
              <a:t>‹#›</a:t>
            </a:fld>
            <a:endParaRPr lang="en-US"/>
          </a:p>
        </p:txBody>
      </p:sp>
    </p:spTree>
    <p:extLst>
      <p:ext uri="{BB962C8B-B14F-4D97-AF65-F5344CB8AC3E}">
        <p14:creationId xmlns:p14="http://schemas.microsoft.com/office/powerpoint/2010/main" val="1413918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784D0CBB-8D09-494D-AA86-5E2A088CE49B}" type="datetimeFigureOut">
              <a:rPr lang="en-US" smtClean="0"/>
              <a:t>12/1/2020</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97DADF7-079A-7146-9439-6C3A689DEFE2}" type="slidenum">
              <a:rPr lang="en-US" smtClean="0"/>
              <a:t>‹#›</a:t>
            </a:fld>
            <a:endParaRPr lang="en-US" dirty="0"/>
          </a:p>
        </p:txBody>
      </p:sp>
    </p:spTree>
    <p:extLst>
      <p:ext uri="{BB962C8B-B14F-4D97-AF65-F5344CB8AC3E}">
        <p14:creationId xmlns:p14="http://schemas.microsoft.com/office/powerpoint/2010/main" val="18720171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CD09B-154E-4F44-9B2B-FF2279EB280C}" type="slidenum">
              <a:rPr lang="en-US" smtClean="0"/>
              <a:t>1</a:t>
            </a:fld>
            <a:endParaRPr lang="en-US"/>
          </a:p>
        </p:txBody>
      </p:sp>
    </p:spTree>
    <p:extLst>
      <p:ext uri="{BB962C8B-B14F-4D97-AF65-F5344CB8AC3E}">
        <p14:creationId xmlns:p14="http://schemas.microsoft.com/office/powerpoint/2010/main" val="4266475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This is a layout for text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400" dirty="0">
              <a:latin typeface="Arial" panose="020B0604020202020204" pitchFamily="34" charset="0"/>
              <a:cs typeface="Arial" panose="020B0604020202020204" pitchFamily="34" charset="0"/>
            </a:endParaRPr>
          </a:p>
          <a:p>
            <a:pPr defTabSz="942289">
              <a:defRPr/>
            </a:pPr>
            <a:r>
              <a:rPr lang="en-US" sz="1400" dirty="0">
                <a:solidFill>
                  <a:prstClr val="black"/>
                </a:solidFill>
                <a:latin typeface="Arial" panose="020B0604020202020204" pitchFamily="34" charset="0"/>
                <a:cs typeface="Arial" panose="020B0604020202020204" pitchFamily="34" charset="0"/>
              </a:rPr>
              <a:t>There are additional slide layouts available. Select “Layout” from the “Home” tab. (If “Layout” is grayed out, you will need to place your cursor in an open area outside the slide to activate it.)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0809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This is a layout for text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400" dirty="0">
              <a:latin typeface="Arial" panose="020B0604020202020204" pitchFamily="34" charset="0"/>
              <a:cs typeface="Arial" panose="020B0604020202020204" pitchFamily="34" charset="0"/>
            </a:endParaRPr>
          </a:p>
          <a:p>
            <a:pPr defTabSz="942289">
              <a:defRPr/>
            </a:pPr>
            <a:r>
              <a:rPr lang="en-US" sz="1400" dirty="0">
                <a:solidFill>
                  <a:prstClr val="black"/>
                </a:solidFill>
                <a:latin typeface="Arial" panose="020B0604020202020204" pitchFamily="34" charset="0"/>
                <a:cs typeface="Arial" panose="020B0604020202020204" pitchFamily="34" charset="0"/>
              </a:rPr>
              <a:t>There are additional slide layouts available. Select “Layout” from the “Home” tab. (If “Layout” is grayed out, you will need to place your cursor in an open area outside the slide to activate it.)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763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4022488" y="8917132"/>
            <a:ext cx="3078383" cy="469745"/>
          </a:xfrm>
          <a:prstGeom prst="rect">
            <a:avLst/>
          </a:prstGeom>
          <a:noFill/>
          <a:ln w="9525">
            <a:noFill/>
            <a:miter lim="800000"/>
            <a:headEnd/>
            <a:tailEnd/>
          </a:ln>
        </p:spPr>
        <p:txBody>
          <a:bodyPr lIns="94445" tIns="47223" rIns="94445" bIns="47223"/>
          <a:lstStyle/>
          <a:p>
            <a:pPr marL="0" marR="0" lvl="0" indent="0" algn="ctr" defTabSz="932167" rtl="0" eaLnBrk="1" fontAlgn="base" latinLnBrk="0" hangingPunct="1">
              <a:lnSpc>
                <a:spcPct val="100000"/>
              </a:lnSpc>
              <a:spcBef>
                <a:spcPct val="0"/>
              </a:spcBef>
              <a:spcAft>
                <a:spcPct val="0"/>
              </a:spcAft>
              <a:buClrTx/>
              <a:buSzTx/>
              <a:buFontTx/>
              <a:buNone/>
              <a:tabLst/>
              <a:defRPr/>
            </a:pPr>
            <a:fld id="{3FC370DA-C418-4983-9E2D-D6D7C974ADA7}" type="slidenum">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32167"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xfrm>
            <a:off x="691596" y="4400853"/>
            <a:ext cx="5682302" cy="4224493"/>
          </a:xfrm>
          <a:noFill/>
          <a:ln>
            <a:solidFill>
              <a:srgbClr val="000000"/>
            </a:solidFill>
          </a:ln>
        </p:spPr>
        <p:txBody>
          <a:bodyPr lIns="92680" tIns="46339" rIns="92680" bIns="46339"/>
          <a:lstStyle/>
          <a:p>
            <a:pPr marL="93701"/>
            <a:endParaRPr lang="en-US" dirty="0">
              <a:latin typeface="Arial" pitchFamily="34" charset="0"/>
            </a:endParaRPr>
          </a:p>
        </p:txBody>
      </p:sp>
    </p:spTree>
    <p:extLst>
      <p:ext uri="{BB962C8B-B14F-4D97-AF65-F5344CB8AC3E}">
        <p14:creationId xmlns:p14="http://schemas.microsoft.com/office/powerpoint/2010/main" val="2843144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423863" y="704850"/>
            <a:ext cx="6254750" cy="3519488"/>
          </a:xfrm>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en-US" altLang="en-US">
              <a:latin typeface="Arial" charset="0"/>
            </a:endParaRPr>
          </a:p>
        </p:txBody>
      </p:sp>
    </p:spTree>
    <p:extLst>
      <p:ext uri="{BB962C8B-B14F-4D97-AF65-F5344CB8AC3E}">
        <p14:creationId xmlns:p14="http://schemas.microsoft.com/office/powerpoint/2010/main" val="3751588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423863" y="704850"/>
            <a:ext cx="6254750" cy="3519488"/>
          </a:xfrm>
          <a:solidFill>
            <a:srgbClr val="FFFFFF"/>
          </a:solidFill>
          <a:ln/>
        </p:spPr>
      </p:sp>
      <p:sp>
        <p:nvSpPr>
          <p:cNvPr id="129027" name="Rectangle 3"/>
          <p:cNvSpPr>
            <a:spLocks noGrp="1" noChangeArrowheads="1"/>
          </p:cNvSpPr>
          <p:nvPr>
            <p:ph type="body" idx="1"/>
          </p:nvPr>
        </p:nvSpPr>
        <p:spPr>
          <a:xfrm>
            <a:off x="710248" y="4459526"/>
            <a:ext cx="5681980" cy="4224814"/>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altLang="en-US">
              <a:latin typeface="Arial" pitchFamily="34" charset="0"/>
            </a:endParaRPr>
          </a:p>
        </p:txBody>
      </p:sp>
    </p:spTree>
    <p:extLst>
      <p:ext uri="{BB962C8B-B14F-4D97-AF65-F5344CB8AC3E}">
        <p14:creationId xmlns:p14="http://schemas.microsoft.com/office/powerpoint/2010/main" val="1763331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735013" y="1173163"/>
            <a:ext cx="5632450" cy="3168650"/>
          </a:xfrm>
          <a:ln/>
        </p:spPr>
      </p:sp>
      <p:sp>
        <p:nvSpPr>
          <p:cNvPr id="106499" name="Notes Placeholder 2"/>
          <p:cNvSpPr>
            <a:spLocks noGrp="1"/>
          </p:cNvSpPr>
          <p:nvPr>
            <p:ph type="body" idx="1"/>
          </p:nvPr>
        </p:nvSpPr>
        <p:spPr>
          <a:noFill/>
          <a:ln/>
        </p:spPr>
        <p:txBody>
          <a:bodyPr/>
          <a:lstStyle/>
          <a:p>
            <a:endParaRPr lang="en-US" dirty="0">
              <a:latin typeface="Arial" pitchFamily="34" charset="0"/>
            </a:endParaRPr>
          </a:p>
        </p:txBody>
      </p:sp>
      <p:sp>
        <p:nvSpPr>
          <p:cNvPr id="10650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0A67C-2CEC-45B7-8BE3-51C36BA290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8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735013" y="1173163"/>
            <a:ext cx="5632450" cy="3168650"/>
          </a:xfrm>
          <a:ln/>
        </p:spPr>
      </p:sp>
      <p:sp>
        <p:nvSpPr>
          <p:cNvPr id="118787" name="Rectangle 3"/>
          <p:cNvSpPr>
            <a:spLocks noGrp="1" noChangeArrowheads="1"/>
          </p:cNvSpPr>
          <p:nvPr>
            <p:ph type="body" idx="1"/>
          </p:nvPr>
        </p:nvSpPr>
        <p:spPr>
          <a:noFill/>
          <a:ln/>
        </p:spPr>
        <p:txBody>
          <a:bodyPr lIns="95066" tIns="47533" rIns="95066" bIns="47533"/>
          <a:lstStyle/>
          <a:p>
            <a:pPr eaLnBrk="1" hangingPunct="1">
              <a:lnSpc>
                <a:spcPct val="80000"/>
              </a:lnSpc>
            </a:pPr>
            <a:endParaRPr lang="en-US">
              <a:latin typeface="Times New Roman" charset="0"/>
              <a:ea typeface="Arial" charset="0"/>
              <a:cs typeface="Arial" charset="0"/>
            </a:endParaRPr>
          </a:p>
        </p:txBody>
      </p:sp>
    </p:spTree>
    <p:extLst>
      <p:ext uri="{BB962C8B-B14F-4D97-AF65-F5344CB8AC3E}">
        <p14:creationId xmlns:p14="http://schemas.microsoft.com/office/powerpoint/2010/main" val="1394914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48637-B100-4CED-975C-92055D36B3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0798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DADF7-079A-7146-9439-6C3A689DEF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0398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65529" indent="-294433">
              <a:defRPr>
                <a:solidFill>
                  <a:schemeClr val="tx1"/>
                </a:solidFill>
                <a:latin typeface="Arial" charset="0"/>
                <a:cs typeface="Arial" charset="0"/>
              </a:defRPr>
            </a:lvl2pPr>
            <a:lvl3pPr marL="1177737" indent="-235548">
              <a:defRPr>
                <a:solidFill>
                  <a:schemeClr val="tx1"/>
                </a:solidFill>
                <a:latin typeface="Arial" charset="0"/>
                <a:cs typeface="Arial" charset="0"/>
              </a:defRPr>
            </a:lvl3pPr>
            <a:lvl4pPr marL="1648832" indent="-235548">
              <a:defRPr>
                <a:solidFill>
                  <a:schemeClr val="tx1"/>
                </a:solidFill>
                <a:latin typeface="Arial" charset="0"/>
                <a:cs typeface="Arial" charset="0"/>
              </a:defRPr>
            </a:lvl4pPr>
            <a:lvl5pPr marL="2119927" indent="-235548">
              <a:defRPr>
                <a:solidFill>
                  <a:schemeClr val="tx1"/>
                </a:solidFill>
                <a:latin typeface="Arial" charset="0"/>
                <a:cs typeface="Arial" charset="0"/>
              </a:defRPr>
            </a:lvl5pPr>
            <a:lvl6pPr marL="2591021" indent="-235548" eaLnBrk="0" fontAlgn="base" hangingPunct="0">
              <a:spcBef>
                <a:spcPct val="0"/>
              </a:spcBef>
              <a:spcAft>
                <a:spcPct val="0"/>
              </a:spcAft>
              <a:defRPr>
                <a:solidFill>
                  <a:schemeClr val="tx1"/>
                </a:solidFill>
                <a:latin typeface="Arial" charset="0"/>
                <a:cs typeface="Arial" charset="0"/>
              </a:defRPr>
            </a:lvl6pPr>
            <a:lvl7pPr marL="3062116" indent="-235548" eaLnBrk="0" fontAlgn="base" hangingPunct="0">
              <a:spcBef>
                <a:spcPct val="0"/>
              </a:spcBef>
              <a:spcAft>
                <a:spcPct val="0"/>
              </a:spcAft>
              <a:defRPr>
                <a:solidFill>
                  <a:schemeClr val="tx1"/>
                </a:solidFill>
                <a:latin typeface="Arial" charset="0"/>
                <a:cs typeface="Arial" charset="0"/>
              </a:defRPr>
            </a:lvl7pPr>
            <a:lvl8pPr marL="3533211" indent="-235548" eaLnBrk="0" fontAlgn="base" hangingPunct="0">
              <a:spcBef>
                <a:spcPct val="0"/>
              </a:spcBef>
              <a:spcAft>
                <a:spcPct val="0"/>
              </a:spcAft>
              <a:defRPr>
                <a:solidFill>
                  <a:schemeClr val="tx1"/>
                </a:solidFill>
                <a:latin typeface="Arial" charset="0"/>
                <a:cs typeface="Arial" charset="0"/>
              </a:defRPr>
            </a:lvl8pPr>
            <a:lvl9pPr marL="4004306" indent="-235548"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D00472C-2142-4C35-8356-A613A43B86FC}"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9493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This is a layout for text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400" dirty="0">
              <a:latin typeface="Arial" panose="020B0604020202020204" pitchFamily="34" charset="0"/>
              <a:cs typeface="Arial" panose="020B0604020202020204" pitchFamily="34" charset="0"/>
            </a:endParaRPr>
          </a:p>
          <a:p>
            <a:pPr defTabSz="942289">
              <a:defRPr/>
            </a:pPr>
            <a:r>
              <a:rPr lang="en-US" sz="1400" dirty="0">
                <a:solidFill>
                  <a:prstClr val="black"/>
                </a:solidFill>
                <a:latin typeface="Arial" panose="020B0604020202020204" pitchFamily="34" charset="0"/>
                <a:cs typeface="Arial" panose="020B0604020202020204" pitchFamily="34" charset="0"/>
              </a:rPr>
              <a:t>There are additional slide layouts available. Select “Layout” from the “Home” tab. (If “Layout” is grayed out, you will need to place your cursor in an open area outside the slide to activate it.)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677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423863" y="704850"/>
            <a:ext cx="6254750" cy="3519488"/>
          </a:xfrm>
          <a:solidFill>
            <a:srgbClr val="FFFFFF"/>
          </a:solidFill>
          <a:ln/>
        </p:spPr>
      </p:sp>
      <p:sp>
        <p:nvSpPr>
          <p:cNvPr id="17101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6234" tIns="48118" rIns="96234" bIns="48118">
            <a:normAutofit/>
          </a:bodyPr>
          <a:lstStyle/>
          <a:p>
            <a:endParaRPr lang="en-US" altLang="en-US" b="1" dirty="0"/>
          </a:p>
          <a:p>
            <a:endParaRPr lang="en-US" altLang="en-US" dirty="0">
              <a:cs typeface="Arial" charset="0"/>
            </a:endParaRPr>
          </a:p>
          <a:p>
            <a:endParaRPr lang="en-US" altLang="en-US" dirty="0"/>
          </a:p>
          <a:p>
            <a:endParaRPr lang="en-US" altLang="en-US" dirty="0"/>
          </a:p>
        </p:txBody>
      </p:sp>
    </p:spTree>
    <p:extLst>
      <p:ext uri="{BB962C8B-B14F-4D97-AF65-F5344CB8AC3E}">
        <p14:creationId xmlns:p14="http://schemas.microsoft.com/office/powerpoint/2010/main" val="3575203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a:xfrm>
            <a:off x="425450" y="704850"/>
            <a:ext cx="6256338" cy="3519488"/>
          </a:xfrm>
          <a:ln/>
        </p:spPr>
      </p:sp>
      <p:sp>
        <p:nvSpPr>
          <p:cNvPr id="176131" name="Rectangle 3"/>
          <p:cNvSpPr>
            <a:spLocks noGrp="1"/>
          </p:cNvSpPr>
          <p:nvPr>
            <p:ph type="body" idx="1"/>
          </p:nvPr>
        </p:nvSpPr>
        <p:spPr>
          <a:xfrm>
            <a:off x="236430" y="4535519"/>
            <a:ext cx="6629620" cy="459644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1" tIns="47109" rIns="94221" bIns="47109"/>
          <a:lstStyle/>
          <a:p>
            <a:pPr marL="359902" indent="-359902">
              <a:spcBef>
                <a:spcPct val="0"/>
              </a:spcBef>
              <a:defRPr/>
            </a:pP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267360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a:xfrm>
            <a:off x="422275" y="703263"/>
            <a:ext cx="6259513" cy="3521075"/>
          </a:xfrm>
          <a:solidFill>
            <a:srgbClr val="FFFFFF"/>
          </a:solidFill>
          <a:ln/>
        </p:spPr>
      </p:sp>
      <p:sp>
        <p:nvSpPr>
          <p:cNvPr id="72707" name="Rectangle 3"/>
          <p:cNvSpPr>
            <a:spLocks noGrp="1"/>
          </p:cNvSpPr>
          <p:nvPr>
            <p:ph type="body" idx="1"/>
          </p:nvPr>
        </p:nvSpPr>
        <p:spPr>
          <a:noFill/>
          <a:ln>
            <a:solidFill>
              <a:srgbClr val="000000"/>
            </a:solidFill>
          </a:ln>
        </p:spPr>
        <p:txBody>
          <a:bodyPr lIns="94229" tIns="47113" rIns="94229" bIns="47113"/>
          <a:lstStyle/>
          <a:p>
            <a:pPr>
              <a:spcBef>
                <a:spcPct val="0"/>
              </a:spcBef>
            </a:pPr>
            <a:endParaRPr lang="en-US" sz="1800">
              <a:latin typeface="Arial" pitchFamily="34" charset="0"/>
              <a:cs typeface="Arial" pitchFamily="34" charset="0"/>
            </a:endParaRPr>
          </a:p>
        </p:txBody>
      </p:sp>
    </p:spTree>
    <p:extLst>
      <p:ext uri="{BB962C8B-B14F-4D97-AF65-F5344CB8AC3E}">
        <p14:creationId xmlns:p14="http://schemas.microsoft.com/office/powerpoint/2010/main" val="4069079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a:xfrm>
            <a:off x="423863" y="704850"/>
            <a:ext cx="6256337" cy="3519488"/>
          </a:xfrm>
          <a:ln/>
        </p:spPr>
      </p:sp>
      <p:sp>
        <p:nvSpPr>
          <p:cNvPr id="849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9" rIns="92099" bIns="46049"/>
          <a:lstStyle/>
          <a:p>
            <a:endParaRPr lang="en-US" altLang="en-US">
              <a:latin typeface="Arial" pitchFamily="34" charset="0"/>
              <a:cs typeface="Arial" pitchFamily="34" charset="0"/>
            </a:endParaRPr>
          </a:p>
        </p:txBody>
      </p:sp>
    </p:spTree>
    <p:extLst>
      <p:ext uri="{BB962C8B-B14F-4D97-AF65-F5344CB8AC3E}">
        <p14:creationId xmlns:p14="http://schemas.microsoft.com/office/powerpoint/2010/main" val="248685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3ABEA-CB28-4C96-B0AC-CABA5906B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9027" name="Slide Image Placeholder 1"/>
          <p:cNvSpPr>
            <a:spLocks noGrp="1" noRot="1" noChangeAspect="1" noTextEdit="1"/>
          </p:cNvSpPr>
          <p:nvPr>
            <p:ph type="sldImg"/>
          </p:nvPr>
        </p:nvSpPr>
        <p:spPr>
          <a:xfrm>
            <a:off x="423863" y="704850"/>
            <a:ext cx="6254750" cy="3519488"/>
          </a:xfrm>
          <a:ln/>
        </p:spPr>
      </p:sp>
      <p:sp>
        <p:nvSpPr>
          <p:cNvPr id="129028" name="Notes Placeholder 2"/>
          <p:cNvSpPr>
            <a:spLocks noGrp="1"/>
          </p:cNvSpPr>
          <p:nvPr>
            <p:ph type="body" idx="1"/>
          </p:nvPr>
        </p:nvSpPr>
        <p:spPr>
          <a:noFill/>
          <a:ln/>
        </p:spPr>
        <p:txBody>
          <a:bodyPr lIns="94202" tIns="47101" rIns="94202" bIns="47101"/>
          <a:lstStyle/>
          <a:p>
            <a:pPr eaLnBrk="1" hangingPunct="1"/>
            <a:endParaRPr lang="en-US" dirty="0">
              <a:latin typeface="Arial" pitchFamily="34"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3113526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468313" y="723900"/>
            <a:ext cx="6421437" cy="3613150"/>
          </a:xfrm>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ln>
        </p:spPr>
        <p:txBody>
          <a:bodyPr lIns="97310" tIns="48656" rIns="97310" bIns="48656"/>
          <a:lstStyle/>
          <a:p>
            <a:pPr eaLnBrk="1" hangingPunct="1"/>
            <a:endParaRPr lang="en-US">
              <a:latin typeface="Arial" pitchFamily="34" charset="0"/>
            </a:endParaRPr>
          </a:p>
        </p:txBody>
      </p:sp>
    </p:spTree>
    <p:extLst>
      <p:ext uri="{BB962C8B-B14F-4D97-AF65-F5344CB8AC3E}">
        <p14:creationId xmlns:p14="http://schemas.microsoft.com/office/powerpoint/2010/main" val="1405291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1573E2-BA47-4477-90BB-E67D42720D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3806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22313"/>
            <a:ext cx="6424612" cy="3614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AAD661-3762-604A-8C9E-699E95CF3C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3040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E4FC3-3B9A-4395-93F5-1AEE0156E8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1619" name="Rectangle 2"/>
          <p:cNvSpPr>
            <a:spLocks noGrp="1" noRot="1" noChangeAspect="1" noChangeArrowheads="1" noTextEdit="1"/>
          </p:cNvSpPr>
          <p:nvPr>
            <p:ph type="sldImg"/>
          </p:nvPr>
        </p:nvSpPr>
        <p:spPr>
          <a:xfrm>
            <a:off x="423863" y="704850"/>
            <a:ext cx="6254750" cy="3519488"/>
          </a:xfrm>
          <a:ln/>
        </p:spPr>
      </p:sp>
      <p:sp>
        <p:nvSpPr>
          <p:cNvPr id="1116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014228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p>
        </p:txBody>
      </p:sp>
      <p:sp>
        <p:nvSpPr>
          <p:cNvPr id="291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752" eaLnBrk="0" hangingPunct="0">
              <a:spcBef>
                <a:spcPct val="30000"/>
              </a:spcBef>
              <a:defRPr sz="1200">
                <a:solidFill>
                  <a:schemeClr val="tx1"/>
                </a:solidFill>
                <a:latin typeface="Arial" pitchFamily="34" charset="0"/>
              </a:defRPr>
            </a:lvl1pPr>
            <a:lvl2pPr marL="755730" indent="-289534" defTabSz="948752" eaLnBrk="0" hangingPunct="0">
              <a:spcBef>
                <a:spcPct val="30000"/>
              </a:spcBef>
              <a:defRPr sz="1200">
                <a:solidFill>
                  <a:schemeClr val="tx1"/>
                </a:solidFill>
                <a:latin typeface="Arial" pitchFamily="34" charset="0"/>
              </a:defRPr>
            </a:lvl2pPr>
            <a:lvl3pPr marL="1163041" indent="-232281" defTabSz="948752" eaLnBrk="0" hangingPunct="0">
              <a:spcBef>
                <a:spcPct val="30000"/>
              </a:spcBef>
              <a:defRPr sz="1200">
                <a:solidFill>
                  <a:schemeClr val="tx1"/>
                </a:solidFill>
                <a:latin typeface="Arial" pitchFamily="34" charset="0"/>
              </a:defRPr>
            </a:lvl3pPr>
            <a:lvl4pPr marL="1629237" indent="-232281" defTabSz="948752" eaLnBrk="0" hangingPunct="0">
              <a:spcBef>
                <a:spcPct val="30000"/>
              </a:spcBef>
              <a:defRPr sz="1200">
                <a:solidFill>
                  <a:schemeClr val="tx1"/>
                </a:solidFill>
                <a:latin typeface="Arial" pitchFamily="34" charset="0"/>
              </a:defRPr>
            </a:lvl4pPr>
            <a:lvl5pPr marL="2095435" indent="-232281" defTabSz="948752" eaLnBrk="0" hangingPunct="0">
              <a:spcBef>
                <a:spcPct val="30000"/>
              </a:spcBef>
              <a:defRPr sz="1200">
                <a:solidFill>
                  <a:schemeClr val="tx1"/>
                </a:solidFill>
                <a:latin typeface="Arial" pitchFamily="34" charset="0"/>
              </a:defRPr>
            </a:lvl5pPr>
            <a:lvl6pPr marL="2566540" indent="-232281" defTabSz="948752" eaLnBrk="0" fontAlgn="base" hangingPunct="0">
              <a:spcBef>
                <a:spcPct val="30000"/>
              </a:spcBef>
              <a:spcAft>
                <a:spcPct val="0"/>
              </a:spcAft>
              <a:defRPr sz="1200">
                <a:solidFill>
                  <a:schemeClr val="tx1"/>
                </a:solidFill>
                <a:latin typeface="Arial" pitchFamily="34" charset="0"/>
              </a:defRPr>
            </a:lvl6pPr>
            <a:lvl7pPr marL="3037645" indent="-232281" defTabSz="948752" eaLnBrk="0" fontAlgn="base" hangingPunct="0">
              <a:spcBef>
                <a:spcPct val="30000"/>
              </a:spcBef>
              <a:spcAft>
                <a:spcPct val="0"/>
              </a:spcAft>
              <a:defRPr sz="1200">
                <a:solidFill>
                  <a:schemeClr val="tx1"/>
                </a:solidFill>
                <a:latin typeface="Arial" pitchFamily="34" charset="0"/>
              </a:defRPr>
            </a:lvl7pPr>
            <a:lvl8pPr marL="3508750" indent="-232281" defTabSz="948752" eaLnBrk="0" fontAlgn="base" hangingPunct="0">
              <a:spcBef>
                <a:spcPct val="30000"/>
              </a:spcBef>
              <a:spcAft>
                <a:spcPct val="0"/>
              </a:spcAft>
              <a:defRPr sz="1200">
                <a:solidFill>
                  <a:schemeClr val="tx1"/>
                </a:solidFill>
                <a:latin typeface="Arial" pitchFamily="34" charset="0"/>
              </a:defRPr>
            </a:lvl8pPr>
            <a:lvl9pPr marL="3979854" indent="-232281" defTabSz="94875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19401D1-1DDE-4E02-B4D0-8523D24A7B7E}" type="slidenum">
              <a:rPr lang="en-US" altLang="en-US" smtClean="0"/>
              <a:pPr eaLnBrk="1" hangingPunct="1">
                <a:spcBef>
                  <a:spcPct val="0"/>
                </a:spcBef>
              </a:pPr>
              <a:t>29</a:t>
            </a:fld>
            <a:endParaRPr lang="en-US" altLang="en-US"/>
          </a:p>
        </p:txBody>
      </p:sp>
    </p:spTree>
    <p:extLst>
      <p:ext uri="{BB962C8B-B14F-4D97-AF65-F5344CB8AC3E}">
        <p14:creationId xmlns:p14="http://schemas.microsoft.com/office/powerpoint/2010/main" val="424071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This is a layout for text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400" dirty="0">
              <a:latin typeface="Arial" panose="020B0604020202020204" pitchFamily="34" charset="0"/>
              <a:cs typeface="Arial" panose="020B0604020202020204" pitchFamily="34" charset="0"/>
            </a:endParaRPr>
          </a:p>
          <a:p>
            <a:pPr defTabSz="942289">
              <a:defRPr/>
            </a:pPr>
            <a:r>
              <a:rPr lang="en-US" sz="1400" dirty="0">
                <a:solidFill>
                  <a:prstClr val="black"/>
                </a:solidFill>
                <a:latin typeface="Arial" panose="020B0604020202020204" pitchFamily="34" charset="0"/>
                <a:cs typeface="Arial" panose="020B0604020202020204" pitchFamily="34" charset="0"/>
              </a:rPr>
              <a:t>There are additional slide layouts available. Select “Layout” from the “Home” tab. (If “Layout” is grayed out, you will need to place your cursor in an open area outside the slide to activate it.)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74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xfrm>
            <a:off x="0" y="4459526"/>
            <a:ext cx="7102475" cy="4224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Arial" pitchFamily="34" charset="0"/>
            </a:endParaRPr>
          </a:p>
        </p:txBody>
      </p:sp>
      <p:sp>
        <p:nvSpPr>
          <p:cNvPr id="292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752" eaLnBrk="0" hangingPunct="0">
              <a:spcBef>
                <a:spcPct val="30000"/>
              </a:spcBef>
              <a:defRPr sz="1200">
                <a:solidFill>
                  <a:schemeClr val="tx1"/>
                </a:solidFill>
                <a:latin typeface="Arial" pitchFamily="34" charset="0"/>
              </a:defRPr>
            </a:lvl1pPr>
            <a:lvl2pPr marL="755730" indent="-289534" defTabSz="948752" eaLnBrk="0" hangingPunct="0">
              <a:spcBef>
                <a:spcPct val="30000"/>
              </a:spcBef>
              <a:defRPr sz="1200">
                <a:solidFill>
                  <a:schemeClr val="tx1"/>
                </a:solidFill>
                <a:latin typeface="Arial" pitchFamily="34" charset="0"/>
              </a:defRPr>
            </a:lvl2pPr>
            <a:lvl3pPr marL="1163041" indent="-232281" defTabSz="948752" eaLnBrk="0" hangingPunct="0">
              <a:spcBef>
                <a:spcPct val="30000"/>
              </a:spcBef>
              <a:defRPr sz="1200">
                <a:solidFill>
                  <a:schemeClr val="tx1"/>
                </a:solidFill>
                <a:latin typeface="Arial" pitchFamily="34" charset="0"/>
              </a:defRPr>
            </a:lvl3pPr>
            <a:lvl4pPr marL="1629237" indent="-232281" defTabSz="948752" eaLnBrk="0" hangingPunct="0">
              <a:spcBef>
                <a:spcPct val="30000"/>
              </a:spcBef>
              <a:defRPr sz="1200">
                <a:solidFill>
                  <a:schemeClr val="tx1"/>
                </a:solidFill>
                <a:latin typeface="Arial" pitchFamily="34" charset="0"/>
              </a:defRPr>
            </a:lvl4pPr>
            <a:lvl5pPr marL="2095435" indent="-232281" defTabSz="948752" eaLnBrk="0" hangingPunct="0">
              <a:spcBef>
                <a:spcPct val="30000"/>
              </a:spcBef>
              <a:defRPr sz="1200">
                <a:solidFill>
                  <a:schemeClr val="tx1"/>
                </a:solidFill>
                <a:latin typeface="Arial" pitchFamily="34" charset="0"/>
              </a:defRPr>
            </a:lvl5pPr>
            <a:lvl6pPr marL="2566540" indent="-232281" defTabSz="948752" eaLnBrk="0" fontAlgn="base" hangingPunct="0">
              <a:spcBef>
                <a:spcPct val="30000"/>
              </a:spcBef>
              <a:spcAft>
                <a:spcPct val="0"/>
              </a:spcAft>
              <a:defRPr sz="1200">
                <a:solidFill>
                  <a:schemeClr val="tx1"/>
                </a:solidFill>
                <a:latin typeface="Arial" pitchFamily="34" charset="0"/>
              </a:defRPr>
            </a:lvl6pPr>
            <a:lvl7pPr marL="3037645" indent="-232281" defTabSz="948752" eaLnBrk="0" fontAlgn="base" hangingPunct="0">
              <a:spcBef>
                <a:spcPct val="30000"/>
              </a:spcBef>
              <a:spcAft>
                <a:spcPct val="0"/>
              </a:spcAft>
              <a:defRPr sz="1200">
                <a:solidFill>
                  <a:schemeClr val="tx1"/>
                </a:solidFill>
                <a:latin typeface="Arial" pitchFamily="34" charset="0"/>
              </a:defRPr>
            </a:lvl7pPr>
            <a:lvl8pPr marL="3508750" indent="-232281" defTabSz="948752" eaLnBrk="0" fontAlgn="base" hangingPunct="0">
              <a:spcBef>
                <a:spcPct val="30000"/>
              </a:spcBef>
              <a:spcAft>
                <a:spcPct val="0"/>
              </a:spcAft>
              <a:defRPr sz="1200">
                <a:solidFill>
                  <a:schemeClr val="tx1"/>
                </a:solidFill>
                <a:latin typeface="Arial" pitchFamily="34" charset="0"/>
              </a:defRPr>
            </a:lvl8pPr>
            <a:lvl9pPr marL="3979854" indent="-232281" defTabSz="94875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F26C5BD-4648-4945-8BAE-4AE3E7D492C4}" type="slidenum">
              <a:rPr lang="en-US" altLang="en-US" smtClean="0"/>
              <a:pPr eaLnBrk="1" hangingPunct="1">
                <a:spcBef>
                  <a:spcPct val="0"/>
                </a:spcBef>
              </a:pPr>
              <a:t>30</a:t>
            </a:fld>
            <a:endParaRPr lang="en-US" altLang="en-US"/>
          </a:p>
        </p:txBody>
      </p:sp>
    </p:spTree>
    <p:extLst>
      <p:ext uri="{BB962C8B-B14F-4D97-AF65-F5344CB8AC3E}">
        <p14:creationId xmlns:p14="http://schemas.microsoft.com/office/powerpoint/2010/main" val="3129586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0887" indent="-287922" eaLnBrk="0" hangingPunct="0">
              <a:spcBef>
                <a:spcPct val="30000"/>
              </a:spcBef>
              <a:defRPr sz="1200">
                <a:solidFill>
                  <a:schemeClr val="tx1"/>
                </a:solidFill>
                <a:latin typeface="Arial" pitchFamily="34" charset="0"/>
              </a:defRPr>
            </a:lvl2pPr>
            <a:lvl3pPr marL="1154959" indent="-230665" eaLnBrk="0" hangingPunct="0">
              <a:spcBef>
                <a:spcPct val="30000"/>
              </a:spcBef>
              <a:defRPr sz="1200">
                <a:solidFill>
                  <a:schemeClr val="tx1"/>
                </a:solidFill>
                <a:latin typeface="Arial" pitchFamily="34" charset="0"/>
              </a:defRPr>
            </a:lvl3pPr>
            <a:lvl4pPr marL="1617924" indent="-230665" eaLnBrk="0" hangingPunct="0">
              <a:spcBef>
                <a:spcPct val="30000"/>
              </a:spcBef>
              <a:defRPr sz="1200">
                <a:solidFill>
                  <a:schemeClr val="tx1"/>
                </a:solidFill>
                <a:latin typeface="Arial" pitchFamily="34" charset="0"/>
              </a:defRPr>
            </a:lvl4pPr>
            <a:lvl5pPr marL="2079253" indent="-230665" eaLnBrk="0" hangingPunct="0">
              <a:spcBef>
                <a:spcPct val="30000"/>
              </a:spcBef>
              <a:defRPr sz="1200">
                <a:solidFill>
                  <a:schemeClr val="tx1"/>
                </a:solidFill>
                <a:latin typeface="Arial" pitchFamily="34" charset="0"/>
              </a:defRPr>
            </a:lvl5pPr>
            <a:lvl6pPr marL="2550398" indent="-230665" eaLnBrk="0" fontAlgn="base" hangingPunct="0">
              <a:spcBef>
                <a:spcPct val="30000"/>
              </a:spcBef>
              <a:spcAft>
                <a:spcPct val="0"/>
              </a:spcAft>
              <a:defRPr sz="1200">
                <a:solidFill>
                  <a:schemeClr val="tx1"/>
                </a:solidFill>
                <a:latin typeface="Arial" pitchFamily="34" charset="0"/>
              </a:defRPr>
            </a:lvl6pPr>
            <a:lvl7pPr marL="3021542" indent="-230665" eaLnBrk="0" fontAlgn="base" hangingPunct="0">
              <a:spcBef>
                <a:spcPct val="30000"/>
              </a:spcBef>
              <a:spcAft>
                <a:spcPct val="0"/>
              </a:spcAft>
              <a:defRPr sz="1200">
                <a:solidFill>
                  <a:schemeClr val="tx1"/>
                </a:solidFill>
                <a:latin typeface="Arial" pitchFamily="34" charset="0"/>
              </a:defRPr>
            </a:lvl7pPr>
            <a:lvl8pPr marL="3492687" indent="-230665" eaLnBrk="0" fontAlgn="base" hangingPunct="0">
              <a:spcBef>
                <a:spcPct val="30000"/>
              </a:spcBef>
              <a:spcAft>
                <a:spcPct val="0"/>
              </a:spcAft>
              <a:defRPr sz="1200">
                <a:solidFill>
                  <a:schemeClr val="tx1"/>
                </a:solidFill>
                <a:latin typeface="Arial" pitchFamily="34" charset="0"/>
              </a:defRPr>
            </a:lvl8pPr>
            <a:lvl9pPr marL="3963832" indent="-230665" eaLnBrk="0" fontAlgn="base" hangingPunct="0">
              <a:spcBef>
                <a:spcPct val="30000"/>
              </a:spcBef>
              <a:spcAft>
                <a:spcPct val="0"/>
              </a:spcAft>
              <a:defRPr sz="12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807C4C3-DA70-4975-AE63-E2EB5D54F7BE}"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Tree>
    <p:extLst>
      <p:ext uri="{BB962C8B-B14F-4D97-AF65-F5344CB8AC3E}">
        <p14:creationId xmlns:p14="http://schemas.microsoft.com/office/powerpoint/2010/main" val="2702387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5D71D-B634-4140-9D30-05BD652302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4147" name="Rectangle 2"/>
          <p:cNvSpPr>
            <a:spLocks noGrp="1" noRot="1" noChangeAspect="1" noChangeArrowheads="1" noTextEdit="1"/>
          </p:cNvSpPr>
          <p:nvPr>
            <p:ph type="sldImg"/>
          </p:nvPr>
        </p:nvSpPr>
        <p:spPr>
          <a:xfrm>
            <a:off x="468313" y="722313"/>
            <a:ext cx="6424612" cy="3614737"/>
          </a:xfrm>
          <a:ln/>
        </p:spPr>
      </p:sp>
      <p:sp>
        <p:nvSpPr>
          <p:cNvPr id="13414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083156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423863" y="704850"/>
            <a:ext cx="6254750" cy="3519488"/>
          </a:xfrm>
          <a:ln/>
        </p:spPr>
      </p:sp>
      <p:sp>
        <p:nvSpPr>
          <p:cNvPr id="136195" name="Notes Placeholder 2"/>
          <p:cNvSpPr>
            <a:spLocks noGrp="1"/>
          </p:cNvSpPr>
          <p:nvPr>
            <p:ph type="body" idx="1"/>
          </p:nvPr>
        </p:nvSpPr>
        <p:spPr>
          <a:noFill/>
          <a:ln/>
        </p:spPr>
        <p:txBody>
          <a:bodyPr/>
          <a:lstStyle/>
          <a:p>
            <a:pPr eaLnBrk="1" hangingPunct="1">
              <a:spcBef>
                <a:spcPct val="0"/>
              </a:spcBef>
            </a:pPr>
            <a:endParaRPr lang="en-US" sz="2600" b="1" dirty="0">
              <a:latin typeface="Arial" pitchFamily="34" charset="0"/>
            </a:endParaRPr>
          </a:p>
        </p:txBody>
      </p:sp>
      <p:sp>
        <p:nvSpPr>
          <p:cNvPr id="136196"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E46A8C-AF3E-4E13-8295-1B9A87EF03F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70070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E8FF4-D1F2-4C9C-8C5B-7687C9579650}" type="slidenum">
              <a:rPr kumimoji="0" lang="en-US" sz="1200" b="0" i="0" u="none" strike="noStrike" kern="1200" cap="none" spc="0" normalizeH="0" baseline="0" noProof="0" smtClean="0">
                <a:ln>
                  <a:noFill/>
                </a:ln>
                <a:solidFill>
                  <a:srgbClr val="465562"/>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465562"/>
              </a:solidFill>
              <a:effectLst/>
              <a:uLnTx/>
              <a:uFillTx/>
              <a:latin typeface="Euphemia"/>
              <a:ea typeface="+mn-ea"/>
              <a:cs typeface="+mn-cs"/>
            </a:endParaRPr>
          </a:p>
        </p:txBody>
      </p:sp>
    </p:spTree>
    <p:extLst>
      <p:ext uri="{BB962C8B-B14F-4D97-AF65-F5344CB8AC3E}">
        <p14:creationId xmlns:p14="http://schemas.microsoft.com/office/powerpoint/2010/main" val="1588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lvl="2" defTabSz="485463">
              <a:defRPr/>
            </a:pPr>
            <a:r>
              <a:rPr lang="en-US" sz="2000" i="1" dirty="0">
                <a:solidFill>
                  <a:schemeClr val="bg1"/>
                </a:solidFill>
                <a:cs typeface="Arial" charset="0"/>
              </a:rPr>
              <a:t>will apply mindfulness techniques to reduce instances of self-injury to no more than one per week for 2 consecutive weeks.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DBD95-3096-B94C-9F50-02F4F2042A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160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735013" y="1173163"/>
            <a:ext cx="5632450" cy="3168650"/>
          </a:xfrm>
          <a:ln/>
        </p:spPr>
      </p:sp>
      <p:sp>
        <p:nvSpPr>
          <p:cNvPr id="50179"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2862755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This an interactive exercise</a:t>
            </a:r>
            <a:r>
              <a:rPr lang="en-US" baseline="0" dirty="0"/>
              <a:t> adapted from PR</a:t>
            </a:r>
            <a:endParaRPr lang="en-US" dirty="0"/>
          </a:p>
        </p:txBody>
      </p:sp>
      <p:sp>
        <p:nvSpPr>
          <p:cNvPr id="4" name="Slide Number Placeholder 3"/>
          <p:cNvSpPr>
            <a:spLocks noGrp="1"/>
          </p:cNvSpPr>
          <p:nvPr>
            <p:ph type="sldNum" sz="quarter" idx="10"/>
          </p:nvPr>
        </p:nvSpPr>
        <p:spPr/>
        <p:txBody>
          <a:bodyPr/>
          <a:lstStyle/>
          <a:p>
            <a:fld id="{72B05716-85DD-4FF2-961A-A4AA8E7F5772}" type="slidenum">
              <a:rPr lang="en-US" smtClean="0"/>
              <a:t>37</a:t>
            </a:fld>
            <a:endParaRPr lang="en-US"/>
          </a:p>
        </p:txBody>
      </p:sp>
    </p:spTree>
    <p:extLst>
      <p:ext uri="{BB962C8B-B14F-4D97-AF65-F5344CB8AC3E}">
        <p14:creationId xmlns:p14="http://schemas.microsoft.com/office/powerpoint/2010/main" val="3293285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B05716-85DD-4FF2-961A-A4AA8E7F577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800753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xfrm>
            <a:off x="422275" y="703263"/>
            <a:ext cx="6257925" cy="3521075"/>
          </a:xfrm>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lvl="1"/>
            <a:endParaRPr lang="en-US" altLang="en-US" dirty="0">
              <a:latin typeface="Times New Roman" pitchFamily="18" charset="0"/>
              <a:cs typeface="Arial" charset="0"/>
            </a:endParaRPr>
          </a:p>
        </p:txBody>
      </p:sp>
    </p:spTree>
    <p:extLst>
      <p:ext uri="{BB962C8B-B14F-4D97-AF65-F5344CB8AC3E}">
        <p14:creationId xmlns:p14="http://schemas.microsoft.com/office/powerpoint/2010/main" val="3810904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CD09B-154E-4F44-9B2B-FF2279EB280C}" type="slidenum">
              <a:rPr lang="en-US" smtClean="0"/>
              <a:t>4</a:t>
            </a:fld>
            <a:endParaRPr lang="en-US"/>
          </a:p>
        </p:txBody>
      </p:sp>
    </p:spTree>
    <p:extLst>
      <p:ext uri="{BB962C8B-B14F-4D97-AF65-F5344CB8AC3E}">
        <p14:creationId xmlns:p14="http://schemas.microsoft.com/office/powerpoint/2010/main" val="25625355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4165879" y="9155540"/>
            <a:ext cx="3188123" cy="48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2" tIns="48545" rIns="97092" bIns="4854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E21ED1-AA58-4C7F-8D1B-523D5CEAA942}" type="slidenum">
              <a:rPr kumimoji="0" lang="en-US" altLang="en-US" sz="12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200" b="1"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7395" name="Rectangle 2"/>
          <p:cNvSpPr>
            <a:spLocks noGrp="1" noRot="1" noChangeAspect="1" noChangeArrowheads="1" noTextEdit="1"/>
          </p:cNvSpPr>
          <p:nvPr>
            <p:ph type="sldImg"/>
          </p:nvPr>
        </p:nvSpPr>
        <p:spPr>
          <a:xfrm>
            <a:off x="468313" y="722313"/>
            <a:ext cx="6424612" cy="3614737"/>
          </a:xfrm>
          <a:solidFill>
            <a:srgbClr val="FFFFFF"/>
          </a:solidFill>
          <a:ln/>
        </p:spPr>
      </p:sp>
      <p:sp>
        <p:nvSpPr>
          <p:cNvPr id="184324" name="Rectangle 3"/>
          <p:cNvSpPr>
            <a:spLocks noGrp="1" noChangeArrowheads="1"/>
          </p:cNvSpPr>
          <p:nvPr>
            <p:ph type="body" idx="1"/>
          </p:nvPr>
        </p:nvSpPr>
        <p:spPr>
          <a:ln>
            <a:solidFill>
              <a:schemeClr val="tx1"/>
            </a:solidFill>
          </a:ln>
          <a:extLst>
            <a:ext uri="{909E8E84-426E-40DD-AFC4-6F175D3DCCD1}">
              <a14:hiddenFill xmlns:a14="http://schemas.microsoft.com/office/drawing/2010/main">
                <a:solidFill>
                  <a:srgbClr val="FFFFFF"/>
                </a:solidFill>
              </a14:hiddenFill>
            </a:ext>
          </a:extLst>
        </p:spPr>
        <p:txBody>
          <a:bodyPr lIns="97309" tIns="48655" rIns="97309" bIns="48655"/>
          <a:lstStyle/>
          <a:p>
            <a:pPr>
              <a:defRPr/>
            </a:pPr>
            <a:endParaRPr lang="en-US" sz="2700" kern="0" dirty="0">
              <a:solidFill>
                <a:schemeClr val="bg1"/>
              </a:solidFill>
              <a:ea typeface="ＭＳ Ｐゴシック" pitchFamily="-65" charset="-128"/>
              <a:cs typeface="Arial" charset="0"/>
            </a:endParaRPr>
          </a:p>
        </p:txBody>
      </p:sp>
    </p:spTree>
    <p:extLst>
      <p:ext uri="{BB962C8B-B14F-4D97-AF65-F5344CB8AC3E}">
        <p14:creationId xmlns:p14="http://schemas.microsoft.com/office/powerpoint/2010/main" val="9732824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588">
              <a:defRPr>
                <a:solidFill>
                  <a:schemeClr val="tx1"/>
                </a:solidFill>
                <a:latin typeface="Arial" charset="0"/>
              </a:defRPr>
            </a:lvl1pPr>
            <a:lvl2pPr marL="788973" indent="-303451" defTabSz="989588">
              <a:defRPr>
                <a:solidFill>
                  <a:schemeClr val="tx1"/>
                </a:solidFill>
                <a:latin typeface="Arial" charset="0"/>
              </a:defRPr>
            </a:lvl2pPr>
            <a:lvl3pPr marL="1213806" indent="-242761" defTabSz="989588">
              <a:defRPr>
                <a:solidFill>
                  <a:schemeClr val="tx1"/>
                </a:solidFill>
                <a:latin typeface="Arial" charset="0"/>
              </a:defRPr>
            </a:lvl3pPr>
            <a:lvl4pPr marL="1699327" indent="-242761" defTabSz="989588">
              <a:defRPr>
                <a:solidFill>
                  <a:schemeClr val="tx1"/>
                </a:solidFill>
                <a:latin typeface="Arial" charset="0"/>
              </a:defRPr>
            </a:lvl4pPr>
            <a:lvl5pPr marL="2184850" indent="-242761" defTabSz="989588">
              <a:defRPr>
                <a:solidFill>
                  <a:schemeClr val="tx1"/>
                </a:solidFill>
                <a:latin typeface="Arial" charset="0"/>
              </a:defRPr>
            </a:lvl5pPr>
            <a:lvl6pPr marL="2670372" indent="-242761" defTabSz="989588" eaLnBrk="0" fontAlgn="base" hangingPunct="0">
              <a:spcBef>
                <a:spcPct val="0"/>
              </a:spcBef>
              <a:spcAft>
                <a:spcPct val="0"/>
              </a:spcAft>
              <a:defRPr>
                <a:solidFill>
                  <a:schemeClr val="tx1"/>
                </a:solidFill>
                <a:latin typeface="Arial" charset="0"/>
              </a:defRPr>
            </a:lvl6pPr>
            <a:lvl7pPr marL="3155894" indent="-242761" defTabSz="989588" eaLnBrk="0" fontAlgn="base" hangingPunct="0">
              <a:spcBef>
                <a:spcPct val="0"/>
              </a:spcBef>
              <a:spcAft>
                <a:spcPct val="0"/>
              </a:spcAft>
              <a:defRPr>
                <a:solidFill>
                  <a:schemeClr val="tx1"/>
                </a:solidFill>
                <a:latin typeface="Arial" charset="0"/>
              </a:defRPr>
            </a:lvl7pPr>
            <a:lvl8pPr marL="3641417" indent="-242761" defTabSz="989588" eaLnBrk="0" fontAlgn="base" hangingPunct="0">
              <a:spcBef>
                <a:spcPct val="0"/>
              </a:spcBef>
              <a:spcAft>
                <a:spcPct val="0"/>
              </a:spcAft>
              <a:defRPr>
                <a:solidFill>
                  <a:schemeClr val="tx1"/>
                </a:solidFill>
                <a:latin typeface="Arial" charset="0"/>
              </a:defRPr>
            </a:lvl8pPr>
            <a:lvl9pPr marL="4126938" indent="-242761" defTabSz="989588" eaLnBrk="0" fontAlgn="base" hangingPunct="0">
              <a:spcBef>
                <a:spcPct val="0"/>
              </a:spcBef>
              <a:spcAft>
                <a:spcPct val="0"/>
              </a:spcAft>
              <a:defRPr>
                <a:solidFill>
                  <a:schemeClr val="tx1"/>
                </a:solidFill>
                <a:latin typeface="Arial" charset="0"/>
              </a:defRPr>
            </a:lvl9pPr>
          </a:lstStyle>
          <a:p>
            <a:pPr marL="0" marR="0" lvl="0" indent="0" algn="r" defTabSz="989588" rtl="0" eaLnBrk="1" fontAlgn="auto" latinLnBrk="0" hangingPunct="1">
              <a:lnSpc>
                <a:spcPct val="100000"/>
              </a:lnSpc>
              <a:spcBef>
                <a:spcPts val="0"/>
              </a:spcBef>
              <a:spcAft>
                <a:spcPts val="0"/>
              </a:spcAft>
              <a:buClrTx/>
              <a:buSzTx/>
              <a:buFontTx/>
              <a:buNone/>
              <a:tabLst/>
              <a:defRPr/>
            </a:pPr>
            <a:fld id="{1201CE9F-8A99-4F54-BBEF-0CE59B7D4DC7}"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89588"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8419" name="Rectangle 7"/>
          <p:cNvSpPr txBox="1">
            <a:spLocks noGrp="1" noChangeArrowheads="1"/>
          </p:cNvSpPr>
          <p:nvPr/>
        </p:nvSpPr>
        <p:spPr bwMode="auto">
          <a:xfrm>
            <a:off x="4165879" y="9155539"/>
            <a:ext cx="3188123" cy="48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02" tIns="48550" rIns="97102" bIns="48550"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2BEF89-9BCB-4156-9A65-AF0ADF9AA1D0}"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8420" name="Rectangle 2"/>
          <p:cNvSpPr>
            <a:spLocks noGrp="1" noRot="1" noChangeAspect="1" noChangeArrowheads="1" noTextEdit="1"/>
          </p:cNvSpPr>
          <p:nvPr>
            <p:ph type="sldImg"/>
          </p:nvPr>
        </p:nvSpPr>
        <p:spPr>
          <a:xfrm>
            <a:off x="466725" y="722313"/>
            <a:ext cx="6426200" cy="3614737"/>
          </a:xfrm>
          <a:solidFill>
            <a:srgbClr val="FFFFFF"/>
          </a:solidFill>
          <a:ln/>
        </p:spPr>
      </p:sp>
      <p:sp>
        <p:nvSpPr>
          <p:cNvPr id="139269" name="Rectangle 3"/>
          <p:cNvSpPr>
            <a:spLocks noGrp="1" noChangeArrowheads="1"/>
          </p:cNvSpPr>
          <p:nvPr>
            <p:ph type="body" idx="1"/>
          </p:nvPr>
        </p:nvSpPr>
        <p:spPr>
          <a:ln>
            <a:solidFill>
              <a:schemeClr val="tx1"/>
            </a:solidFill>
          </a:ln>
          <a:extLst>
            <a:ext uri="{909E8E84-426E-40DD-AFC4-6F175D3DCCD1}">
              <a14:hiddenFill xmlns:a14="http://schemas.microsoft.com/office/drawing/2010/main">
                <a:solidFill>
                  <a:srgbClr val="FFFFFF"/>
                </a:solidFill>
              </a14:hiddenFill>
            </a:ext>
          </a:extLst>
        </p:spPr>
        <p:txBody>
          <a:bodyPr lIns="97319" tIns="48660" rIns="97319" bIns="48660">
            <a:normAutofit/>
          </a:bodyPr>
          <a:lstStyle/>
          <a:p>
            <a:pPr marL="242761" indent="-242761">
              <a:spcBef>
                <a:spcPct val="0"/>
              </a:spcBef>
              <a:defRPr/>
            </a:pPr>
            <a:endParaRPr lang="en-US" sz="25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939860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CD09B-154E-4F44-9B2B-FF2279EB280C}" type="slidenum">
              <a:rPr lang="en-US" smtClean="0"/>
              <a:t>42</a:t>
            </a:fld>
            <a:endParaRPr lang="en-US"/>
          </a:p>
        </p:txBody>
      </p:sp>
    </p:spTree>
    <p:extLst>
      <p:ext uri="{BB962C8B-B14F-4D97-AF65-F5344CB8AC3E}">
        <p14:creationId xmlns:p14="http://schemas.microsoft.com/office/powerpoint/2010/main" val="870630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573E2-BA47-4477-90BB-E67D42720D10}" type="slidenum">
              <a:rPr lang="en-US" smtClean="0"/>
              <a:pPr/>
              <a:t>43</a:t>
            </a:fld>
            <a:endParaRPr lang="en-US"/>
          </a:p>
        </p:txBody>
      </p:sp>
    </p:spTree>
    <p:extLst>
      <p:ext uri="{BB962C8B-B14F-4D97-AF65-F5344CB8AC3E}">
        <p14:creationId xmlns:p14="http://schemas.microsoft.com/office/powerpoint/2010/main" val="30636286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solidFill>
            <a:srgbClr val="FFFFFF"/>
          </a:solidFill>
          <a:ln>
            <a:solidFill>
              <a:srgbClr val="000000"/>
            </a:solidFill>
            <a:miter lim="800000"/>
            <a:headEnd/>
            <a:tailEnd/>
          </a:ln>
        </p:spPr>
        <p:txBody>
          <a:bodyPr lIns="94425" tIns="47214" rIns="94425" bIns="47214"/>
          <a:lstStyle/>
          <a:p>
            <a:pPr eaLnBrk="1" hangingPunct="1"/>
            <a:endParaRPr lang="en-US" altLang="en-US">
              <a:latin typeface="Arial" pitchFamily="34" charset="0"/>
            </a:endParaRPr>
          </a:p>
        </p:txBody>
      </p:sp>
    </p:spTree>
    <p:extLst>
      <p:ext uri="{BB962C8B-B14F-4D97-AF65-F5344CB8AC3E}">
        <p14:creationId xmlns:p14="http://schemas.microsoft.com/office/powerpoint/2010/main" val="800051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DADF7-079A-7146-9439-6C3A689DEFE2}" type="slidenum">
              <a:rPr lang="en-US" smtClean="0"/>
              <a:t>45</a:t>
            </a:fld>
            <a:endParaRPr lang="en-US" dirty="0"/>
          </a:p>
        </p:txBody>
      </p:sp>
    </p:spTree>
    <p:extLst>
      <p:ext uri="{BB962C8B-B14F-4D97-AF65-F5344CB8AC3E}">
        <p14:creationId xmlns:p14="http://schemas.microsoft.com/office/powerpoint/2010/main" val="31886779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DADF7-079A-7146-9439-6C3A689DEFE2}" type="slidenum">
              <a:rPr lang="en-US" smtClean="0"/>
              <a:t>46</a:t>
            </a:fld>
            <a:endParaRPr lang="en-US" dirty="0"/>
          </a:p>
        </p:txBody>
      </p:sp>
    </p:spTree>
    <p:extLst>
      <p:ext uri="{BB962C8B-B14F-4D97-AF65-F5344CB8AC3E}">
        <p14:creationId xmlns:p14="http://schemas.microsoft.com/office/powerpoint/2010/main" val="3043193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DADF7-079A-7146-9439-6C3A689DEFE2}" type="slidenum">
              <a:rPr lang="en-US" smtClean="0"/>
              <a:t>47</a:t>
            </a:fld>
            <a:endParaRPr lang="en-US" dirty="0"/>
          </a:p>
        </p:txBody>
      </p:sp>
    </p:spTree>
    <p:extLst>
      <p:ext uri="{BB962C8B-B14F-4D97-AF65-F5344CB8AC3E}">
        <p14:creationId xmlns:p14="http://schemas.microsoft.com/office/powerpoint/2010/main" val="440078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4165879" y="9155540"/>
            <a:ext cx="3188123" cy="48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2" tIns="48545" rIns="97092" bIns="4854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E21ED1-AA58-4C7F-8D1B-523D5CEAA942}" type="slidenum">
              <a:rPr kumimoji="0" lang="en-US" altLang="en-US" sz="12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en-US" sz="1200" b="1"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7395" name="Rectangle 2"/>
          <p:cNvSpPr>
            <a:spLocks noGrp="1" noRot="1" noChangeAspect="1" noChangeArrowheads="1" noTextEdit="1"/>
          </p:cNvSpPr>
          <p:nvPr>
            <p:ph type="sldImg"/>
          </p:nvPr>
        </p:nvSpPr>
        <p:spPr>
          <a:xfrm>
            <a:off x="468313" y="722313"/>
            <a:ext cx="6424612" cy="3614737"/>
          </a:xfrm>
          <a:solidFill>
            <a:srgbClr val="FFFFFF"/>
          </a:solidFill>
          <a:ln/>
        </p:spPr>
      </p:sp>
      <p:sp>
        <p:nvSpPr>
          <p:cNvPr id="184324" name="Rectangle 3"/>
          <p:cNvSpPr>
            <a:spLocks noGrp="1" noChangeArrowheads="1"/>
          </p:cNvSpPr>
          <p:nvPr>
            <p:ph type="body" idx="1"/>
          </p:nvPr>
        </p:nvSpPr>
        <p:spPr>
          <a:ln>
            <a:solidFill>
              <a:schemeClr val="tx1"/>
            </a:solidFill>
          </a:ln>
          <a:extLst>
            <a:ext uri="{909E8E84-426E-40DD-AFC4-6F175D3DCCD1}">
              <a14:hiddenFill xmlns:a14="http://schemas.microsoft.com/office/drawing/2010/main">
                <a:solidFill>
                  <a:srgbClr val="FFFFFF"/>
                </a:solidFill>
              </a14:hiddenFill>
            </a:ext>
          </a:extLst>
        </p:spPr>
        <p:txBody>
          <a:bodyPr lIns="97309" tIns="48655" rIns="97309" bIns="48655"/>
          <a:lstStyle/>
          <a:p>
            <a:pPr>
              <a:defRPr/>
            </a:pPr>
            <a:endParaRPr lang="en-US" sz="2700" kern="0" dirty="0">
              <a:solidFill>
                <a:schemeClr val="bg1"/>
              </a:solidFill>
              <a:ea typeface="ＭＳ Ｐゴシック" pitchFamily="-65" charset="-128"/>
              <a:cs typeface="Arial" charset="0"/>
            </a:endParaRPr>
          </a:p>
        </p:txBody>
      </p:sp>
    </p:spTree>
    <p:extLst>
      <p:ext uri="{BB962C8B-B14F-4D97-AF65-F5344CB8AC3E}">
        <p14:creationId xmlns:p14="http://schemas.microsoft.com/office/powerpoint/2010/main" val="37915966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65529" indent="-294433">
              <a:defRPr>
                <a:solidFill>
                  <a:schemeClr val="tx1"/>
                </a:solidFill>
                <a:latin typeface="Arial" charset="0"/>
                <a:cs typeface="Arial" charset="0"/>
              </a:defRPr>
            </a:lvl2pPr>
            <a:lvl3pPr marL="1177737" indent="-235548">
              <a:defRPr>
                <a:solidFill>
                  <a:schemeClr val="tx1"/>
                </a:solidFill>
                <a:latin typeface="Arial" charset="0"/>
                <a:cs typeface="Arial" charset="0"/>
              </a:defRPr>
            </a:lvl3pPr>
            <a:lvl4pPr marL="1648832" indent="-235548">
              <a:defRPr>
                <a:solidFill>
                  <a:schemeClr val="tx1"/>
                </a:solidFill>
                <a:latin typeface="Arial" charset="0"/>
                <a:cs typeface="Arial" charset="0"/>
              </a:defRPr>
            </a:lvl4pPr>
            <a:lvl5pPr marL="2119927" indent="-235548">
              <a:defRPr>
                <a:solidFill>
                  <a:schemeClr val="tx1"/>
                </a:solidFill>
                <a:latin typeface="Arial" charset="0"/>
                <a:cs typeface="Arial" charset="0"/>
              </a:defRPr>
            </a:lvl5pPr>
            <a:lvl6pPr marL="2591021" indent="-235548" eaLnBrk="0" fontAlgn="base" hangingPunct="0">
              <a:spcBef>
                <a:spcPct val="0"/>
              </a:spcBef>
              <a:spcAft>
                <a:spcPct val="0"/>
              </a:spcAft>
              <a:defRPr>
                <a:solidFill>
                  <a:schemeClr val="tx1"/>
                </a:solidFill>
                <a:latin typeface="Arial" charset="0"/>
                <a:cs typeface="Arial" charset="0"/>
              </a:defRPr>
            </a:lvl6pPr>
            <a:lvl7pPr marL="3062116" indent="-235548" eaLnBrk="0" fontAlgn="base" hangingPunct="0">
              <a:spcBef>
                <a:spcPct val="0"/>
              </a:spcBef>
              <a:spcAft>
                <a:spcPct val="0"/>
              </a:spcAft>
              <a:defRPr>
                <a:solidFill>
                  <a:schemeClr val="tx1"/>
                </a:solidFill>
                <a:latin typeface="Arial" charset="0"/>
                <a:cs typeface="Arial" charset="0"/>
              </a:defRPr>
            </a:lvl7pPr>
            <a:lvl8pPr marL="3533211" indent="-235548" eaLnBrk="0" fontAlgn="base" hangingPunct="0">
              <a:spcBef>
                <a:spcPct val="0"/>
              </a:spcBef>
              <a:spcAft>
                <a:spcPct val="0"/>
              </a:spcAft>
              <a:defRPr>
                <a:solidFill>
                  <a:schemeClr val="tx1"/>
                </a:solidFill>
                <a:latin typeface="Arial" charset="0"/>
                <a:cs typeface="Arial" charset="0"/>
              </a:defRPr>
            </a:lvl8pPr>
            <a:lvl9pPr marL="4004306" indent="-235548"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033EF5-D31B-4952-A9C4-39469453C74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0909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759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65529" indent="-294433">
              <a:defRPr>
                <a:solidFill>
                  <a:schemeClr val="tx1"/>
                </a:solidFill>
                <a:latin typeface="Arial" charset="0"/>
                <a:cs typeface="Arial" charset="0"/>
              </a:defRPr>
            </a:lvl2pPr>
            <a:lvl3pPr marL="1177737" indent="-235548">
              <a:defRPr>
                <a:solidFill>
                  <a:schemeClr val="tx1"/>
                </a:solidFill>
                <a:latin typeface="Arial" charset="0"/>
                <a:cs typeface="Arial" charset="0"/>
              </a:defRPr>
            </a:lvl3pPr>
            <a:lvl4pPr marL="1648832" indent="-235548">
              <a:defRPr>
                <a:solidFill>
                  <a:schemeClr val="tx1"/>
                </a:solidFill>
                <a:latin typeface="Arial" charset="0"/>
                <a:cs typeface="Arial" charset="0"/>
              </a:defRPr>
            </a:lvl4pPr>
            <a:lvl5pPr marL="2119927" indent="-235548">
              <a:defRPr>
                <a:solidFill>
                  <a:schemeClr val="tx1"/>
                </a:solidFill>
                <a:latin typeface="Arial" charset="0"/>
                <a:cs typeface="Arial" charset="0"/>
              </a:defRPr>
            </a:lvl5pPr>
            <a:lvl6pPr marL="2591021" indent="-235548" eaLnBrk="0" fontAlgn="base" hangingPunct="0">
              <a:spcBef>
                <a:spcPct val="0"/>
              </a:spcBef>
              <a:spcAft>
                <a:spcPct val="0"/>
              </a:spcAft>
              <a:defRPr>
                <a:solidFill>
                  <a:schemeClr val="tx1"/>
                </a:solidFill>
                <a:latin typeface="Arial" charset="0"/>
                <a:cs typeface="Arial" charset="0"/>
              </a:defRPr>
            </a:lvl6pPr>
            <a:lvl7pPr marL="3062116" indent="-235548" eaLnBrk="0" fontAlgn="base" hangingPunct="0">
              <a:spcBef>
                <a:spcPct val="0"/>
              </a:spcBef>
              <a:spcAft>
                <a:spcPct val="0"/>
              </a:spcAft>
              <a:defRPr>
                <a:solidFill>
                  <a:schemeClr val="tx1"/>
                </a:solidFill>
                <a:latin typeface="Arial" charset="0"/>
                <a:cs typeface="Arial" charset="0"/>
              </a:defRPr>
            </a:lvl7pPr>
            <a:lvl8pPr marL="3533211" indent="-235548" eaLnBrk="0" fontAlgn="base" hangingPunct="0">
              <a:spcBef>
                <a:spcPct val="0"/>
              </a:spcBef>
              <a:spcAft>
                <a:spcPct val="0"/>
              </a:spcAft>
              <a:defRPr>
                <a:solidFill>
                  <a:schemeClr val="tx1"/>
                </a:solidFill>
                <a:latin typeface="Arial" charset="0"/>
                <a:cs typeface="Arial" charset="0"/>
              </a:defRPr>
            </a:lvl8pPr>
            <a:lvl9pPr marL="4004306" indent="-235548"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033EF5-D31B-4952-A9C4-39469453C74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64170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DADF7-079A-7146-9439-6C3A689DEFE2}"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9865668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4165879" y="9155540"/>
            <a:ext cx="3188123" cy="48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2" tIns="48545" rIns="97092" bIns="4854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E21ED1-AA58-4C7F-8D1B-523D5CEAA942}" type="slidenum">
              <a:rPr kumimoji="0" lang="en-US" altLang="en-US" sz="12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altLang="en-US" sz="1200" b="1"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7395" name="Rectangle 2"/>
          <p:cNvSpPr>
            <a:spLocks noGrp="1" noRot="1" noChangeAspect="1" noChangeArrowheads="1" noTextEdit="1"/>
          </p:cNvSpPr>
          <p:nvPr>
            <p:ph type="sldImg"/>
          </p:nvPr>
        </p:nvSpPr>
        <p:spPr>
          <a:xfrm>
            <a:off x="468313" y="722313"/>
            <a:ext cx="6424612" cy="3614737"/>
          </a:xfrm>
          <a:solidFill>
            <a:srgbClr val="FFFFFF"/>
          </a:solidFill>
          <a:ln/>
        </p:spPr>
      </p:sp>
      <p:sp>
        <p:nvSpPr>
          <p:cNvPr id="184324" name="Rectangle 3"/>
          <p:cNvSpPr>
            <a:spLocks noGrp="1" noChangeArrowheads="1"/>
          </p:cNvSpPr>
          <p:nvPr>
            <p:ph type="body" idx="1"/>
          </p:nvPr>
        </p:nvSpPr>
        <p:spPr>
          <a:ln>
            <a:solidFill>
              <a:schemeClr val="tx1"/>
            </a:solidFill>
          </a:ln>
          <a:extLst>
            <a:ext uri="{909E8E84-426E-40DD-AFC4-6F175D3DCCD1}">
              <a14:hiddenFill xmlns:a14="http://schemas.microsoft.com/office/drawing/2010/main">
                <a:solidFill>
                  <a:srgbClr val="FFFFFF"/>
                </a:solidFill>
              </a14:hiddenFill>
            </a:ext>
          </a:extLst>
        </p:spPr>
        <p:txBody>
          <a:bodyPr lIns="97309" tIns="48655" rIns="97309" bIns="48655"/>
          <a:lstStyle/>
          <a:p>
            <a:pPr>
              <a:defRPr/>
            </a:pPr>
            <a:endParaRPr lang="en-US" sz="2700" kern="0" dirty="0">
              <a:solidFill>
                <a:schemeClr val="bg1"/>
              </a:solidFill>
              <a:ea typeface="ＭＳ Ｐゴシック" pitchFamily="-65" charset="-128"/>
              <a:cs typeface="Arial" charset="0"/>
            </a:endParaRPr>
          </a:p>
        </p:txBody>
      </p:sp>
    </p:spTree>
    <p:extLst>
      <p:ext uri="{BB962C8B-B14F-4D97-AF65-F5344CB8AC3E}">
        <p14:creationId xmlns:p14="http://schemas.microsoft.com/office/powerpoint/2010/main" val="22803891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This is a layout for text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400" dirty="0">
              <a:latin typeface="Arial" panose="020B0604020202020204" pitchFamily="34" charset="0"/>
              <a:cs typeface="Arial" panose="020B0604020202020204" pitchFamily="34" charset="0"/>
            </a:endParaRPr>
          </a:p>
          <a:p>
            <a:pPr defTabSz="942289">
              <a:defRPr/>
            </a:pPr>
            <a:r>
              <a:rPr lang="en-US" sz="1400" dirty="0">
                <a:solidFill>
                  <a:prstClr val="black"/>
                </a:solidFill>
                <a:latin typeface="Arial" panose="020B0604020202020204" pitchFamily="34" charset="0"/>
                <a:cs typeface="Arial" panose="020B0604020202020204" pitchFamily="34" charset="0"/>
              </a:rPr>
              <a:t>There are additional slide layouts available. Select “Layout” from the “Home” tab. (If “Layout” is grayed out, you will need to place your cursor in an open area outside the slide to activate it.)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711128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685800" y="1143000"/>
            <a:ext cx="5486400" cy="30861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BEFORE/AFTER Video</a:t>
            </a:r>
          </a:p>
          <a:p>
            <a:r>
              <a:rPr lang="en-US" altLang="en-US" dirty="0"/>
              <a:t>3:00</a:t>
            </a:r>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E7762F3-811C-42A5-8D93-E7638E94333E}" type="slidenum">
              <a:rPr lang="en-US" altLang="en-US" smtClean="0"/>
              <a:pPr eaLnBrk="1" hangingPunct="1">
                <a:spcBef>
                  <a:spcPct val="0"/>
                </a:spcBef>
              </a:pPr>
              <a:t>54</a:t>
            </a:fld>
            <a:endParaRPr lang="en-US" altLang="en-US"/>
          </a:p>
        </p:txBody>
      </p:sp>
    </p:spTree>
    <p:extLst>
      <p:ext uri="{BB962C8B-B14F-4D97-AF65-F5344CB8AC3E}">
        <p14:creationId xmlns:p14="http://schemas.microsoft.com/office/powerpoint/2010/main" val="24451896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285">
              <a:defRPr>
                <a:solidFill>
                  <a:schemeClr val="tx1"/>
                </a:solidFill>
                <a:latin typeface="Arial" charset="0"/>
              </a:defRPr>
            </a:lvl1pPr>
            <a:lvl2pPr marL="765610" indent="-294465" defTabSz="960285">
              <a:defRPr>
                <a:solidFill>
                  <a:schemeClr val="tx1"/>
                </a:solidFill>
                <a:latin typeface="Arial" charset="0"/>
              </a:defRPr>
            </a:lvl2pPr>
            <a:lvl3pPr marL="1177862" indent="-235572" defTabSz="960285">
              <a:defRPr>
                <a:solidFill>
                  <a:schemeClr val="tx1"/>
                </a:solidFill>
                <a:latin typeface="Arial" charset="0"/>
              </a:defRPr>
            </a:lvl3pPr>
            <a:lvl4pPr marL="1649006" indent="-235572" defTabSz="960285">
              <a:defRPr>
                <a:solidFill>
                  <a:schemeClr val="tx1"/>
                </a:solidFill>
                <a:latin typeface="Arial" charset="0"/>
              </a:defRPr>
            </a:lvl4pPr>
            <a:lvl5pPr marL="2120151" indent="-235572" defTabSz="960285">
              <a:defRPr>
                <a:solidFill>
                  <a:schemeClr val="tx1"/>
                </a:solidFill>
                <a:latin typeface="Arial" charset="0"/>
              </a:defRPr>
            </a:lvl5pPr>
            <a:lvl6pPr marL="2591295" indent="-235572" defTabSz="960285" eaLnBrk="0" fontAlgn="base" hangingPunct="0">
              <a:spcBef>
                <a:spcPct val="0"/>
              </a:spcBef>
              <a:spcAft>
                <a:spcPct val="0"/>
              </a:spcAft>
              <a:defRPr>
                <a:solidFill>
                  <a:schemeClr val="tx1"/>
                </a:solidFill>
                <a:latin typeface="Arial" charset="0"/>
              </a:defRPr>
            </a:lvl6pPr>
            <a:lvl7pPr marL="3062440" indent="-235572" defTabSz="960285" eaLnBrk="0" fontAlgn="base" hangingPunct="0">
              <a:spcBef>
                <a:spcPct val="0"/>
              </a:spcBef>
              <a:spcAft>
                <a:spcPct val="0"/>
              </a:spcAft>
              <a:defRPr>
                <a:solidFill>
                  <a:schemeClr val="tx1"/>
                </a:solidFill>
                <a:latin typeface="Arial" charset="0"/>
              </a:defRPr>
            </a:lvl7pPr>
            <a:lvl8pPr marL="3533585" indent="-235572" defTabSz="960285" eaLnBrk="0" fontAlgn="base" hangingPunct="0">
              <a:spcBef>
                <a:spcPct val="0"/>
              </a:spcBef>
              <a:spcAft>
                <a:spcPct val="0"/>
              </a:spcAft>
              <a:defRPr>
                <a:solidFill>
                  <a:schemeClr val="tx1"/>
                </a:solidFill>
                <a:latin typeface="Arial" charset="0"/>
              </a:defRPr>
            </a:lvl8pPr>
            <a:lvl9pPr marL="4004729" indent="-235572" defTabSz="960285" eaLnBrk="0" fontAlgn="base" hangingPunct="0">
              <a:spcBef>
                <a:spcPct val="0"/>
              </a:spcBef>
              <a:spcAft>
                <a:spcPct val="0"/>
              </a:spcAft>
              <a:defRPr>
                <a:solidFill>
                  <a:schemeClr val="tx1"/>
                </a:solidFill>
                <a:latin typeface="Arial" charset="0"/>
              </a:defRPr>
            </a:lvl9pPr>
          </a:lstStyle>
          <a:p>
            <a:pPr marL="0" marR="0" lvl="0" indent="0" algn="r" defTabSz="960285" rtl="0" eaLnBrk="1" fontAlgn="auto" latinLnBrk="0" hangingPunct="1">
              <a:lnSpc>
                <a:spcPct val="100000"/>
              </a:lnSpc>
              <a:spcBef>
                <a:spcPts val="0"/>
              </a:spcBef>
              <a:spcAft>
                <a:spcPts val="0"/>
              </a:spcAft>
              <a:buClrTx/>
              <a:buSzTx/>
              <a:buFontTx/>
              <a:buNone/>
              <a:tabLst/>
              <a:defRPr/>
            </a:pPr>
            <a:fld id="{B52DB86F-EB45-41A7-896D-9B6E171CDE80}"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60285" rtl="0" eaLnBrk="1" fontAlgn="auto" latinLnBrk="0" hangingPunct="1">
                <a:lnSpc>
                  <a:spcPct val="100000"/>
                </a:lnSpc>
                <a:spcBef>
                  <a:spcPts val="0"/>
                </a:spcBef>
                <a:spcAft>
                  <a:spcPts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0707" name="Rectangle 2"/>
          <p:cNvSpPr>
            <a:spLocks noGrp="1" noRot="1" noChangeAspect="1" noChangeArrowheads="1" noTextEdit="1"/>
          </p:cNvSpPr>
          <p:nvPr>
            <p:ph type="sldImg"/>
          </p:nvPr>
        </p:nvSpPr>
        <p:spPr>
          <a:xfrm>
            <a:off x="423863" y="704850"/>
            <a:ext cx="6254750" cy="3519488"/>
          </a:xfrm>
          <a:solidFill>
            <a:srgbClr val="FFFFFF"/>
          </a:solidFill>
          <a:ln/>
        </p:spPr>
      </p:sp>
      <p:sp>
        <p:nvSpPr>
          <p:cNvPr id="196612" name="Rectangle 3"/>
          <p:cNvSpPr>
            <a:spLocks noGrp="1" noChangeArrowheads="1"/>
          </p:cNvSpPr>
          <p:nvPr>
            <p:ph type="body" idx="1"/>
          </p:nvPr>
        </p:nvSpPr>
        <p:spPr>
          <a:ln>
            <a:solidFill>
              <a:srgbClr val="000000"/>
            </a:solidFill>
          </a:ln>
          <a:extLst>
            <a:ext uri="{909E8E84-426E-40DD-AFC4-6F175D3DCCD1}">
              <a14:hiddenFill xmlns:a14="http://schemas.microsoft.com/office/drawing/2010/main">
                <a:solidFill>
                  <a:srgbClr val="FFFFFF"/>
                </a:solidFill>
              </a14:hiddenFill>
            </a:ext>
          </a:extLst>
        </p:spPr>
        <p:txBody>
          <a:bodyPr/>
          <a:lstStyle/>
          <a:p>
            <a:pPr>
              <a:defRPr/>
            </a:pPr>
            <a:endParaRPr lang="en-US" altLang="en-US" dirty="0"/>
          </a:p>
        </p:txBody>
      </p:sp>
    </p:spTree>
    <p:extLst>
      <p:ext uri="{BB962C8B-B14F-4D97-AF65-F5344CB8AC3E}">
        <p14:creationId xmlns:p14="http://schemas.microsoft.com/office/powerpoint/2010/main" val="101201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7261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40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65529" indent="-294433">
              <a:defRPr>
                <a:solidFill>
                  <a:schemeClr val="tx1"/>
                </a:solidFill>
                <a:latin typeface="Arial" charset="0"/>
                <a:cs typeface="Arial" charset="0"/>
              </a:defRPr>
            </a:lvl2pPr>
            <a:lvl3pPr marL="1177737" indent="-235548">
              <a:defRPr>
                <a:solidFill>
                  <a:schemeClr val="tx1"/>
                </a:solidFill>
                <a:latin typeface="Arial" charset="0"/>
                <a:cs typeface="Arial" charset="0"/>
              </a:defRPr>
            </a:lvl3pPr>
            <a:lvl4pPr marL="1648832" indent="-235548">
              <a:defRPr>
                <a:solidFill>
                  <a:schemeClr val="tx1"/>
                </a:solidFill>
                <a:latin typeface="Arial" charset="0"/>
                <a:cs typeface="Arial" charset="0"/>
              </a:defRPr>
            </a:lvl4pPr>
            <a:lvl5pPr marL="2119927" indent="-235548">
              <a:defRPr>
                <a:solidFill>
                  <a:schemeClr val="tx1"/>
                </a:solidFill>
                <a:latin typeface="Arial" charset="0"/>
                <a:cs typeface="Arial" charset="0"/>
              </a:defRPr>
            </a:lvl5pPr>
            <a:lvl6pPr marL="2591021" indent="-235548" eaLnBrk="0" fontAlgn="base" hangingPunct="0">
              <a:spcBef>
                <a:spcPct val="0"/>
              </a:spcBef>
              <a:spcAft>
                <a:spcPct val="0"/>
              </a:spcAft>
              <a:defRPr>
                <a:solidFill>
                  <a:schemeClr val="tx1"/>
                </a:solidFill>
                <a:latin typeface="Arial" charset="0"/>
                <a:cs typeface="Arial" charset="0"/>
              </a:defRPr>
            </a:lvl6pPr>
            <a:lvl7pPr marL="3062116" indent="-235548" eaLnBrk="0" fontAlgn="base" hangingPunct="0">
              <a:spcBef>
                <a:spcPct val="0"/>
              </a:spcBef>
              <a:spcAft>
                <a:spcPct val="0"/>
              </a:spcAft>
              <a:defRPr>
                <a:solidFill>
                  <a:schemeClr val="tx1"/>
                </a:solidFill>
                <a:latin typeface="Arial" charset="0"/>
                <a:cs typeface="Arial" charset="0"/>
              </a:defRPr>
            </a:lvl7pPr>
            <a:lvl8pPr marL="3533211" indent="-235548" eaLnBrk="0" fontAlgn="base" hangingPunct="0">
              <a:spcBef>
                <a:spcPct val="0"/>
              </a:spcBef>
              <a:spcAft>
                <a:spcPct val="0"/>
              </a:spcAft>
              <a:defRPr>
                <a:solidFill>
                  <a:schemeClr val="tx1"/>
                </a:solidFill>
                <a:latin typeface="Arial" charset="0"/>
                <a:cs typeface="Arial" charset="0"/>
              </a:defRPr>
            </a:lvl8pPr>
            <a:lvl9pPr marL="4004306" indent="-235548"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B033EF5-D31B-4952-A9C4-39469453C74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6655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This is a layout for text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400" dirty="0">
              <a:latin typeface="Arial" panose="020B0604020202020204" pitchFamily="34" charset="0"/>
              <a:cs typeface="Arial" panose="020B0604020202020204" pitchFamily="34" charset="0"/>
            </a:endParaRPr>
          </a:p>
          <a:p>
            <a:pPr defTabSz="942289">
              <a:defRPr/>
            </a:pPr>
            <a:r>
              <a:rPr lang="en-US" sz="1400" dirty="0">
                <a:solidFill>
                  <a:prstClr val="black"/>
                </a:solidFill>
                <a:latin typeface="Arial" panose="020B0604020202020204" pitchFamily="34" charset="0"/>
                <a:cs typeface="Arial" panose="020B0604020202020204" pitchFamily="34" charset="0"/>
              </a:rPr>
              <a:t>There are additional slide layouts available. Select “Layout” from the “Home” tab. (If “Layout” is grayed out, you will need to place your cursor in an open area outside the slide to activate it.)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753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7.xml"/><Relationship Id="rId1" Type="http://schemas.openxmlformats.org/officeDocument/2006/relationships/tags" Target="../tags/tag1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7.xml"/><Relationship Id="rId1" Type="http://schemas.openxmlformats.org/officeDocument/2006/relationships/tags" Target="../tags/tag1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7.xml"/><Relationship Id="rId1" Type="http://schemas.openxmlformats.org/officeDocument/2006/relationships/tags" Target="../tags/tag2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7.xml"/><Relationship Id="rId1" Type="http://schemas.openxmlformats.org/officeDocument/2006/relationships/tags" Target="../tags/tag2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8.xml"/><Relationship Id="rId1" Type="http://schemas.openxmlformats.org/officeDocument/2006/relationships/tags" Target="../tags/tag2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8.xml"/><Relationship Id="rId1" Type="http://schemas.openxmlformats.org/officeDocument/2006/relationships/tags" Target="../tags/tag2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8.xml"/><Relationship Id="rId1" Type="http://schemas.openxmlformats.org/officeDocument/2006/relationships/tags" Target="../tags/tag2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6.xml"/><Relationship Id="rId1" Type="http://schemas.openxmlformats.org/officeDocument/2006/relationships/tags" Target="../tags/tag1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1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1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1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1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7.xml"/><Relationship Id="rId1" Type="http://schemas.openxmlformats.org/officeDocument/2006/relationships/tags" Target="../tags/tag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1B155710-FE7E-ED47-82D1-32B75AC91048}" type="datetimeFigureOut">
              <a:rPr lang="en-US" smtClean="0"/>
              <a:t>12/1/2020</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363D1B9E-0558-C749-9D12-0CD2AAE91F96}" type="slidenum">
              <a:rPr lang="en-US" smtClean="0"/>
              <a:t>‹#›</a:t>
            </a:fld>
            <a:endParaRPr lang="en-US" dirty="0"/>
          </a:p>
        </p:txBody>
      </p:sp>
    </p:spTree>
    <p:extLst>
      <p:ext uri="{BB962C8B-B14F-4D97-AF65-F5344CB8AC3E}">
        <p14:creationId xmlns:p14="http://schemas.microsoft.com/office/powerpoint/2010/main" val="62878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1B155710-FE7E-ED47-82D1-32B75AC91048}" type="datetimeFigureOut">
              <a:rPr lang="en-US" smtClean="0"/>
              <a:t>12/1/2020</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363D1B9E-0558-C749-9D12-0CD2AAE91F96}" type="slidenum">
              <a:rPr lang="en-US" smtClean="0"/>
              <a:t>‹#›</a:t>
            </a:fld>
            <a:endParaRPr lang="en-US" dirty="0"/>
          </a:p>
        </p:txBody>
      </p:sp>
    </p:spTree>
    <p:extLst>
      <p:ext uri="{BB962C8B-B14F-4D97-AF65-F5344CB8AC3E}">
        <p14:creationId xmlns:p14="http://schemas.microsoft.com/office/powerpoint/2010/main" val="120859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noChangeAspect="1"/>
          </p:cNvSpPr>
          <p:nvPr>
            <p:ph type="pic" sz="quarter" idx="10" hasCustomPrompt="1"/>
          </p:nvPr>
        </p:nvSpPr>
        <p:spPr>
          <a:xfrm>
            <a:off x="668449" y="6078976"/>
            <a:ext cx="5509439" cy="636821"/>
          </a:xfrm>
        </p:spPr>
        <p:txBody>
          <a:bodyPr/>
          <a:lstStyle>
            <a:lvl1pPr>
              <a:defRPr baseline="0"/>
            </a:lvl1pPr>
          </a:lstStyle>
          <a:p>
            <a:r>
              <a:rPr lang="en-US" dirty="0"/>
              <a:t>Your logo on Master slide</a:t>
            </a:r>
          </a:p>
        </p:txBody>
      </p:sp>
      <p:pic>
        <p:nvPicPr>
          <p:cNvPr id="9" name="Picture 8"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spTree>
    <p:custDataLst>
      <p:tags r:id="rId1"/>
    </p:custDataLst>
    <p:extLst>
      <p:ext uri="{BB962C8B-B14F-4D97-AF65-F5344CB8AC3E}">
        <p14:creationId xmlns:p14="http://schemas.microsoft.com/office/powerpoint/2010/main" val="105580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100" y="1360457"/>
            <a:ext cx="515747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100"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4" y="1360457"/>
            <a:ext cx="518287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514"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840101" y="5953674"/>
            <a:ext cx="5236633"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spTree>
    <p:custDataLst>
      <p:tags r:id="rId1"/>
    </p:custDataLst>
    <p:extLst>
      <p:ext uri="{BB962C8B-B14F-4D97-AF65-F5344CB8AC3E}">
        <p14:creationId xmlns:p14="http://schemas.microsoft.com/office/powerpoint/2010/main" val="342932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64024" y="0"/>
            <a:ext cx="11300347" cy="1166884"/>
          </a:xfrm>
        </p:spPr>
        <p:txBody>
          <a:bodyPr/>
          <a:lstStyle/>
          <a:p>
            <a:r>
              <a:rPr lang="en-US" dirty="0"/>
              <a:t>Click to edit Master title style</a:t>
            </a:r>
          </a:p>
        </p:txBody>
      </p:sp>
      <p:sp>
        <p:nvSpPr>
          <p:cNvPr id="7" name="Content Placeholder 6"/>
          <p:cNvSpPr>
            <a:spLocks noGrp="1"/>
          </p:cNvSpPr>
          <p:nvPr>
            <p:ph sz="quarter" idx="10"/>
          </p:nvPr>
        </p:nvSpPr>
        <p:spPr>
          <a:xfrm>
            <a:off x="3803270" y="4500111"/>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464025" y="1321929"/>
            <a:ext cx="458663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14" y="1321928"/>
            <a:ext cx="4768257"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505067" y="5800299"/>
            <a:ext cx="3237351"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spTree>
    <p:custDataLst>
      <p:tags r:id="rId1"/>
    </p:custDataLst>
    <p:extLst>
      <p:ext uri="{BB962C8B-B14F-4D97-AF65-F5344CB8AC3E}">
        <p14:creationId xmlns:p14="http://schemas.microsoft.com/office/powerpoint/2010/main" val="386295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2310"/>
            <a:ext cx="12191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750864" y="3526026"/>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750864" y="1668651"/>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a:lstStyle/>
          <a:p>
            <a:endParaRPr lang="en-US" dirty="0"/>
          </a:p>
        </p:txBody>
      </p:sp>
      <p:sp>
        <p:nvSpPr>
          <p:cNvPr id="17" name="Picture Placeholder 16"/>
          <p:cNvSpPr>
            <a:spLocks noGrp="1" noChangeAspect="1"/>
          </p:cNvSpPr>
          <p:nvPr>
            <p:ph type="pic" sz="quarter" idx="14"/>
          </p:nvPr>
        </p:nvSpPr>
        <p:spPr>
          <a:xfrm>
            <a:off x="7735888" y="3526018"/>
            <a:ext cx="3575304" cy="1389888"/>
          </a:xfrm>
        </p:spPr>
        <p:txBody>
          <a:bodyPr/>
          <a:lstStyle/>
          <a:p>
            <a:endParaRPr lang="en-US"/>
          </a:p>
        </p:txBody>
      </p:sp>
      <p:sp>
        <p:nvSpPr>
          <p:cNvPr id="8" name="Picture Placeholder 7"/>
          <p:cNvSpPr>
            <a:spLocks noGrp="1" noChangeAspect="1"/>
          </p:cNvSpPr>
          <p:nvPr>
            <p:ph type="pic" sz="quarter" idx="15" hasCustomPrompt="1"/>
          </p:nvPr>
        </p:nvSpPr>
        <p:spPr>
          <a:xfrm>
            <a:off x="750865" y="5769429"/>
            <a:ext cx="5236633"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spTree>
    <p:custDataLst>
      <p:tags r:id="rId1"/>
    </p:custDataLst>
    <p:extLst>
      <p:ext uri="{BB962C8B-B14F-4D97-AF65-F5344CB8AC3E}">
        <p14:creationId xmlns:p14="http://schemas.microsoft.com/office/powerpoint/2010/main" val="61440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2032000" y="1905000"/>
            <a:ext cx="4572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05000"/>
            <a:ext cx="4572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356351"/>
            <a:ext cx="2844800" cy="365125"/>
          </a:xfrm>
          <a:prstGeom prst="rect">
            <a:avLst/>
          </a:prstGeom>
        </p:spPr>
        <p:txBody>
          <a:bodyPr rtlCol="0"/>
          <a:lstStyle>
            <a:lvl1pPr>
              <a:defRPr sz="1050" dirty="0">
                <a:ea typeface="+mn-ea"/>
              </a:defRPr>
            </a:lvl1pPr>
          </a:lstStyle>
          <a:p>
            <a:pPr defTabSz="457200">
              <a:defRPr/>
            </a:pPr>
            <a:fld id="{132F3D63-3D2B-9548-A442-904622DA5CBF}" type="datetime1">
              <a:rPr lang="en-US" smtClean="0">
                <a:solidFill>
                  <a:prstClr val="black"/>
                </a:solidFill>
              </a:rPr>
              <a:pPr defTabSz="457200">
                <a:defRPr/>
              </a:pPr>
              <a:t>12/1/2020</a:t>
            </a:fld>
            <a:endParaRPr lang="en-US">
              <a:solidFill>
                <a:prstClr val="black"/>
              </a:solidFill>
            </a:endParaRPr>
          </a:p>
        </p:txBody>
      </p:sp>
      <p:sp>
        <p:nvSpPr>
          <p:cNvPr id="6" name="Footer Placeholder 5"/>
          <p:cNvSpPr>
            <a:spLocks noGrp="1" noChangeArrowheads="1"/>
          </p:cNvSpPr>
          <p:nvPr>
            <p:ph type="ftr" sz="quarter" idx="11"/>
          </p:nvPr>
        </p:nvSpPr>
        <p:spPr>
          <a:xfrm>
            <a:off x="4165600" y="6356351"/>
            <a:ext cx="3860800" cy="365125"/>
          </a:xfrm>
          <a:prstGeom prst="rect">
            <a:avLst/>
          </a:prstGeom>
        </p:spPr>
        <p:txBody>
          <a:bodyPr/>
          <a:lstStyle>
            <a:lvl1pPr>
              <a:defRPr dirty="0"/>
            </a:lvl1pPr>
          </a:lstStyle>
          <a:p>
            <a:pPr defTabSz="457200">
              <a:defRPr/>
            </a:pPr>
            <a:endParaRPr lang="en-US">
              <a:solidFill>
                <a:prstClr val="black"/>
              </a:solidFill>
            </a:endParaRPr>
          </a:p>
        </p:txBody>
      </p:sp>
      <p:sp>
        <p:nvSpPr>
          <p:cNvPr id="7" name="Slide Number Placeholder 6"/>
          <p:cNvSpPr>
            <a:spLocks noGrp="1" noChangeArrowheads="1"/>
          </p:cNvSpPr>
          <p:nvPr>
            <p:ph type="sldNum" sz="quarter" idx="12"/>
          </p:nvPr>
        </p:nvSpPr>
        <p:spPr>
          <a:xfrm>
            <a:off x="8737600" y="6356351"/>
            <a:ext cx="2844800" cy="365125"/>
          </a:xfrm>
          <a:prstGeom prst="rect">
            <a:avLst/>
          </a:prstGeom>
        </p:spPr>
        <p:txBody>
          <a:bodyPr/>
          <a:lstStyle>
            <a:lvl1pPr>
              <a:defRPr/>
            </a:lvl1pPr>
          </a:lstStyle>
          <a:p>
            <a:pPr defTabSz="457200"/>
            <a:fld id="{549CFD4D-78EB-7C4C-89EF-8AD075CAB9CD}" type="slidenum">
              <a:rPr lang="en-US">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9000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765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46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035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824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695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1B155710-FE7E-ED47-82D1-32B75AC91048}" type="datetimeFigureOut">
              <a:rPr lang="en-US" smtClean="0"/>
              <a:t>12/1/2020</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363D1B9E-0558-C749-9D12-0CD2AAE91F96}" type="slidenum">
              <a:rPr lang="en-US" smtClean="0"/>
              <a:t>‹#›</a:t>
            </a:fld>
            <a:endParaRPr lang="en-US" dirty="0"/>
          </a:p>
        </p:txBody>
      </p:sp>
    </p:spTree>
    <p:extLst>
      <p:ext uri="{BB962C8B-B14F-4D97-AF65-F5344CB8AC3E}">
        <p14:creationId xmlns:p14="http://schemas.microsoft.com/office/powerpoint/2010/main" val="268722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786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253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502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083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78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272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838199" y="1713490"/>
            <a:ext cx="4993944"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92" y="1713490"/>
            <a:ext cx="4760913" cy="3454400"/>
          </a:xfrm>
        </p:spPr>
        <p:txBody>
          <a:bodyPr/>
          <a:lstStyle/>
          <a:p>
            <a:endParaRPr lang="en-US"/>
          </a:p>
        </p:txBody>
      </p:sp>
      <p:sp>
        <p:nvSpPr>
          <p:cNvPr id="5" name="Picture Placeholder 7"/>
          <p:cNvSpPr>
            <a:spLocks noGrp="1" noChangeAspect="1"/>
          </p:cNvSpPr>
          <p:nvPr>
            <p:ph type="pic" sz="quarter" idx="12" hasCustomPrompt="1"/>
          </p:nvPr>
        </p:nvSpPr>
        <p:spPr>
          <a:xfrm>
            <a:off x="838201" y="5936787"/>
            <a:ext cx="4981651" cy="743805"/>
          </a:xfrm>
        </p:spPr>
        <p:txBody>
          <a:bodyPr/>
          <a:lstStyle>
            <a:lvl1pPr>
              <a:defRPr baseline="0"/>
            </a:lvl1pPr>
          </a:lstStyle>
          <a:p>
            <a:r>
              <a:rPr lang="en-US" dirty="0"/>
              <a:t>Your logo on Master slide</a:t>
            </a:r>
          </a:p>
        </p:txBody>
      </p:sp>
    </p:spTree>
    <p:custDataLst>
      <p:tags r:id="rId1"/>
    </p:custDataLst>
    <p:extLst>
      <p:ext uri="{BB962C8B-B14F-4D97-AF65-F5344CB8AC3E}">
        <p14:creationId xmlns:p14="http://schemas.microsoft.com/office/powerpoint/2010/main" val="21496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100" y="1360457"/>
            <a:ext cx="515747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100"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5" y="1360457"/>
            <a:ext cx="518287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515"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840107" y="5953684"/>
            <a:ext cx="5236633"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1002"/>
            <a:ext cx="3316403" cy="1658201"/>
          </a:xfrm>
          <a:prstGeom prst="rect">
            <a:avLst/>
          </a:prstGeom>
          <a:noFill/>
          <a:ln>
            <a:noFill/>
          </a:ln>
        </p:spPr>
      </p:pic>
    </p:spTree>
    <p:custDataLst>
      <p:tags r:id="rId1"/>
    </p:custDataLst>
    <p:extLst>
      <p:ext uri="{BB962C8B-B14F-4D97-AF65-F5344CB8AC3E}">
        <p14:creationId xmlns:p14="http://schemas.microsoft.com/office/powerpoint/2010/main" val="357076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64025" y="0"/>
            <a:ext cx="11300347" cy="1166884"/>
          </a:xfrm>
        </p:spPr>
        <p:txBody>
          <a:bodyPr/>
          <a:lstStyle/>
          <a:p>
            <a:r>
              <a:rPr lang="en-US" dirty="0"/>
              <a:t>Click to edit Master title style</a:t>
            </a:r>
          </a:p>
        </p:txBody>
      </p:sp>
      <p:sp>
        <p:nvSpPr>
          <p:cNvPr id="7" name="Content Placeholder 6"/>
          <p:cNvSpPr>
            <a:spLocks noGrp="1"/>
          </p:cNvSpPr>
          <p:nvPr>
            <p:ph sz="quarter" idx="10"/>
          </p:nvPr>
        </p:nvSpPr>
        <p:spPr>
          <a:xfrm>
            <a:off x="3803272" y="4500111"/>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464031" y="1321929"/>
            <a:ext cx="458663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21" y="1321928"/>
            <a:ext cx="4768257"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505074" y="5800299"/>
            <a:ext cx="3237351"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1002"/>
            <a:ext cx="3316403" cy="1658201"/>
          </a:xfrm>
          <a:prstGeom prst="rect">
            <a:avLst/>
          </a:prstGeom>
          <a:noFill/>
          <a:ln>
            <a:noFill/>
          </a:ln>
        </p:spPr>
      </p:pic>
    </p:spTree>
    <p:custDataLst>
      <p:tags r:id="rId1"/>
    </p:custDataLst>
    <p:extLst>
      <p:ext uri="{BB962C8B-B14F-4D97-AF65-F5344CB8AC3E}">
        <p14:creationId xmlns:p14="http://schemas.microsoft.com/office/powerpoint/2010/main" val="228659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 y="2310"/>
            <a:ext cx="12191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750865" y="352603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750865" y="166865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a:lstStyle/>
          <a:p>
            <a:endParaRPr lang="en-US" dirty="0"/>
          </a:p>
        </p:txBody>
      </p:sp>
      <p:sp>
        <p:nvSpPr>
          <p:cNvPr id="17" name="Picture Placeholder 16"/>
          <p:cNvSpPr>
            <a:spLocks noGrp="1" noChangeAspect="1"/>
          </p:cNvSpPr>
          <p:nvPr>
            <p:ph type="pic" sz="quarter" idx="14"/>
          </p:nvPr>
        </p:nvSpPr>
        <p:spPr>
          <a:xfrm>
            <a:off x="7735888" y="3526018"/>
            <a:ext cx="3575304" cy="1389888"/>
          </a:xfrm>
        </p:spPr>
        <p:txBody>
          <a:bodyPr/>
          <a:lstStyle/>
          <a:p>
            <a:endParaRPr lang="en-US"/>
          </a:p>
        </p:txBody>
      </p:sp>
      <p:sp>
        <p:nvSpPr>
          <p:cNvPr id="8" name="Picture Placeholder 7"/>
          <p:cNvSpPr>
            <a:spLocks noGrp="1" noChangeAspect="1"/>
          </p:cNvSpPr>
          <p:nvPr>
            <p:ph type="pic" sz="quarter" idx="15" hasCustomPrompt="1"/>
          </p:nvPr>
        </p:nvSpPr>
        <p:spPr>
          <a:xfrm>
            <a:off x="750871" y="5769439"/>
            <a:ext cx="5236633"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1002"/>
            <a:ext cx="3316403" cy="1658201"/>
          </a:xfrm>
          <a:prstGeom prst="rect">
            <a:avLst/>
          </a:prstGeom>
          <a:noFill/>
          <a:ln>
            <a:noFill/>
          </a:ln>
        </p:spPr>
      </p:pic>
    </p:spTree>
    <p:custDataLst>
      <p:tags r:id="rId1"/>
    </p:custDataLst>
    <p:extLst>
      <p:ext uri="{BB962C8B-B14F-4D97-AF65-F5344CB8AC3E}">
        <p14:creationId xmlns:p14="http://schemas.microsoft.com/office/powerpoint/2010/main" val="126612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8769" y="1025711"/>
            <a:ext cx="10363200" cy="1470025"/>
          </a:xfrm>
          <a:prstGeom prst="rect">
            <a:avLst/>
          </a:prstGeo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418769" y="2781486"/>
            <a:ext cx="85344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829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2032000" y="1905000"/>
            <a:ext cx="4572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05000"/>
            <a:ext cx="4572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356361"/>
            <a:ext cx="2844800" cy="365125"/>
          </a:xfrm>
          <a:prstGeom prst="rect">
            <a:avLst/>
          </a:prstGeom>
        </p:spPr>
        <p:txBody>
          <a:bodyPr rtlCol="0"/>
          <a:lstStyle>
            <a:lvl1pPr>
              <a:defRPr sz="1050" dirty="0">
                <a:ea typeface="+mn-ea"/>
              </a:defRPr>
            </a:lvl1pPr>
          </a:lstStyle>
          <a:p>
            <a:pPr defTabSz="457200">
              <a:defRPr/>
            </a:pPr>
            <a:fld id="{132F3D63-3D2B-9548-A442-904622DA5CBF}" type="datetime1">
              <a:rPr lang="en-US" smtClean="0">
                <a:solidFill>
                  <a:prstClr val="black"/>
                </a:solidFill>
              </a:rPr>
              <a:pPr defTabSz="457200">
                <a:defRPr/>
              </a:pPr>
              <a:t>12/1/2020</a:t>
            </a:fld>
            <a:endParaRPr lang="en-US">
              <a:solidFill>
                <a:prstClr val="black"/>
              </a:solidFill>
            </a:endParaRPr>
          </a:p>
        </p:txBody>
      </p:sp>
      <p:sp>
        <p:nvSpPr>
          <p:cNvPr id="6" name="Footer Placeholder 5"/>
          <p:cNvSpPr>
            <a:spLocks noGrp="1" noChangeArrowheads="1"/>
          </p:cNvSpPr>
          <p:nvPr>
            <p:ph type="ftr" sz="quarter" idx="11"/>
          </p:nvPr>
        </p:nvSpPr>
        <p:spPr>
          <a:xfrm>
            <a:off x="4165600" y="6356361"/>
            <a:ext cx="3860800" cy="365125"/>
          </a:xfrm>
          <a:prstGeom prst="rect">
            <a:avLst/>
          </a:prstGeom>
        </p:spPr>
        <p:txBody>
          <a:bodyPr/>
          <a:lstStyle>
            <a:lvl1pPr>
              <a:defRPr dirty="0"/>
            </a:lvl1pPr>
          </a:lstStyle>
          <a:p>
            <a:pPr defTabSz="457200">
              <a:defRPr/>
            </a:pPr>
            <a:endParaRPr lang="en-US">
              <a:solidFill>
                <a:prstClr val="black"/>
              </a:solidFill>
            </a:endParaRPr>
          </a:p>
        </p:txBody>
      </p:sp>
      <p:sp>
        <p:nvSpPr>
          <p:cNvPr id="7" name="Slide Number Placeholder 6"/>
          <p:cNvSpPr>
            <a:spLocks noGrp="1" noChangeArrowheads="1"/>
          </p:cNvSpPr>
          <p:nvPr>
            <p:ph type="sldNum" sz="quarter" idx="12"/>
          </p:nvPr>
        </p:nvSpPr>
        <p:spPr>
          <a:xfrm>
            <a:off x="8737600" y="6356361"/>
            <a:ext cx="2844800" cy="365125"/>
          </a:xfrm>
          <a:prstGeom prst="rect">
            <a:avLst/>
          </a:prstGeom>
        </p:spPr>
        <p:txBody>
          <a:bodyPr/>
          <a:lstStyle>
            <a:lvl1pPr>
              <a:defRPr/>
            </a:lvl1pPr>
          </a:lstStyle>
          <a:p>
            <a:pPr defTabSz="457200"/>
            <a:fld id="{549CFD4D-78EB-7C4C-89EF-8AD075CAB9CD}" type="slidenum">
              <a:rPr lang="en-US">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4673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7" y="214314"/>
            <a:ext cx="10390716" cy="1462087"/>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a:lstStyle/>
          <a:p>
            <a:pPr lvl="0"/>
            <a:endParaRPr lang="en-US" noProof="0" dirty="0"/>
          </a:p>
        </p:txBody>
      </p:sp>
      <p:sp>
        <p:nvSpPr>
          <p:cNvPr id="5" name="Rectangle 11"/>
          <p:cNvSpPr>
            <a:spLocks noGrp="1" noChangeArrowheads="1"/>
          </p:cNvSpPr>
          <p:nvPr>
            <p:ph type="dt" sz="half" idx="10"/>
          </p:nvPr>
        </p:nvSpPr>
        <p:spPr>
          <a:xfrm rot="16200000">
            <a:off x="10474878" y="1584960"/>
            <a:ext cx="2438399" cy="487680"/>
          </a:xfrm>
          <a:prstGeom prst="rect">
            <a:avLst/>
          </a:prstGeom>
          <a:ln/>
        </p:spPr>
        <p:txBody>
          <a:bodyPr/>
          <a:lstStyle>
            <a:lvl1pPr>
              <a:defRPr/>
            </a:lvl1pPr>
          </a:lstStyle>
          <a:p>
            <a:pPr>
              <a:defRPr/>
            </a:pPr>
            <a:fld id="{F20DFF8C-55CB-7D46-AD38-99CC058313F0}" type="datetime1">
              <a:rPr lang="en-US" smtClean="0">
                <a:solidFill>
                  <a:prstClr val="black"/>
                </a:solidFill>
              </a:rPr>
              <a:pPr>
                <a:defRPr/>
              </a:pPr>
              <a:t>12/1/2020</a:t>
            </a:fld>
            <a:endParaRPr lang="en-US">
              <a:solidFill>
                <a:prstClr val="black"/>
              </a:solidFill>
            </a:endParaRPr>
          </a:p>
        </p:txBody>
      </p:sp>
      <p:sp>
        <p:nvSpPr>
          <p:cNvPr id="6" name="Rectangle 12"/>
          <p:cNvSpPr>
            <a:spLocks noGrp="1" noChangeArrowheads="1"/>
          </p:cNvSpPr>
          <p:nvPr>
            <p:ph type="ftr" sz="quarter" idx="11"/>
          </p:nvPr>
        </p:nvSpPr>
        <p:spPr>
          <a:xfrm rot="16200000">
            <a:off x="10510437" y="3987800"/>
            <a:ext cx="2367281" cy="487680"/>
          </a:xfrm>
          <a:prstGeom prst="rect">
            <a:avLst/>
          </a:prstGeom>
          <a:ln/>
        </p:spPr>
        <p:txBody>
          <a:bodyPr/>
          <a:lstStyle>
            <a:lvl1pPr>
              <a:defRPr/>
            </a:lvl1pPr>
          </a:lstStyle>
          <a:p>
            <a:pPr>
              <a:defRPr/>
            </a:pPr>
            <a:r>
              <a:rPr lang="en-US">
                <a:solidFill>
                  <a:prstClr val="black"/>
                </a:solidFill>
              </a:rPr>
              <a:t>www.alipar.org</a:t>
            </a:r>
          </a:p>
        </p:txBody>
      </p:sp>
      <p:sp>
        <p:nvSpPr>
          <p:cNvPr id="7" name="Rectangle 13"/>
          <p:cNvSpPr>
            <a:spLocks noGrp="1" noChangeArrowheads="1"/>
          </p:cNvSpPr>
          <p:nvPr>
            <p:ph type="sldNum" sz="quarter" idx="12"/>
          </p:nvPr>
        </p:nvSpPr>
        <p:spPr>
          <a:xfrm>
            <a:off x="11375717" y="5648960"/>
            <a:ext cx="731520" cy="396240"/>
          </a:xfrm>
          <a:prstGeom prst="bracketPair">
            <a:avLst>
              <a:gd name="adj" fmla="val 17949"/>
            </a:avLst>
          </a:prstGeom>
          <a:ln/>
        </p:spPr>
        <p:txBody>
          <a:bodyPr/>
          <a:lstStyle>
            <a:lvl1pPr>
              <a:defRPr/>
            </a:lvl1pPr>
          </a:lstStyle>
          <a:p>
            <a:pPr>
              <a:defRPr/>
            </a:pPr>
            <a:fld id="{1F8EF8EB-D133-4D2F-AEC0-85219305A44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929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t>12/1/2020</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t>‹#›</a:t>
            </a:fld>
            <a:endParaRPr lang="en-US" dirty="0"/>
          </a:p>
        </p:txBody>
      </p:sp>
    </p:spTree>
    <p:extLst>
      <p:ext uri="{BB962C8B-B14F-4D97-AF65-F5344CB8AC3E}">
        <p14:creationId xmlns:p14="http://schemas.microsoft.com/office/powerpoint/2010/main" val="236320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t>12/1/2020</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t>‹#›</a:t>
            </a:fld>
            <a:endParaRPr lang="en-US" dirty="0"/>
          </a:p>
        </p:txBody>
      </p:sp>
    </p:spTree>
    <p:extLst>
      <p:ext uri="{BB962C8B-B14F-4D97-AF65-F5344CB8AC3E}">
        <p14:creationId xmlns:p14="http://schemas.microsoft.com/office/powerpoint/2010/main" val="379655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t>12/1/2020</a:t>
            </a:fld>
            <a:endParaRPr lang="en-US" dirty="0"/>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t>‹#›</a:t>
            </a:fld>
            <a:endParaRPr lang="en-US" dirty="0"/>
          </a:p>
        </p:txBody>
      </p:sp>
    </p:spTree>
    <p:extLst>
      <p:ext uri="{BB962C8B-B14F-4D97-AF65-F5344CB8AC3E}">
        <p14:creationId xmlns:p14="http://schemas.microsoft.com/office/powerpoint/2010/main" val="90939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t>12/1/2020</a:t>
            </a:fld>
            <a:endParaRPr lang="en-US" dirty="0"/>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t>‹#›</a:t>
            </a:fld>
            <a:endParaRPr lang="en-US" dirty="0"/>
          </a:p>
        </p:txBody>
      </p:sp>
    </p:spTree>
    <p:extLst>
      <p:ext uri="{BB962C8B-B14F-4D97-AF65-F5344CB8AC3E}">
        <p14:creationId xmlns:p14="http://schemas.microsoft.com/office/powerpoint/2010/main" val="62281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t>12/1/2020</a:t>
            </a:fld>
            <a:endParaRPr lang="en-US" dirty="0"/>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t>‹#›</a:t>
            </a:fld>
            <a:endParaRPr lang="en-US" dirty="0"/>
          </a:p>
        </p:txBody>
      </p:sp>
    </p:spTree>
    <p:extLst>
      <p:ext uri="{BB962C8B-B14F-4D97-AF65-F5344CB8AC3E}">
        <p14:creationId xmlns:p14="http://schemas.microsoft.com/office/powerpoint/2010/main" val="332032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t>12/1/2020</a:t>
            </a:fld>
            <a:endParaRPr lang="en-US" dirty="0"/>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t>‹#›</a:t>
            </a:fld>
            <a:endParaRPr lang="en-US" dirty="0"/>
          </a:p>
        </p:txBody>
      </p:sp>
    </p:spTree>
    <p:extLst>
      <p:ext uri="{BB962C8B-B14F-4D97-AF65-F5344CB8AC3E}">
        <p14:creationId xmlns:p14="http://schemas.microsoft.com/office/powerpoint/2010/main" val="56383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t>12/1/2020</a:t>
            </a:fld>
            <a:endParaRPr lang="en-US" dirty="0"/>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t>‹#›</a:t>
            </a:fld>
            <a:endParaRPr lang="en-US" dirty="0"/>
          </a:p>
        </p:txBody>
      </p:sp>
    </p:spTree>
    <p:extLst>
      <p:ext uri="{BB962C8B-B14F-4D97-AF65-F5344CB8AC3E}">
        <p14:creationId xmlns:p14="http://schemas.microsoft.com/office/powerpoint/2010/main" val="417289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1B155710-FE7E-ED47-82D1-32B75AC91048}" type="datetimeFigureOut">
              <a:rPr lang="en-US" smtClean="0"/>
              <a:t>12/1/2020</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363D1B9E-0558-C749-9D12-0CD2AAE91F96}" type="slidenum">
              <a:rPr lang="en-US" smtClean="0"/>
              <a:t>‹#›</a:t>
            </a:fld>
            <a:endParaRPr lang="en-US" dirty="0"/>
          </a:p>
        </p:txBody>
      </p:sp>
    </p:spTree>
    <p:extLst>
      <p:ext uri="{BB962C8B-B14F-4D97-AF65-F5344CB8AC3E}">
        <p14:creationId xmlns:p14="http://schemas.microsoft.com/office/powerpoint/2010/main" val="142782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t>12/1/2020</a:t>
            </a:fld>
            <a:endParaRPr lang="en-US" dirty="0"/>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t>‹#›</a:t>
            </a:fld>
            <a:endParaRPr lang="en-US" dirty="0"/>
          </a:p>
        </p:txBody>
      </p:sp>
    </p:spTree>
    <p:extLst>
      <p:ext uri="{BB962C8B-B14F-4D97-AF65-F5344CB8AC3E}">
        <p14:creationId xmlns:p14="http://schemas.microsoft.com/office/powerpoint/2010/main" val="290569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t>12/1/2020</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t>‹#›</a:t>
            </a:fld>
            <a:endParaRPr lang="en-US" dirty="0"/>
          </a:p>
        </p:txBody>
      </p:sp>
    </p:spTree>
    <p:extLst>
      <p:ext uri="{BB962C8B-B14F-4D97-AF65-F5344CB8AC3E}">
        <p14:creationId xmlns:p14="http://schemas.microsoft.com/office/powerpoint/2010/main" val="354688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t>12/1/2020</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t>‹#›</a:t>
            </a:fld>
            <a:endParaRPr lang="en-US" dirty="0"/>
          </a:p>
        </p:txBody>
      </p:sp>
    </p:spTree>
    <p:extLst>
      <p:ext uri="{BB962C8B-B14F-4D97-AF65-F5344CB8AC3E}">
        <p14:creationId xmlns:p14="http://schemas.microsoft.com/office/powerpoint/2010/main" val="402019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8769" y="1025711"/>
            <a:ext cx="10363200" cy="1470025"/>
          </a:xfrm>
          <a:prstGeom prst="rect">
            <a:avLst/>
          </a:prstGeo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418769" y="2781486"/>
            <a:ext cx="85344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8673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solidFill>
                  <a:prstClr val="black"/>
                </a:solidFill>
              </a:rPr>
              <a:pPr/>
              <a:t>12/1/2020</a:t>
            </a:fld>
            <a:endParaRPr lang="en-US" dirty="0">
              <a:solidFill>
                <a:prstClr val="black"/>
              </a:solidFill>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883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solidFill>
                  <a:prstClr val="black"/>
                </a:solidFill>
              </a:rPr>
              <a:pPr/>
              <a:t>12/1/2020</a:t>
            </a:fld>
            <a:endParaRPr lang="en-US" dirty="0">
              <a:solidFill>
                <a:prstClr val="black"/>
              </a:solidFill>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593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solidFill>
                  <a:prstClr val="black"/>
                </a:solidFill>
              </a:rPr>
              <a:pPr/>
              <a:t>12/1/2020</a:t>
            </a:fld>
            <a:endParaRPr lang="en-US" dirty="0">
              <a:solidFill>
                <a:prstClr val="black"/>
              </a:solidFill>
            </a:endParaRPr>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16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solidFill>
                  <a:prstClr val="black"/>
                </a:solidFill>
              </a:rPr>
              <a:pPr/>
              <a:t>12/1/2020</a:t>
            </a:fld>
            <a:endParaRPr lang="en-US" dirty="0">
              <a:solidFill>
                <a:prstClr val="black"/>
              </a:solidFill>
            </a:endParaRPr>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363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solidFill>
                  <a:prstClr val="black"/>
                </a:solidFill>
              </a:rPr>
              <a:pPr/>
              <a:t>12/1/2020</a:t>
            </a:fld>
            <a:endParaRPr lang="en-US" dirty="0">
              <a:solidFill>
                <a:prstClr val="black"/>
              </a:solidFill>
            </a:endParaRPr>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9763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solidFill>
                  <a:prstClr val="black"/>
                </a:solidFill>
              </a:rPr>
              <a:pPr/>
              <a:t>12/1/2020</a:t>
            </a:fld>
            <a:endParaRPr lang="en-US" dirty="0">
              <a:solidFill>
                <a:prstClr val="black"/>
              </a:solidFill>
            </a:endParaRPr>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775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1B155710-FE7E-ED47-82D1-32B75AC91048}" type="datetimeFigureOut">
              <a:rPr lang="en-US" smtClean="0"/>
              <a:t>12/1/2020</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363D1B9E-0558-C749-9D12-0CD2AAE91F96}" type="slidenum">
              <a:rPr lang="en-US" smtClean="0"/>
              <a:t>‹#›</a:t>
            </a:fld>
            <a:endParaRPr lang="en-US" dirty="0"/>
          </a:p>
        </p:txBody>
      </p:sp>
    </p:spTree>
    <p:extLst>
      <p:ext uri="{BB962C8B-B14F-4D97-AF65-F5344CB8AC3E}">
        <p14:creationId xmlns:p14="http://schemas.microsoft.com/office/powerpoint/2010/main" val="168031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solidFill>
                  <a:prstClr val="black"/>
                </a:solidFill>
              </a:rPr>
              <a:pPr/>
              <a:t>12/1/2020</a:t>
            </a:fld>
            <a:endParaRPr lang="en-US" dirty="0">
              <a:solidFill>
                <a:prstClr val="black"/>
              </a:solidFill>
            </a:endParaRPr>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7255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solidFill>
                  <a:prstClr val="black"/>
                </a:solidFill>
              </a:rPr>
              <a:pPr/>
              <a:t>12/1/2020</a:t>
            </a:fld>
            <a:endParaRPr lang="en-US" dirty="0">
              <a:solidFill>
                <a:prstClr val="black"/>
              </a:solidFill>
            </a:endParaRPr>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8538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solidFill>
                  <a:prstClr val="black"/>
                </a:solidFill>
              </a:rPr>
              <a:pPr/>
              <a:t>12/1/2020</a:t>
            </a:fld>
            <a:endParaRPr lang="en-US" dirty="0">
              <a:solidFill>
                <a:prstClr val="black"/>
              </a:solidFill>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1199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5D30A590-11E9-E446-AC2E-A6386071B655}" type="datetimeFigureOut">
              <a:rPr lang="en-US" smtClean="0">
                <a:solidFill>
                  <a:prstClr val="black"/>
                </a:solidFill>
              </a:rPr>
              <a:pPr/>
              <a:t>12/1/2020</a:t>
            </a:fld>
            <a:endParaRPr lang="en-US" dirty="0">
              <a:solidFill>
                <a:prstClr val="black"/>
              </a:solidFill>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5982EA41-5BDD-DF4D-B766-817996573B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7557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543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891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8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96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006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535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1B155710-FE7E-ED47-82D1-32B75AC91048}" type="datetimeFigureOut">
              <a:rPr lang="en-US" smtClean="0"/>
              <a:t>12/1/2020</a:t>
            </a:fld>
            <a:endParaRPr lang="en-US" dirty="0"/>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363D1B9E-0558-C749-9D12-0CD2AAE91F96}" type="slidenum">
              <a:rPr lang="en-US" smtClean="0"/>
              <a:t>‹#›</a:t>
            </a:fld>
            <a:endParaRPr lang="en-US" dirty="0"/>
          </a:p>
        </p:txBody>
      </p:sp>
    </p:spTree>
    <p:extLst>
      <p:ext uri="{BB962C8B-B14F-4D97-AF65-F5344CB8AC3E}">
        <p14:creationId xmlns:p14="http://schemas.microsoft.com/office/powerpoint/2010/main" val="114853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083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719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19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064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500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838199" y="1713490"/>
            <a:ext cx="4993944"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85" y="1713490"/>
            <a:ext cx="4760913" cy="3454400"/>
          </a:xfrm>
        </p:spPr>
        <p:txBody>
          <a:bodyPr/>
          <a:lstStyle/>
          <a:p>
            <a:endParaRPr lang="en-US"/>
          </a:p>
        </p:txBody>
      </p:sp>
      <p:sp>
        <p:nvSpPr>
          <p:cNvPr id="5" name="Picture Placeholder 7"/>
          <p:cNvSpPr>
            <a:spLocks noGrp="1" noChangeAspect="1"/>
          </p:cNvSpPr>
          <p:nvPr>
            <p:ph type="pic" sz="quarter" idx="12" hasCustomPrompt="1"/>
          </p:nvPr>
        </p:nvSpPr>
        <p:spPr>
          <a:xfrm>
            <a:off x="838199" y="5936777"/>
            <a:ext cx="4981651" cy="743805"/>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7815"/>
            <a:ext cx="3316403" cy="1658201"/>
          </a:xfrm>
          <a:prstGeom prst="rect">
            <a:avLst/>
          </a:prstGeom>
          <a:noFill/>
          <a:ln>
            <a:noFill/>
          </a:ln>
        </p:spPr>
      </p:pic>
    </p:spTree>
    <p:custDataLst>
      <p:tags r:id="rId1"/>
    </p:custDataLst>
    <p:extLst>
      <p:ext uri="{BB962C8B-B14F-4D97-AF65-F5344CB8AC3E}">
        <p14:creationId xmlns:p14="http://schemas.microsoft.com/office/powerpoint/2010/main" val="251815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noChangeAspect="1"/>
          </p:cNvSpPr>
          <p:nvPr>
            <p:ph type="pic" sz="quarter" idx="10" hasCustomPrompt="1"/>
          </p:nvPr>
        </p:nvSpPr>
        <p:spPr>
          <a:xfrm>
            <a:off x="668449" y="6078976"/>
            <a:ext cx="5509439" cy="636821"/>
          </a:xfrm>
        </p:spPr>
        <p:txBody>
          <a:bodyPr/>
          <a:lstStyle>
            <a:lvl1pPr>
              <a:defRPr baseline="0"/>
            </a:lvl1pPr>
          </a:lstStyle>
          <a:p>
            <a:r>
              <a:rPr lang="en-US" dirty="0"/>
              <a:t>Your logo on Master slide</a:t>
            </a:r>
          </a:p>
        </p:txBody>
      </p:sp>
      <p:pic>
        <p:nvPicPr>
          <p:cNvPr id="9" name="Picture 8"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spTree>
    <p:custDataLst>
      <p:tags r:id="rId1"/>
    </p:custDataLst>
    <p:extLst>
      <p:ext uri="{BB962C8B-B14F-4D97-AF65-F5344CB8AC3E}">
        <p14:creationId xmlns:p14="http://schemas.microsoft.com/office/powerpoint/2010/main" val="86112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100" y="1360457"/>
            <a:ext cx="515747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100"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4" y="1360457"/>
            <a:ext cx="518287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514"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840101" y="5953674"/>
            <a:ext cx="5236633"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spTree>
    <p:custDataLst>
      <p:tags r:id="rId1"/>
    </p:custDataLst>
    <p:extLst>
      <p:ext uri="{BB962C8B-B14F-4D97-AF65-F5344CB8AC3E}">
        <p14:creationId xmlns:p14="http://schemas.microsoft.com/office/powerpoint/2010/main" val="331261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64024" y="0"/>
            <a:ext cx="11300347" cy="1166884"/>
          </a:xfrm>
        </p:spPr>
        <p:txBody>
          <a:bodyPr/>
          <a:lstStyle/>
          <a:p>
            <a:r>
              <a:rPr lang="en-US" dirty="0"/>
              <a:t>Click to edit Master title style</a:t>
            </a:r>
          </a:p>
        </p:txBody>
      </p:sp>
      <p:sp>
        <p:nvSpPr>
          <p:cNvPr id="7" name="Content Placeholder 6"/>
          <p:cNvSpPr>
            <a:spLocks noGrp="1"/>
          </p:cNvSpPr>
          <p:nvPr>
            <p:ph sz="quarter" idx="10"/>
          </p:nvPr>
        </p:nvSpPr>
        <p:spPr>
          <a:xfrm>
            <a:off x="3803270" y="4500111"/>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464025" y="1321929"/>
            <a:ext cx="458663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14" y="1321928"/>
            <a:ext cx="4768257"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505067" y="5800299"/>
            <a:ext cx="3237351"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spTree>
    <p:custDataLst>
      <p:tags r:id="rId1"/>
    </p:custDataLst>
    <p:extLst>
      <p:ext uri="{BB962C8B-B14F-4D97-AF65-F5344CB8AC3E}">
        <p14:creationId xmlns:p14="http://schemas.microsoft.com/office/powerpoint/2010/main" val="406874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2310"/>
            <a:ext cx="12191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750864" y="3526026"/>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750864" y="1668651"/>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a:lstStyle/>
          <a:p>
            <a:endParaRPr lang="en-US" dirty="0"/>
          </a:p>
        </p:txBody>
      </p:sp>
      <p:sp>
        <p:nvSpPr>
          <p:cNvPr id="17" name="Picture Placeholder 16"/>
          <p:cNvSpPr>
            <a:spLocks noGrp="1" noChangeAspect="1"/>
          </p:cNvSpPr>
          <p:nvPr>
            <p:ph type="pic" sz="quarter" idx="14"/>
          </p:nvPr>
        </p:nvSpPr>
        <p:spPr>
          <a:xfrm>
            <a:off x="7735888" y="3526018"/>
            <a:ext cx="3575304" cy="1389888"/>
          </a:xfrm>
        </p:spPr>
        <p:txBody>
          <a:bodyPr/>
          <a:lstStyle/>
          <a:p>
            <a:endParaRPr lang="en-US"/>
          </a:p>
        </p:txBody>
      </p:sp>
      <p:sp>
        <p:nvSpPr>
          <p:cNvPr id="8" name="Picture Placeholder 7"/>
          <p:cNvSpPr>
            <a:spLocks noGrp="1" noChangeAspect="1"/>
          </p:cNvSpPr>
          <p:nvPr>
            <p:ph type="pic" sz="quarter" idx="15" hasCustomPrompt="1"/>
          </p:nvPr>
        </p:nvSpPr>
        <p:spPr>
          <a:xfrm>
            <a:off x="750865" y="5769429"/>
            <a:ext cx="5236633"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spTree>
    <p:custDataLst>
      <p:tags r:id="rId1"/>
    </p:custDataLst>
    <p:extLst>
      <p:ext uri="{BB962C8B-B14F-4D97-AF65-F5344CB8AC3E}">
        <p14:creationId xmlns:p14="http://schemas.microsoft.com/office/powerpoint/2010/main" val="20488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0"/>
            <a:ext cx="2844800" cy="365125"/>
          </a:xfrm>
          <a:prstGeom prst="rect">
            <a:avLst/>
          </a:prstGeom>
        </p:spPr>
        <p:txBody>
          <a:bodyPr/>
          <a:lstStyle/>
          <a:p>
            <a:fld id="{1B155710-FE7E-ED47-82D1-32B75AC91048}" type="datetimeFigureOut">
              <a:rPr lang="en-US" smtClean="0"/>
              <a:t>12/1/2020</a:t>
            </a:fld>
            <a:endParaRPr lang="en-US" dirty="0"/>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p>
            <a:fld id="{363D1B9E-0558-C749-9D12-0CD2AAE91F96}" type="slidenum">
              <a:rPr lang="en-US" smtClean="0"/>
              <a:t>‹#›</a:t>
            </a:fld>
            <a:endParaRPr lang="en-US" dirty="0"/>
          </a:p>
        </p:txBody>
      </p:sp>
    </p:spTree>
    <p:extLst>
      <p:ext uri="{BB962C8B-B14F-4D97-AF65-F5344CB8AC3E}">
        <p14:creationId xmlns:p14="http://schemas.microsoft.com/office/powerpoint/2010/main" val="368476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2032000" y="1905000"/>
            <a:ext cx="4572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05000"/>
            <a:ext cx="4572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356351"/>
            <a:ext cx="2844800" cy="365125"/>
          </a:xfrm>
          <a:prstGeom prst="rect">
            <a:avLst/>
          </a:prstGeom>
        </p:spPr>
        <p:txBody>
          <a:bodyPr rtlCol="0"/>
          <a:lstStyle>
            <a:lvl1pPr>
              <a:defRPr sz="1050" dirty="0">
                <a:ea typeface="+mn-ea"/>
              </a:defRPr>
            </a:lvl1pPr>
          </a:lstStyle>
          <a:p>
            <a:pPr defTabSz="457200">
              <a:defRPr/>
            </a:pPr>
            <a:fld id="{132F3D63-3D2B-9548-A442-904622DA5CBF}" type="datetime1">
              <a:rPr lang="en-US" smtClean="0">
                <a:solidFill>
                  <a:prstClr val="black"/>
                </a:solidFill>
              </a:rPr>
              <a:pPr defTabSz="457200">
                <a:defRPr/>
              </a:pPr>
              <a:t>12/1/2020</a:t>
            </a:fld>
            <a:endParaRPr lang="en-US">
              <a:solidFill>
                <a:prstClr val="black"/>
              </a:solidFill>
            </a:endParaRPr>
          </a:p>
        </p:txBody>
      </p:sp>
      <p:sp>
        <p:nvSpPr>
          <p:cNvPr id="6" name="Footer Placeholder 5"/>
          <p:cNvSpPr>
            <a:spLocks noGrp="1" noChangeArrowheads="1"/>
          </p:cNvSpPr>
          <p:nvPr>
            <p:ph type="ftr" sz="quarter" idx="11"/>
          </p:nvPr>
        </p:nvSpPr>
        <p:spPr>
          <a:xfrm>
            <a:off x="4165600" y="6356351"/>
            <a:ext cx="3860800" cy="365125"/>
          </a:xfrm>
          <a:prstGeom prst="rect">
            <a:avLst/>
          </a:prstGeom>
        </p:spPr>
        <p:txBody>
          <a:bodyPr/>
          <a:lstStyle>
            <a:lvl1pPr>
              <a:defRPr dirty="0"/>
            </a:lvl1pPr>
          </a:lstStyle>
          <a:p>
            <a:pPr defTabSz="457200">
              <a:defRPr/>
            </a:pPr>
            <a:endParaRPr lang="en-US">
              <a:solidFill>
                <a:prstClr val="black"/>
              </a:solidFill>
            </a:endParaRPr>
          </a:p>
        </p:txBody>
      </p:sp>
      <p:sp>
        <p:nvSpPr>
          <p:cNvPr id="7" name="Slide Number Placeholder 6"/>
          <p:cNvSpPr>
            <a:spLocks noGrp="1" noChangeArrowheads="1"/>
          </p:cNvSpPr>
          <p:nvPr>
            <p:ph type="sldNum" sz="quarter" idx="12"/>
          </p:nvPr>
        </p:nvSpPr>
        <p:spPr>
          <a:xfrm>
            <a:off x="8737600" y="6356351"/>
            <a:ext cx="2844800" cy="365125"/>
          </a:xfrm>
          <a:prstGeom prst="rect">
            <a:avLst/>
          </a:prstGeom>
        </p:spPr>
        <p:txBody>
          <a:bodyPr/>
          <a:lstStyle>
            <a:lvl1pPr>
              <a:defRPr/>
            </a:lvl1pPr>
          </a:lstStyle>
          <a:p>
            <a:pPr defTabSz="457200"/>
            <a:fld id="{549CFD4D-78EB-7C4C-89EF-8AD075CAB9CD}" type="slidenum">
              <a:rPr lang="en-US">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57202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511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361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123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69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036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975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674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464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831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1B155710-FE7E-ED47-82D1-32B75AC91048}" type="datetimeFigureOut">
              <a:rPr lang="en-US" smtClean="0"/>
              <a:t>12/1/2020</a:t>
            </a:fld>
            <a:endParaRPr lang="en-US" dirty="0"/>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fld id="{363D1B9E-0558-C749-9D12-0CD2AAE91F96}" type="slidenum">
              <a:rPr lang="en-US" smtClean="0"/>
              <a:t>‹#›</a:t>
            </a:fld>
            <a:endParaRPr lang="en-US" dirty="0"/>
          </a:p>
        </p:txBody>
      </p:sp>
    </p:spTree>
    <p:extLst>
      <p:ext uri="{BB962C8B-B14F-4D97-AF65-F5344CB8AC3E}">
        <p14:creationId xmlns:p14="http://schemas.microsoft.com/office/powerpoint/2010/main" val="23437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118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53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838199" y="1713490"/>
            <a:ext cx="4993944"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92" y="1713490"/>
            <a:ext cx="4760913" cy="3454400"/>
          </a:xfrm>
        </p:spPr>
        <p:txBody>
          <a:bodyPr/>
          <a:lstStyle/>
          <a:p>
            <a:endParaRPr lang="en-US"/>
          </a:p>
        </p:txBody>
      </p:sp>
      <p:sp>
        <p:nvSpPr>
          <p:cNvPr id="5" name="Picture Placeholder 7"/>
          <p:cNvSpPr>
            <a:spLocks noGrp="1" noChangeAspect="1"/>
          </p:cNvSpPr>
          <p:nvPr>
            <p:ph type="pic" sz="quarter" idx="12" hasCustomPrompt="1"/>
          </p:nvPr>
        </p:nvSpPr>
        <p:spPr>
          <a:xfrm>
            <a:off x="838201" y="5936787"/>
            <a:ext cx="4981651" cy="743805"/>
          </a:xfrm>
        </p:spPr>
        <p:txBody>
          <a:bodyPr/>
          <a:lstStyle>
            <a:lvl1pPr>
              <a:defRPr baseline="0"/>
            </a:lvl1pPr>
          </a:lstStyle>
          <a:p>
            <a:r>
              <a:rPr lang="en-US" dirty="0"/>
              <a:t>Your logo on Master slide</a:t>
            </a:r>
          </a:p>
        </p:txBody>
      </p:sp>
    </p:spTree>
    <p:custDataLst>
      <p:tags r:id="rId1"/>
    </p:custDataLst>
    <p:extLst>
      <p:ext uri="{BB962C8B-B14F-4D97-AF65-F5344CB8AC3E}">
        <p14:creationId xmlns:p14="http://schemas.microsoft.com/office/powerpoint/2010/main" val="215456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noChangeAspect="1"/>
          </p:cNvSpPr>
          <p:nvPr>
            <p:ph type="pic" sz="quarter" idx="10" hasCustomPrompt="1"/>
          </p:nvPr>
        </p:nvSpPr>
        <p:spPr>
          <a:xfrm>
            <a:off x="668455" y="6078986"/>
            <a:ext cx="5509439" cy="636821"/>
          </a:xfrm>
        </p:spPr>
        <p:txBody>
          <a:bodyPr/>
          <a:lstStyle>
            <a:lvl1pPr>
              <a:defRPr baseline="0"/>
            </a:lvl1pPr>
          </a:lstStyle>
          <a:p>
            <a:r>
              <a:rPr lang="en-US" dirty="0"/>
              <a:t>Your logo on Master slide</a:t>
            </a:r>
          </a:p>
        </p:txBody>
      </p:sp>
    </p:spTree>
    <p:custDataLst>
      <p:tags r:id="rId1"/>
    </p:custDataLst>
    <p:extLst>
      <p:ext uri="{BB962C8B-B14F-4D97-AF65-F5344CB8AC3E}">
        <p14:creationId xmlns:p14="http://schemas.microsoft.com/office/powerpoint/2010/main" val="177162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100" y="1360457"/>
            <a:ext cx="515747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100"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5" y="1360457"/>
            <a:ext cx="518287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515"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840107" y="5953684"/>
            <a:ext cx="5236633"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1002"/>
            <a:ext cx="3316403" cy="1658201"/>
          </a:xfrm>
          <a:prstGeom prst="rect">
            <a:avLst/>
          </a:prstGeom>
          <a:noFill/>
          <a:ln>
            <a:noFill/>
          </a:ln>
        </p:spPr>
      </p:pic>
    </p:spTree>
    <p:custDataLst>
      <p:tags r:id="rId1"/>
    </p:custDataLst>
    <p:extLst>
      <p:ext uri="{BB962C8B-B14F-4D97-AF65-F5344CB8AC3E}">
        <p14:creationId xmlns:p14="http://schemas.microsoft.com/office/powerpoint/2010/main" val="157199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64025" y="0"/>
            <a:ext cx="11300347" cy="1166884"/>
          </a:xfrm>
        </p:spPr>
        <p:txBody>
          <a:bodyPr/>
          <a:lstStyle/>
          <a:p>
            <a:r>
              <a:rPr lang="en-US" dirty="0"/>
              <a:t>Click to edit Master title style</a:t>
            </a:r>
          </a:p>
        </p:txBody>
      </p:sp>
      <p:sp>
        <p:nvSpPr>
          <p:cNvPr id="7" name="Content Placeholder 6"/>
          <p:cNvSpPr>
            <a:spLocks noGrp="1"/>
          </p:cNvSpPr>
          <p:nvPr>
            <p:ph sz="quarter" idx="10"/>
          </p:nvPr>
        </p:nvSpPr>
        <p:spPr>
          <a:xfrm>
            <a:off x="3803272" y="4500111"/>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464031" y="1321929"/>
            <a:ext cx="458663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21" y="1321928"/>
            <a:ext cx="4768257"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505074" y="5800299"/>
            <a:ext cx="3237351"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1002"/>
            <a:ext cx="3316403" cy="1658201"/>
          </a:xfrm>
          <a:prstGeom prst="rect">
            <a:avLst/>
          </a:prstGeom>
          <a:noFill/>
          <a:ln>
            <a:noFill/>
          </a:ln>
        </p:spPr>
      </p:pic>
    </p:spTree>
    <p:custDataLst>
      <p:tags r:id="rId1"/>
    </p:custDataLst>
    <p:extLst>
      <p:ext uri="{BB962C8B-B14F-4D97-AF65-F5344CB8AC3E}">
        <p14:creationId xmlns:p14="http://schemas.microsoft.com/office/powerpoint/2010/main" val="272075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 y="2310"/>
            <a:ext cx="12191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750865" y="352603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750865" y="166865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a:lstStyle/>
          <a:p>
            <a:endParaRPr lang="en-US" dirty="0"/>
          </a:p>
        </p:txBody>
      </p:sp>
      <p:sp>
        <p:nvSpPr>
          <p:cNvPr id="17" name="Picture Placeholder 16"/>
          <p:cNvSpPr>
            <a:spLocks noGrp="1" noChangeAspect="1"/>
          </p:cNvSpPr>
          <p:nvPr>
            <p:ph type="pic" sz="quarter" idx="14"/>
          </p:nvPr>
        </p:nvSpPr>
        <p:spPr>
          <a:xfrm>
            <a:off x="7735888" y="3526018"/>
            <a:ext cx="3575304" cy="1389888"/>
          </a:xfrm>
        </p:spPr>
        <p:txBody>
          <a:bodyPr/>
          <a:lstStyle/>
          <a:p>
            <a:endParaRPr lang="en-US"/>
          </a:p>
        </p:txBody>
      </p:sp>
      <p:sp>
        <p:nvSpPr>
          <p:cNvPr id="8" name="Picture Placeholder 7"/>
          <p:cNvSpPr>
            <a:spLocks noGrp="1" noChangeAspect="1"/>
          </p:cNvSpPr>
          <p:nvPr>
            <p:ph type="pic" sz="quarter" idx="15" hasCustomPrompt="1"/>
          </p:nvPr>
        </p:nvSpPr>
        <p:spPr>
          <a:xfrm>
            <a:off x="750871" y="5769439"/>
            <a:ext cx="5236633"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1002"/>
            <a:ext cx="3316403" cy="1658201"/>
          </a:xfrm>
          <a:prstGeom prst="rect">
            <a:avLst/>
          </a:prstGeom>
          <a:noFill/>
          <a:ln>
            <a:noFill/>
          </a:ln>
        </p:spPr>
      </p:pic>
    </p:spTree>
    <p:custDataLst>
      <p:tags r:id="rId1"/>
    </p:custDataLst>
    <p:extLst>
      <p:ext uri="{BB962C8B-B14F-4D97-AF65-F5344CB8AC3E}">
        <p14:creationId xmlns:p14="http://schemas.microsoft.com/office/powerpoint/2010/main" val="429134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2032000" y="1905000"/>
            <a:ext cx="4572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05000"/>
            <a:ext cx="4572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356361"/>
            <a:ext cx="2844800" cy="365125"/>
          </a:xfrm>
          <a:prstGeom prst="rect">
            <a:avLst/>
          </a:prstGeom>
        </p:spPr>
        <p:txBody>
          <a:bodyPr rtlCol="0"/>
          <a:lstStyle>
            <a:lvl1pPr>
              <a:defRPr sz="1050" dirty="0">
                <a:ea typeface="+mn-ea"/>
              </a:defRPr>
            </a:lvl1pPr>
          </a:lstStyle>
          <a:p>
            <a:pPr defTabSz="457200">
              <a:defRPr/>
            </a:pPr>
            <a:fld id="{132F3D63-3D2B-9548-A442-904622DA5CBF}" type="datetime1">
              <a:rPr lang="en-US" smtClean="0">
                <a:solidFill>
                  <a:prstClr val="black"/>
                </a:solidFill>
              </a:rPr>
              <a:pPr defTabSz="457200">
                <a:defRPr/>
              </a:pPr>
              <a:t>12/1/2020</a:t>
            </a:fld>
            <a:endParaRPr lang="en-US">
              <a:solidFill>
                <a:prstClr val="black"/>
              </a:solidFill>
            </a:endParaRPr>
          </a:p>
        </p:txBody>
      </p:sp>
      <p:sp>
        <p:nvSpPr>
          <p:cNvPr id="6" name="Footer Placeholder 5"/>
          <p:cNvSpPr>
            <a:spLocks noGrp="1" noChangeArrowheads="1"/>
          </p:cNvSpPr>
          <p:nvPr>
            <p:ph type="ftr" sz="quarter" idx="11"/>
          </p:nvPr>
        </p:nvSpPr>
        <p:spPr>
          <a:xfrm>
            <a:off x="4165600" y="6356361"/>
            <a:ext cx="3860800" cy="365125"/>
          </a:xfrm>
          <a:prstGeom prst="rect">
            <a:avLst/>
          </a:prstGeom>
        </p:spPr>
        <p:txBody>
          <a:bodyPr/>
          <a:lstStyle>
            <a:lvl1pPr>
              <a:defRPr dirty="0"/>
            </a:lvl1pPr>
          </a:lstStyle>
          <a:p>
            <a:pPr defTabSz="457200">
              <a:defRPr/>
            </a:pPr>
            <a:endParaRPr lang="en-US">
              <a:solidFill>
                <a:prstClr val="black"/>
              </a:solidFill>
            </a:endParaRPr>
          </a:p>
        </p:txBody>
      </p:sp>
      <p:sp>
        <p:nvSpPr>
          <p:cNvPr id="7" name="Slide Number Placeholder 6"/>
          <p:cNvSpPr>
            <a:spLocks noGrp="1" noChangeArrowheads="1"/>
          </p:cNvSpPr>
          <p:nvPr>
            <p:ph type="sldNum" sz="quarter" idx="12"/>
          </p:nvPr>
        </p:nvSpPr>
        <p:spPr>
          <a:xfrm>
            <a:off x="8737600" y="6356361"/>
            <a:ext cx="2844800" cy="365125"/>
          </a:xfrm>
          <a:prstGeom prst="rect">
            <a:avLst/>
          </a:prstGeom>
        </p:spPr>
        <p:txBody>
          <a:bodyPr/>
          <a:lstStyle>
            <a:lvl1pPr>
              <a:defRPr/>
            </a:lvl1pPr>
          </a:lstStyle>
          <a:p>
            <a:pPr defTabSz="457200"/>
            <a:fld id="{549CFD4D-78EB-7C4C-89EF-8AD075CAB9CD}" type="slidenum">
              <a:rPr lang="en-US">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2352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7" y="214314"/>
            <a:ext cx="10390716" cy="1462087"/>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a:lstStyle/>
          <a:p>
            <a:pPr lvl="0"/>
            <a:endParaRPr lang="en-US" noProof="0" dirty="0"/>
          </a:p>
        </p:txBody>
      </p:sp>
      <p:sp>
        <p:nvSpPr>
          <p:cNvPr id="5" name="Rectangle 11"/>
          <p:cNvSpPr>
            <a:spLocks noGrp="1" noChangeArrowheads="1"/>
          </p:cNvSpPr>
          <p:nvPr>
            <p:ph type="dt" sz="half" idx="10"/>
          </p:nvPr>
        </p:nvSpPr>
        <p:spPr>
          <a:xfrm rot="16200000">
            <a:off x="10474878" y="1584960"/>
            <a:ext cx="2438399" cy="487680"/>
          </a:xfrm>
          <a:prstGeom prst="rect">
            <a:avLst/>
          </a:prstGeom>
          <a:ln/>
        </p:spPr>
        <p:txBody>
          <a:bodyPr/>
          <a:lstStyle>
            <a:lvl1pPr>
              <a:defRPr/>
            </a:lvl1pPr>
          </a:lstStyle>
          <a:p>
            <a:pPr>
              <a:defRPr/>
            </a:pPr>
            <a:fld id="{F20DFF8C-55CB-7D46-AD38-99CC058313F0}" type="datetime1">
              <a:rPr lang="en-US" smtClean="0">
                <a:solidFill>
                  <a:prstClr val="black"/>
                </a:solidFill>
              </a:rPr>
              <a:pPr>
                <a:defRPr/>
              </a:pPr>
              <a:t>12/1/2020</a:t>
            </a:fld>
            <a:endParaRPr lang="en-US">
              <a:solidFill>
                <a:prstClr val="black"/>
              </a:solidFill>
            </a:endParaRPr>
          </a:p>
        </p:txBody>
      </p:sp>
      <p:sp>
        <p:nvSpPr>
          <p:cNvPr id="6" name="Rectangle 12"/>
          <p:cNvSpPr>
            <a:spLocks noGrp="1" noChangeArrowheads="1"/>
          </p:cNvSpPr>
          <p:nvPr>
            <p:ph type="ftr" sz="quarter" idx="11"/>
          </p:nvPr>
        </p:nvSpPr>
        <p:spPr>
          <a:xfrm rot="16200000">
            <a:off x="10510437" y="3987800"/>
            <a:ext cx="2367281" cy="487680"/>
          </a:xfrm>
          <a:prstGeom prst="rect">
            <a:avLst/>
          </a:prstGeom>
          <a:ln/>
        </p:spPr>
        <p:txBody>
          <a:bodyPr/>
          <a:lstStyle>
            <a:lvl1pPr>
              <a:defRPr/>
            </a:lvl1pPr>
          </a:lstStyle>
          <a:p>
            <a:pPr>
              <a:defRPr/>
            </a:pPr>
            <a:r>
              <a:rPr lang="en-US">
                <a:solidFill>
                  <a:prstClr val="black"/>
                </a:solidFill>
              </a:rPr>
              <a:t>www.alipar.org</a:t>
            </a:r>
          </a:p>
        </p:txBody>
      </p:sp>
      <p:sp>
        <p:nvSpPr>
          <p:cNvPr id="7" name="Rectangle 13"/>
          <p:cNvSpPr>
            <a:spLocks noGrp="1" noChangeArrowheads="1"/>
          </p:cNvSpPr>
          <p:nvPr>
            <p:ph type="sldNum" sz="quarter" idx="12"/>
          </p:nvPr>
        </p:nvSpPr>
        <p:spPr>
          <a:xfrm>
            <a:off x="11375717" y="5648960"/>
            <a:ext cx="731520" cy="396240"/>
          </a:xfrm>
          <a:prstGeom prst="bracketPair">
            <a:avLst>
              <a:gd name="adj" fmla="val 17949"/>
            </a:avLst>
          </a:prstGeom>
          <a:ln/>
        </p:spPr>
        <p:txBody>
          <a:bodyPr/>
          <a:lstStyle>
            <a:lvl1pPr>
              <a:defRPr/>
            </a:lvl1pPr>
          </a:lstStyle>
          <a:p>
            <a:pPr>
              <a:defRPr/>
            </a:pPr>
            <a:fld id="{1F8EF8EB-D133-4D2F-AEC0-85219305A44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8658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196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1B155710-FE7E-ED47-82D1-32B75AC91048}" type="datetimeFigureOut">
              <a:rPr lang="en-US" smtClean="0"/>
              <a:t>12/1/2020</a:t>
            </a:fld>
            <a:endParaRPr lang="en-US" dirty="0"/>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363D1B9E-0558-C749-9D12-0CD2AAE91F96}" type="slidenum">
              <a:rPr lang="en-US" smtClean="0"/>
              <a:t>‹#›</a:t>
            </a:fld>
            <a:endParaRPr lang="en-US" dirty="0"/>
          </a:p>
        </p:txBody>
      </p:sp>
    </p:spTree>
    <p:extLst>
      <p:ext uri="{BB962C8B-B14F-4D97-AF65-F5344CB8AC3E}">
        <p14:creationId xmlns:p14="http://schemas.microsoft.com/office/powerpoint/2010/main" val="18548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583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7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606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081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385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380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15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632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832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180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098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1B155710-FE7E-ED47-82D1-32B75AC91048}" type="datetimeFigureOut">
              <a:rPr lang="en-US" smtClean="0"/>
              <a:t>12/1/2020</a:t>
            </a:fld>
            <a:endParaRPr lang="en-US" dirty="0"/>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363D1B9E-0558-C749-9D12-0CD2AAE91F96}" type="slidenum">
              <a:rPr lang="en-US" smtClean="0"/>
              <a:t>‹#›</a:t>
            </a:fld>
            <a:endParaRPr lang="en-US" dirty="0"/>
          </a:p>
        </p:txBody>
      </p:sp>
    </p:spTree>
    <p:extLst>
      <p:ext uri="{BB962C8B-B14F-4D97-AF65-F5344CB8AC3E}">
        <p14:creationId xmlns:p14="http://schemas.microsoft.com/office/powerpoint/2010/main" val="308320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22" y="5"/>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pic>
        <p:nvPicPr>
          <p:cNvPr id="4" name="Picture 3" title="SAMHS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333" y="6074533"/>
            <a:ext cx="2570328" cy="517423"/>
          </a:xfrm>
          <a:prstGeom prst="rect">
            <a:avLst/>
          </a:prstGeom>
          <a:noFill/>
          <a:ln>
            <a:noFill/>
          </a:ln>
        </p:spPr>
      </p:pic>
    </p:spTree>
    <p:custDataLst>
      <p:tags r:id="rId1"/>
    </p:custDataLst>
    <p:extLst>
      <p:ext uri="{BB962C8B-B14F-4D97-AF65-F5344CB8AC3E}">
        <p14:creationId xmlns:p14="http://schemas.microsoft.com/office/powerpoint/2010/main" val="256369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838199" y="1713490"/>
            <a:ext cx="4993944"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93" y="1713490"/>
            <a:ext cx="4760913" cy="3454400"/>
          </a:xfrm>
        </p:spPr>
        <p:txBody>
          <a:bodyPr/>
          <a:lstStyle/>
          <a:p>
            <a:endParaRPr lang="en-US"/>
          </a:p>
        </p:txBody>
      </p:sp>
      <p:sp>
        <p:nvSpPr>
          <p:cNvPr id="5" name="Picture Placeholder 7"/>
          <p:cNvSpPr>
            <a:spLocks noGrp="1" noChangeAspect="1"/>
          </p:cNvSpPr>
          <p:nvPr>
            <p:ph type="pic" sz="quarter" idx="12" hasCustomPrompt="1"/>
          </p:nvPr>
        </p:nvSpPr>
        <p:spPr>
          <a:xfrm>
            <a:off x="838201" y="5936789"/>
            <a:ext cx="4981651" cy="743805"/>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7827"/>
            <a:ext cx="3316403" cy="1658201"/>
          </a:xfrm>
          <a:prstGeom prst="rect">
            <a:avLst/>
          </a:prstGeom>
          <a:noFill/>
          <a:ln>
            <a:noFill/>
          </a:ln>
        </p:spPr>
      </p:pic>
    </p:spTree>
    <p:custDataLst>
      <p:tags r:id="rId1"/>
    </p:custDataLst>
    <p:extLst>
      <p:ext uri="{BB962C8B-B14F-4D97-AF65-F5344CB8AC3E}">
        <p14:creationId xmlns:p14="http://schemas.microsoft.com/office/powerpoint/2010/main" val="380539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noChangeAspect="1"/>
          </p:cNvSpPr>
          <p:nvPr>
            <p:ph type="pic" sz="quarter" idx="10" hasCustomPrompt="1"/>
          </p:nvPr>
        </p:nvSpPr>
        <p:spPr>
          <a:xfrm>
            <a:off x="668457" y="6078988"/>
            <a:ext cx="5509439" cy="636821"/>
          </a:xfrm>
        </p:spPr>
        <p:txBody>
          <a:bodyPr/>
          <a:lstStyle>
            <a:lvl1pPr>
              <a:defRPr baseline="0"/>
            </a:lvl1pPr>
          </a:lstStyle>
          <a:p>
            <a:r>
              <a:rPr lang="en-US" dirty="0"/>
              <a:t>Your logo on Master slide</a:t>
            </a:r>
          </a:p>
        </p:txBody>
      </p:sp>
      <p:pic>
        <p:nvPicPr>
          <p:cNvPr id="9" name="Picture 8"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1004"/>
            <a:ext cx="3316403" cy="1658201"/>
          </a:xfrm>
          <a:prstGeom prst="rect">
            <a:avLst/>
          </a:prstGeom>
          <a:noFill/>
          <a:ln>
            <a:noFill/>
          </a:ln>
        </p:spPr>
      </p:pic>
    </p:spTree>
    <p:custDataLst>
      <p:tags r:id="rId1"/>
    </p:custDataLst>
    <p:extLst>
      <p:ext uri="{BB962C8B-B14F-4D97-AF65-F5344CB8AC3E}">
        <p14:creationId xmlns:p14="http://schemas.microsoft.com/office/powerpoint/2010/main" val="159877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100" y="1360457"/>
            <a:ext cx="515747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840100"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5" y="1360457"/>
            <a:ext cx="5182876"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6172515"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840109" y="5953686"/>
            <a:ext cx="5236633"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1004"/>
            <a:ext cx="3316403" cy="1658201"/>
          </a:xfrm>
          <a:prstGeom prst="rect">
            <a:avLst/>
          </a:prstGeom>
          <a:noFill/>
          <a:ln>
            <a:noFill/>
          </a:ln>
        </p:spPr>
      </p:pic>
    </p:spTree>
    <p:custDataLst>
      <p:tags r:id="rId1"/>
    </p:custDataLst>
    <p:extLst>
      <p:ext uri="{BB962C8B-B14F-4D97-AF65-F5344CB8AC3E}">
        <p14:creationId xmlns:p14="http://schemas.microsoft.com/office/powerpoint/2010/main" val="283087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64025" y="0"/>
            <a:ext cx="11300347" cy="1166884"/>
          </a:xfrm>
        </p:spPr>
        <p:txBody>
          <a:bodyPr/>
          <a:lstStyle/>
          <a:p>
            <a:r>
              <a:rPr lang="en-US" dirty="0"/>
              <a:t>Click to edit Master title style</a:t>
            </a:r>
          </a:p>
        </p:txBody>
      </p:sp>
      <p:sp>
        <p:nvSpPr>
          <p:cNvPr id="7" name="Content Placeholder 6"/>
          <p:cNvSpPr>
            <a:spLocks noGrp="1"/>
          </p:cNvSpPr>
          <p:nvPr>
            <p:ph sz="quarter" idx="10"/>
          </p:nvPr>
        </p:nvSpPr>
        <p:spPr>
          <a:xfrm>
            <a:off x="3803272" y="4500111"/>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464033" y="1321929"/>
            <a:ext cx="458663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22" y="1321928"/>
            <a:ext cx="4768257"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505075" y="5800299"/>
            <a:ext cx="3237351"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1004"/>
            <a:ext cx="3316403" cy="1658201"/>
          </a:xfrm>
          <a:prstGeom prst="rect">
            <a:avLst/>
          </a:prstGeom>
          <a:noFill/>
          <a:ln>
            <a:noFill/>
          </a:ln>
        </p:spPr>
      </p:pic>
    </p:spTree>
    <p:custDataLst>
      <p:tags r:id="rId1"/>
    </p:custDataLst>
    <p:extLst>
      <p:ext uri="{BB962C8B-B14F-4D97-AF65-F5344CB8AC3E}">
        <p14:creationId xmlns:p14="http://schemas.microsoft.com/office/powerpoint/2010/main" val="189857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 y="2310"/>
            <a:ext cx="12191999" cy="1041248"/>
          </a:xfrm>
        </p:spPr>
        <p:txBody>
          <a:bodyPr anchor="b">
            <a:normAutofit/>
          </a:bodyPr>
          <a:lstStyle>
            <a:lvl1pPr>
              <a:defRPr sz="2475"/>
            </a:lvl1pPr>
          </a:lstStyle>
          <a:p>
            <a:r>
              <a:rPr lang="en-US" dirty="0"/>
              <a:t>Click to edit Master title style</a:t>
            </a:r>
          </a:p>
        </p:txBody>
      </p:sp>
      <p:sp>
        <p:nvSpPr>
          <p:cNvPr id="11" name="Text Placeholder 10"/>
          <p:cNvSpPr>
            <a:spLocks noGrp="1"/>
          </p:cNvSpPr>
          <p:nvPr>
            <p:ph type="body" sz="quarter" idx="11"/>
          </p:nvPr>
        </p:nvSpPr>
        <p:spPr>
          <a:xfrm>
            <a:off x="750865" y="3526036"/>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750865" y="1668656"/>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a:lstStyle/>
          <a:p>
            <a:endParaRPr lang="en-US" dirty="0"/>
          </a:p>
        </p:txBody>
      </p:sp>
      <p:sp>
        <p:nvSpPr>
          <p:cNvPr id="17" name="Picture Placeholder 16"/>
          <p:cNvSpPr>
            <a:spLocks noGrp="1" noChangeAspect="1"/>
          </p:cNvSpPr>
          <p:nvPr>
            <p:ph type="pic" sz="quarter" idx="14"/>
          </p:nvPr>
        </p:nvSpPr>
        <p:spPr>
          <a:xfrm>
            <a:off x="7735888" y="3526018"/>
            <a:ext cx="3575304" cy="1389888"/>
          </a:xfrm>
        </p:spPr>
        <p:txBody>
          <a:bodyPr/>
          <a:lstStyle/>
          <a:p>
            <a:endParaRPr lang="en-US"/>
          </a:p>
        </p:txBody>
      </p:sp>
      <p:sp>
        <p:nvSpPr>
          <p:cNvPr id="8" name="Picture Placeholder 7"/>
          <p:cNvSpPr>
            <a:spLocks noGrp="1" noChangeAspect="1"/>
          </p:cNvSpPr>
          <p:nvPr>
            <p:ph type="pic" sz="quarter" idx="15" hasCustomPrompt="1"/>
          </p:nvPr>
        </p:nvSpPr>
        <p:spPr>
          <a:xfrm>
            <a:off x="750873" y="5769441"/>
            <a:ext cx="5236633"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1004"/>
            <a:ext cx="3316403" cy="1658201"/>
          </a:xfrm>
          <a:prstGeom prst="rect">
            <a:avLst/>
          </a:prstGeom>
          <a:noFill/>
          <a:ln>
            <a:noFill/>
          </a:ln>
        </p:spPr>
      </p:pic>
    </p:spTree>
    <p:custDataLst>
      <p:tags r:id="rId1"/>
    </p:custDataLst>
    <p:extLst>
      <p:ext uri="{BB962C8B-B14F-4D97-AF65-F5344CB8AC3E}">
        <p14:creationId xmlns:p14="http://schemas.microsoft.com/office/powerpoint/2010/main" val="20261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2032000" y="1905000"/>
            <a:ext cx="4572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05000"/>
            <a:ext cx="4572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356363"/>
            <a:ext cx="2844800" cy="365125"/>
          </a:xfrm>
          <a:prstGeom prst="rect">
            <a:avLst/>
          </a:prstGeom>
        </p:spPr>
        <p:txBody>
          <a:bodyPr rtlCol="0"/>
          <a:lstStyle>
            <a:lvl1pPr>
              <a:defRPr sz="788" dirty="0">
                <a:ea typeface="+mn-ea"/>
              </a:defRPr>
            </a:lvl1pPr>
          </a:lstStyle>
          <a:p>
            <a:pPr defTabSz="342900">
              <a:defRPr/>
            </a:pPr>
            <a:fld id="{132F3D63-3D2B-9548-A442-904622DA5CBF}" type="datetime1">
              <a:rPr lang="en-US" smtClean="0">
                <a:solidFill>
                  <a:prstClr val="black"/>
                </a:solidFill>
              </a:rPr>
              <a:pPr defTabSz="342900">
                <a:defRPr/>
              </a:pPr>
              <a:t>12/1/2020</a:t>
            </a:fld>
            <a:endParaRPr lang="en-US">
              <a:solidFill>
                <a:prstClr val="black"/>
              </a:solidFill>
            </a:endParaRPr>
          </a:p>
        </p:txBody>
      </p:sp>
      <p:sp>
        <p:nvSpPr>
          <p:cNvPr id="6" name="Footer Placeholder 5"/>
          <p:cNvSpPr>
            <a:spLocks noGrp="1" noChangeArrowheads="1"/>
          </p:cNvSpPr>
          <p:nvPr>
            <p:ph type="ftr" sz="quarter" idx="11"/>
          </p:nvPr>
        </p:nvSpPr>
        <p:spPr>
          <a:xfrm>
            <a:off x="4165600" y="6356363"/>
            <a:ext cx="3860800" cy="365125"/>
          </a:xfrm>
          <a:prstGeom prst="rect">
            <a:avLst/>
          </a:prstGeom>
        </p:spPr>
        <p:txBody>
          <a:bodyPr/>
          <a:lstStyle>
            <a:lvl1pPr>
              <a:defRPr dirty="0"/>
            </a:lvl1pPr>
          </a:lstStyle>
          <a:p>
            <a:pPr defTabSz="342900">
              <a:defRPr/>
            </a:pPr>
            <a:endParaRPr lang="en-US">
              <a:solidFill>
                <a:prstClr val="black"/>
              </a:solidFill>
            </a:endParaRPr>
          </a:p>
        </p:txBody>
      </p:sp>
      <p:sp>
        <p:nvSpPr>
          <p:cNvPr id="7" name="Slide Number Placeholder 6"/>
          <p:cNvSpPr>
            <a:spLocks noGrp="1" noChangeArrowheads="1"/>
          </p:cNvSpPr>
          <p:nvPr>
            <p:ph type="sldNum" sz="quarter" idx="12"/>
          </p:nvPr>
        </p:nvSpPr>
        <p:spPr>
          <a:xfrm>
            <a:off x="8737600" y="6356363"/>
            <a:ext cx="2844800" cy="365125"/>
          </a:xfrm>
          <a:prstGeom prst="rect">
            <a:avLst/>
          </a:prstGeom>
        </p:spPr>
        <p:txBody>
          <a:bodyPr/>
          <a:lstStyle>
            <a:lvl1pPr>
              <a:defRPr/>
            </a:lvl1pPr>
          </a:lstStyle>
          <a:p>
            <a:pPr defTabSz="342900"/>
            <a:fld id="{549CFD4D-78EB-7C4C-89EF-8AD075CAB9CD}"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373687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7" y="214314"/>
            <a:ext cx="10390716" cy="1462087"/>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a:lstStyle/>
          <a:p>
            <a:pPr lvl="0"/>
            <a:endParaRPr lang="en-US" noProof="0" dirty="0"/>
          </a:p>
        </p:txBody>
      </p:sp>
      <p:sp>
        <p:nvSpPr>
          <p:cNvPr id="5" name="Rectangle 11"/>
          <p:cNvSpPr>
            <a:spLocks noGrp="1" noChangeArrowheads="1"/>
          </p:cNvSpPr>
          <p:nvPr>
            <p:ph type="dt" sz="half" idx="10"/>
          </p:nvPr>
        </p:nvSpPr>
        <p:spPr>
          <a:xfrm rot="16200000">
            <a:off x="10474879" y="1584960"/>
            <a:ext cx="2438399" cy="487680"/>
          </a:xfrm>
          <a:prstGeom prst="rect">
            <a:avLst/>
          </a:prstGeom>
          <a:ln/>
        </p:spPr>
        <p:txBody>
          <a:bodyPr/>
          <a:lstStyle>
            <a:lvl1pPr>
              <a:defRPr/>
            </a:lvl1pPr>
          </a:lstStyle>
          <a:p>
            <a:pPr>
              <a:defRPr/>
            </a:pPr>
            <a:fld id="{F20DFF8C-55CB-7D46-AD38-99CC058313F0}" type="datetime1">
              <a:rPr lang="en-US" smtClean="0">
                <a:solidFill>
                  <a:prstClr val="black"/>
                </a:solidFill>
              </a:rPr>
              <a:pPr>
                <a:defRPr/>
              </a:pPr>
              <a:t>12/1/2020</a:t>
            </a:fld>
            <a:endParaRPr lang="en-US">
              <a:solidFill>
                <a:prstClr val="black"/>
              </a:solidFill>
            </a:endParaRPr>
          </a:p>
        </p:txBody>
      </p:sp>
      <p:sp>
        <p:nvSpPr>
          <p:cNvPr id="6" name="Rectangle 12"/>
          <p:cNvSpPr>
            <a:spLocks noGrp="1" noChangeArrowheads="1"/>
          </p:cNvSpPr>
          <p:nvPr>
            <p:ph type="ftr" sz="quarter" idx="11"/>
          </p:nvPr>
        </p:nvSpPr>
        <p:spPr>
          <a:xfrm rot="16200000">
            <a:off x="10510438" y="3987800"/>
            <a:ext cx="2367281" cy="487680"/>
          </a:xfrm>
          <a:prstGeom prst="rect">
            <a:avLst/>
          </a:prstGeom>
          <a:ln/>
        </p:spPr>
        <p:txBody>
          <a:bodyPr/>
          <a:lstStyle>
            <a:lvl1pPr>
              <a:defRPr/>
            </a:lvl1pPr>
          </a:lstStyle>
          <a:p>
            <a:pPr>
              <a:defRPr/>
            </a:pPr>
            <a:r>
              <a:rPr lang="en-US">
                <a:solidFill>
                  <a:prstClr val="black"/>
                </a:solidFill>
              </a:rPr>
              <a:t>www.alipar.org</a:t>
            </a:r>
          </a:p>
        </p:txBody>
      </p:sp>
      <p:sp>
        <p:nvSpPr>
          <p:cNvPr id="7" name="Rectangle 13"/>
          <p:cNvSpPr>
            <a:spLocks noGrp="1" noChangeArrowheads="1"/>
          </p:cNvSpPr>
          <p:nvPr>
            <p:ph type="sldNum" sz="quarter" idx="12"/>
          </p:nvPr>
        </p:nvSpPr>
        <p:spPr>
          <a:xfrm>
            <a:off x="11375717" y="5648960"/>
            <a:ext cx="731520" cy="396240"/>
          </a:xfrm>
          <a:prstGeom prst="bracketPair">
            <a:avLst>
              <a:gd name="adj" fmla="val 17949"/>
            </a:avLst>
          </a:prstGeom>
          <a:ln/>
        </p:spPr>
        <p:txBody>
          <a:bodyPr/>
          <a:lstStyle>
            <a:lvl1pPr>
              <a:defRPr/>
            </a:lvl1pPr>
          </a:lstStyle>
          <a:p>
            <a:pPr>
              <a:defRPr/>
            </a:pPr>
            <a:fld id="{1F8EF8EB-D133-4D2F-AEC0-85219305A44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5014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92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321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1B155710-FE7E-ED47-82D1-32B75AC91048}" type="datetimeFigureOut">
              <a:rPr lang="en-US" smtClean="0"/>
              <a:t>12/1/2020</a:t>
            </a:fld>
            <a:endParaRPr lang="en-US" dirty="0"/>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363D1B9E-0558-C749-9D12-0CD2AAE91F96}" type="slidenum">
              <a:rPr lang="en-US" smtClean="0"/>
              <a:t>‹#›</a:t>
            </a:fld>
            <a:endParaRPr lang="en-US" dirty="0"/>
          </a:p>
        </p:txBody>
      </p:sp>
    </p:spTree>
    <p:extLst>
      <p:ext uri="{BB962C8B-B14F-4D97-AF65-F5344CB8AC3E}">
        <p14:creationId xmlns:p14="http://schemas.microsoft.com/office/powerpoint/2010/main" val="328815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225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336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471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656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743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885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146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28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083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838199" y="1713490"/>
            <a:ext cx="4993944"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85" y="1713490"/>
            <a:ext cx="4760913" cy="3454400"/>
          </a:xfrm>
        </p:spPr>
        <p:txBody>
          <a:bodyPr/>
          <a:lstStyle/>
          <a:p>
            <a:endParaRPr lang="en-US"/>
          </a:p>
        </p:txBody>
      </p:sp>
      <p:sp>
        <p:nvSpPr>
          <p:cNvPr id="5" name="Picture Placeholder 7"/>
          <p:cNvSpPr>
            <a:spLocks noGrp="1" noChangeAspect="1"/>
          </p:cNvSpPr>
          <p:nvPr>
            <p:ph type="pic" sz="quarter" idx="12" hasCustomPrompt="1"/>
          </p:nvPr>
        </p:nvSpPr>
        <p:spPr>
          <a:xfrm>
            <a:off x="838199" y="5936777"/>
            <a:ext cx="4981651" cy="743805"/>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7815"/>
            <a:ext cx="3316403" cy="1658201"/>
          </a:xfrm>
          <a:prstGeom prst="rect">
            <a:avLst/>
          </a:prstGeom>
          <a:noFill/>
          <a:ln>
            <a:noFill/>
          </a:ln>
        </p:spPr>
      </p:pic>
    </p:spTree>
    <p:custDataLst>
      <p:tags r:id="rId1"/>
    </p:custDataLst>
    <p:extLst>
      <p:ext uri="{BB962C8B-B14F-4D97-AF65-F5344CB8AC3E}">
        <p14:creationId xmlns:p14="http://schemas.microsoft.com/office/powerpoint/2010/main" val="149444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5.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theme" Target="../theme/theme6.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theme" Target="../theme/theme7.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heme" Target="../theme/theme8.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descr="advisory_board_presentation-c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8593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descr="advisory_board_presentation-cg-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4151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descr="advisory_board_presentation-cg-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98367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smtClean="0">
                <a:solidFill>
                  <a:prstClr val="black">
                    <a:tint val="75000"/>
                  </a:prstClr>
                </a:solidFill>
              </a:rPr>
              <a:pPr defTabSz="457200"/>
              <a:t>12/1/2020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9070708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3" r:id="rId12"/>
    <p:sldLayoutId id="2147483725" r:id="rId13"/>
    <p:sldLayoutId id="2147483726" r:id="rId14"/>
    <p:sldLayoutId id="2147483727" r:id="rId15"/>
    <p:sldLayoutId id="2147483728" r:id="rId16"/>
    <p:sldLayoutId id="214748372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smtClean="0">
                <a:solidFill>
                  <a:prstClr val="black">
                    <a:tint val="75000"/>
                  </a:prstClr>
                </a:solidFill>
              </a:rPr>
              <a:pPr defTabSz="457200"/>
              <a:t>12/1/2020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66789044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C764DE79-268F-4C1A-8933-263129D2AF90}" type="datetimeFigureOut">
              <a:rPr lang="en-US" smtClean="0">
                <a:solidFill>
                  <a:prstClr val="black">
                    <a:tint val="75000"/>
                  </a:prstClr>
                </a:solidFill>
              </a:rPr>
              <a:pPr defTabSz="342900"/>
              <a:t>12/1/2020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48F63A3B-78C7-47BE-AE5E-E10140E04643}"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08387647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smtClean="0">
                <a:solidFill>
                  <a:prstClr val="black">
                    <a:tint val="75000"/>
                  </a:prstClr>
                </a:solidFill>
              </a:rPr>
              <a:pPr defTabSz="457200"/>
              <a:t>12/1/2020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78731244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smtClean="0">
                <a:solidFill>
                  <a:prstClr val="black">
                    <a:tint val="75000"/>
                  </a:prstClr>
                </a:solidFill>
              </a:rPr>
              <a:pPr defTabSz="457200"/>
              <a:t>12/1/2020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6919035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5.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5.xml"/><Relationship Id="rId1" Type="http://schemas.openxmlformats.org/officeDocument/2006/relationships/tags" Target="../tags/tag33.x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7.xml"/><Relationship Id="rId6" Type="http://schemas.openxmlformats.org/officeDocument/2006/relationships/hyperlink" Target="https://creativecommons.org/licenses/by-nc/3.0/" TargetMode="External"/><Relationship Id="rId5" Type="http://schemas.openxmlformats.org/officeDocument/2006/relationships/hyperlink" Target="https://pngimg.com/download/36230"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9.xml"/><Relationship Id="rId1" Type="http://schemas.openxmlformats.org/officeDocument/2006/relationships/tags" Target="../tags/tag2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52.xml"/><Relationship Id="rId5" Type="http://schemas.openxmlformats.org/officeDocument/2006/relationships/image" Target="../media/image25.png"/><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5.xml"/><Relationship Id="rId1" Type="http://schemas.openxmlformats.org/officeDocument/2006/relationships/slideLayout" Target="../slideLayouts/slideLayout63.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6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QficvVNIxTI&amp;feature=youtu.be" TargetMode="External"/><Relationship Id="rId2" Type="http://schemas.openxmlformats.org/officeDocument/2006/relationships/notesSlide" Target="../notesSlides/notesSlide29.xml"/><Relationship Id="rId1" Type="http://schemas.openxmlformats.org/officeDocument/2006/relationships/slideLayout" Target="../slideLayouts/slideLayout65.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9.xml"/><Relationship Id="rId1" Type="http://schemas.openxmlformats.org/officeDocument/2006/relationships/tags" Target="../tags/tag27.xml"/><Relationship Id="rId5" Type="http://schemas.openxmlformats.org/officeDocument/2006/relationships/hyperlink" Target="http://www.promise.global/propel.html" TargetMode="Externa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63.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63.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6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4.xml"/><Relationship Id="rId1" Type="http://schemas.openxmlformats.org/officeDocument/2006/relationships/slideLayout" Target="../slideLayouts/slideLayout63.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5.xml"/><Relationship Id="rId1" Type="http://schemas.openxmlformats.org/officeDocument/2006/relationships/slideLayout" Target="../slideLayouts/slideLayout63.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6.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5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pixabay.com/de/person-stick-mann-strichm%C3%A4nnchen-304950/"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63.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63.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5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6.xml"/><Relationship Id="rId1" Type="http://schemas.openxmlformats.org/officeDocument/2006/relationships/tags" Target="../tags/tag28.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5.xml"/><Relationship Id="rId1" Type="http://schemas.openxmlformats.org/officeDocument/2006/relationships/tags" Target="../tags/tag34.xml"/><Relationship Id="rId6" Type="http://schemas.openxmlformats.org/officeDocument/2006/relationships/hyperlink" Target="mailto:wartdan@optonline.net" TargetMode="External"/><Relationship Id="rId5" Type="http://schemas.openxmlformats.org/officeDocument/2006/relationships/hyperlink" Target="mailto:janis.tondora@yale.edu" TargetMode="Externa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5.xml"/><Relationship Id="rId1" Type="http://schemas.openxmlformats.org/officeDocument/2006/relationships/slideLayout" Target="../slideLayouts/slideLayout6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116.xml"/><Relationship Id="rId1" Type="http://schemas.openxmlformats.org/officeDocument/2006/relationships/tags" Target="../tags/tag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6.xml"/><Relationship Id="rId1" Type="http://schemas.openxmlformats.org/officeDocument/2006/relationships/tags" Target="../tags/tag30.xml"/><Relationship Id="rId5" Type="http://schemas.openxmlformats.org/officeDocument/2006/relationships/image" Target="../media/image1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5.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ea typeface="Tahoma" panose="020B0604030504040204" pitchFamily="34" charset="0"/>
                <a:cs typeface="Tahoma" panose="020B0604030504040204" pitchFamily="34" charset="0"/>
              </a:rPr>
              <a:t>The Person-Centered Recovery Plan as a Foundation for Quality in Healthcare</a:t>
            </a:r>
          </a:p>
        </p:txBody>
      </p:sp>
      <p:pic>
        <p:nvPicPr>
          <p:cNvPr id="4" name="Picture 2" descr="http://www.percensyscore.com/coreref/sites/default/files/images/ha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857" y="1658802"/>
            <a:ext cx="3403399" cy="3432807"/>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180" y="2613205"/>
            <a:ext cx="1132885" cy="152400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2">
            <a:extLst>
              <a:ext uri="{FF2B5EF4-FFF2-40B4-BE49-F238E27FC236}">
                <a16:creationId xmlns:a16="http://schemas.microsoft.com/office/drawing/2014/main" id="{FD8826B6-AD89-4045-BA61-72A1FC89E55A}"/>
              </a:ext>
            </a:extLst>
          </p:cNvPr>
          <p:cNvSpPr txBox="1">
            <a:spLocks/>
          </p:cNvSpPr>
          <p:nvPr/>
        </p:nvSpPr>
        <p:spPr>
          <a:xfrm>
            <a:off x="757222" y="5059721"/>
            <a:ext cx="9144000" cy="14181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Palatino Linotype" panose="02040502050505030304" pitchFamily="18" charset="0"/>
              </a:rPr>
              <a:t>Janis Tondora</a:t>
            </a:r>
          </a:p>
          <a:p>
            <a:pPr marL="0" indent="0">
              <a:buNone/>
            </a:pPr>
            <a:r>
              <a:rPr lang="en-US" i="1" dirty="0">
                <a:latin typeface="Palatino Linotype" panose="02040502050505030304" pitchFamily="18" charset="0"/>
              </a:rPr>
              <a:t>Person-Centered Recovery Planning Overview </a:t>
            </a:r>
          </a:p>
          <a:p>
            <a:pPr marL="0" indent="0">
              <a:buNone/>
            </a:pPr>
            <a:r>
              <a:rPr lang="en-US" dirty="0">
                <a:latin typeface="Palatino Linotype" panose="02040502050505030304" pitchFamily="18" charset="0"/>
              </a:rPr>
              <a:t>November 20, 2020  </a:t>
            </a:r>
          </a:p>
        </p:txBody>
      </p:sp>
    </p:spTree>
    <p:extLst>
      <p:ext uri="{BB962C8B-B14F-4D97-AF65-F5344CB8AC3E}">
        <p14:creationId xmlns:p14="http://schemas.microsoft.com/office/powerpoint/2010/main" val="347522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508000" y="554420"/>
            <a:ext cx="11277600" cy="1684283"/>
          </a:xfrm>
          <a:prstGeom prst="rect">
            <a:avLst/>
          </a:prstGeom>
          <a:solidFill>
            <a:schemeClr val="tx2"/>
          </a:solidFill>
          <a:ln w="9525">
            <a:solidFill>
              <a:srgbClr val="000000"/>
            </a:solidFill>
            <a:miter lim="800000"/>
            <a:headEnd/>
            <a:tailEnd/>
          </a:ln>
        </p:spPr>
        <p:txBody>
          <a:bodyPr/>
          <a:lstStyle>
            <a:lvl1pPr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057400" indent="-228600" eaLnBrk="0" hangingPunct="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200" b="1"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rPr>
              <a:t>Sample Short-Term Objective(s)</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8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rPr>
              <a:t>Within 30 days, Mr. Gonzalez will apply learned coping strategies to have *positive interactions with wife and children during one supervised visit in family therapy session.</a:t>
            </a:r>
          </a:p>
        </p:txBody>
      </p:sp>
      <p:sp>
        <p:nvSpPr>
          <p:cNvPr id="7" name="Text Box 2"/>
          <p:cNvSpPr txBox="1">
            <a:spLocks noChangeArrowheads="1"/>
          </p:cNvSpPr>
          <p:nvPr/>
        </p:nvSpPr>
        <p:spPr bwMode="auto">
          <a:xfrm>
            <a:off x="508000" y="2438400"/>
            <a:ext cx="11277600" cy="4419600"/>
          </a:xfrm>
          <a:prstGeom prst="rect">
            <a:avLst/>
          </a:prstGeom>
          <a:solidFill>
            <a:schemeClr val="accent3"/>
          </a:solidFill>
          <a:ln w="9525">
            <a:solidFill>
              <a:srgbClr val="000000"/>
            </a:solidFill>
            <a:miter lim="800000"/>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itchFamily="34" charset="0"/>
                <a:ea typeface="+mn-ea"/>
                <a:cs typeface="+mn-cs"/>
              </a:rPr>
              <a:t>Services &amp; Other Action Steps</a:t>
            </a:r>
          </a:p>
          <a:p>
            <a:pPr marL="0" marR="0" lvl="0" indent="0" algn="l" defTabSz="914400" rtl="0" eaLnBrk="0" fontAlgn="auto" latinLnBrk="0" hangingPunct="0">
              <a:lnSpc>
                <a:spcPct val="100000"/>
              </a:lnSpc>
              <a:spcBef>
                <a:spcPts val="0"/>
              </a:spcBef>
              <a:spcAft>
                <a:spcPts val="60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Doc to provide med management daily for 2 weeks to reduce irritability &amp; acute manic </a:t>
            </a:r>
            <a:r>
              <a:rPr kumimoji="0" lang="en-US" sz="2200" b="0"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sx</a:t>
            </a:r>
            <a:endParaRPr kumimoji="0" lang="en-US" sz="2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a:p>
            <a:pPr marL="0" marR="0" lvl="0" indent="0" algn="l" defTabSz="914400" rtl="0" eaLnBrk="0" fontAlgn="auto" latinLnBrk="0" hangingPunct="0">
              <a:lnSpc>
                <a:spcPct val="100000"/>
              </a:lnSpc>
              <a:spcBef>
                <a:spcPts val="0"/>
              </a:spcBef>
              <a:spcAft>
                <a:spcPts val="600"/>
              </a:spcAft>
              <a:buClrTx/>
              <a:buSzTx/>
              <a:buFontTx/>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Family Specialist to provide family therapy sessions 2X weekly to coach Mr. Gonzalez to provide psycho-education to family regarding mental health and recovery</a:t>
            </a:r>
          </a:p>
          <a:p>
            <a:pPr marL="0" marR="0" lvl="0" indent="0" algn="l" defTabSz="914400" rtl="0" eaLnBrk="0" fontAlgn="auto" latinLnBrk="0" hangingPunct="0">
              <a:lnSpc>
                <a:spcPct val="100000"/>
              </a:lnSpc>
              <a:spcBef>
                <a:spcPts val="0"/>
              </a:spcBef>
              <a:spcAft>
                <a:spcPts val="600"/>
              </a:spcAft>
              <a:buClrTx/>
              <a:buSzTx/>
              <a:buFontTx/>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CSP Specialist to provide weekly coping and communication Skills-Training to improve Mr. Gonzalez’s ability to manage distressing symptoms and to have healthy relationships at home (use of teaching, role playing, coaching, etc.)</a:t>
            </a:r>
          </a:p>
          <a:p>
            <a:pPr marL="0" marR="0" lvl="0" indent="0" algn="l" defTabSz="914400" rtl="0" eaLnBrk="0" fontAlgn="auto" latinLnBrk="0" hangingPunct="0">
              <a:lnSpc>
                <a:spcPct val="100000"/>
              </a:lnSpc>
              <a:spcBef>
                <a:spcPts val="0"/>
              </a:spcBef>
              <a:spcAft>
                <a:spcPts val="600"/>
              </a:spcAft>
              <a:buClrTx/>
              <a:buSzTx/>
              <a:buFontTx/>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Referral to spiritual counseling  agency chaplain to promote use of faith/daily prayer as positive coping strategy to manage distress</a:t>
            </a:r>
          </a:p>
          <a:p>
            <a:pPr marL="0" marR="0" lvl="0" indent="0" algn="l" defTabSz="914400" rtl="0" eaLnBrk="0" fontAlgn="auto" latinLnBrk="0" hangingPunct="0">
              <a:lnSpc>
                <a:spcPct val="100000"/>
              </a:lnSpc>
              <a:spcBef>
                <a:spcPts val="0"/>
              </a:spcBef>
              <a:spcAft>
                <a:spcPts val="600"/>
              </a:spcAft>
              <a:buClrTx/>
              <a:buSzTx/>
              <a:buFontTx/>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Wellness Recovery Action Plan with Peer Specialist to promote illness self-management  </a:t>
            </a:r>
          </a:p>
        </p:txBody>
      </p:sp>
    </p:spTree>
    <p:custDataLst>
      <p:tags r:id="rId1"/>
    </p:custDataLst>
    <p:extLst>
      <p:ext uri="{BB962C8B-B14F-4D97-AF65-F5344CB8AC3E}">
        <p14:creationId xmlns:p14="http://schemas.microsoft.com/office/powerpoint/2010/main" val="11041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8490" y="165835"/>
            <a:ext cx="11898923" cy="1325563"/>
          </a:xfrm>
          <a:ln>
            <a:miter lim="800000"/>
            <a:headEnd/>
            <a:tailEnd/>
          </a:ln>
        </p:spPr>
        <p:txBody>
          <a:bodyPr>
            <a:normAutofit/>
            <a:scene3d>
              <a:camera prst="orthographicFront"/>
              <a:lightRig rig="soft" dir="t"/>
            </a:scene3d>
            <a:sp3d prstMaterial="softEdge">
              <a:bevelT w="25400" h="25400"/>
            </a:sp3d>
          </a:bodyPr>
          <a:lstStyle/>
          <a:p>
            <a:pPr>
              <a:defRPr/>
            </a:pPr>
            <a:r>
              <a:rPr lang="en-US" sz="4000" dirty="0">
                <a:solidFill>
                  <a:schemeClr val="tx2">
                    <a:lumMod val="50000"/>
                  </a:schemeClr>
                </a:solidFill>
                <a:cs typeface="Tahoma" pitchFamily="34" charset="0"/>
              </a:rPr>
              <a:t>PCRP Honors Both Professional Expertise and the Wisdom of Lived Experience</a:t>
            </a:r>
            <a:endParaRPr sz="4000" dirty="0">
              <a:solidFill>
                <a:schemeClr val="tx2">
                  <a:lumMod val="50000"/>
                </a:schemeClr>
              </a:solidFill>
              <a:cs typeface="Tahoma" pitchFamily="34" charset="0"/>
            </a:endParaRPr>
          </a:p>
        </p:txBody>
      </p:sp>
      <p:sp>
        <p:nvSpPr>
          <p:cNvPr id="7" name="Rectangle 3"/>
          <p:cNvSpPr txBox="1">
            <a:spLocks noChangeArrowheads="1"/>
          </p:cNvSpPr>
          <p:nvPr/>
        </p:nvSpPr>
        <p:spPr bwMode="auto">
          <a:xfrm>
            <a:off x="257908" y="2441528"/>
            <a:ext cx="4254045" cy="3987800"/>
          </a:xfrm>
          <a:prstGeom prst="rect">
            <a:avLst/>
          </a:prstGeom>
          <a:noFill/>
          <a:ln w="9525">
            <a:noFill/>
            <a:miter lim="800000"/>
            <a:headEnd/>
            <a:tailEnd/>
          </a:ln>
        </p:spPr>
        <p:txBody>
          <a:bodyPr lIns="92075" tIns="46038" rIns="92075" bIns="46038"/>
          <a:lstStyle/>
          <a:p>
            <a:pPr marL="342900" marR="0" lvl="0" indent="-342900" algn="l" defTabSz="457200" rtl="0" eaLnBrk="1" fontAlgn="auto" latinLnBrk="0" hangingPunct="1">
              <a:lnSpc>
                <a:spcPct val="100000"/>
              </a:lnSpc>
              <a:spcBef>
                <a:spcPct val="20000"/>
              </a:spcBef>
              <a:spcAft>
                <a:spcPts val="0"/>
              </a:spcAft>
              <a:buClr>
                <a:srgbClr val="629DD1"/>
              </a:buClr>
              <a:buSzTx/>
              <a:buFont typeface="Arial"/>
              <a:buChar char="•"/>
              <a:tabLst/>
              <a:defRPr/>
            </a:pPr>
            <a:r>
              <a:rPr kumimoji="1" lang="en-US" sz="2200" b="0" i="0" u="none" strike="noStrike" kern="0" cap="none" spc="0" normalizeH="0" baseline="0" noProof="0" dirty="0">
                <a:ln>
                  <a:noFill/>
                </a:ln>
                <a:solidFill>
                  <a:srgbClr val="232A33"/>
                </a:solidFill>
                <a:effectLst/>
                <a:uLnTx/>
                <a:uFillTx/>
                <a:latin typeface="Arial" panose="020B0604020202020204"/>
                <a:ea typeface="ＭＳ Ｐゴシック" pitchFamily="34" charset="-128"/>
                <a:cs typeface="Arial" charset="0"/>
              </a:rPr>
              <a:t>Meaningful relationships</a:t>
            </a:r>
          </a:p>
          <a:p>
            <a:pPr marL="342900" marR="0" lvl="0" indent="-342900" algn="l" defTabSz="457200" rtl="0" eaLnBrk="1" fontAlgn="auto" latinLnBrk="0" hangingPunct="1">
              <a:lnSpc>
                <a:spcPct val="100000"/>
              </a:lnSpc>
              <a:spcBef>
                <a:spcPct val="20000"/>
              </a:spcBef>
              <a:spcAft>
                <a:spcPts val="0"/>
              </a:spcAft>
              <a:buClr>
                <a:srgbClr val="629DD1"/>
              </a:buClr>
              <a:buSzTx/>
              <a:buFont typeface="Arial"/>
              <a:buChar char="•"/>
              <a:tabLst/>
              <a:defRPr/>
            </a:pPr>
            <a:r>
              <a:rPr kumimoji="1" lang="en-US" sz="2200" b="0" i="0" u="none" strike="noStrike" kern="0" cap="none" spc="0" normalizeH="0" baseline="0" noProof="0" dirty="0">
                <a:ln>
                  <a:noFill/>
                </a:ln>
                <a:solidFill>
                  <a:srgbClr val="232A33"/>
                </a:solidFill>
                <a:effectLst/>
                <a:uLnTx/>
                <a:uFillTx/>
                <a:latin typeface="Arial" panose="020B0604020202020204"/>
                <a:ea typeface="ＭＳ Ｐゴシック" pitchFamily="34" charset="-128"/>
                <a:cs typeface="Arial" charset="0"/>
              </a:rPr>
              <a:t>A place of my own</a:t>
            </a:r>
          </a:p>
          <a:p>
            <a:pPr marL="342900" marR="0" lvl="0" indent="-342900" algn="l" defTabSz="457200" rtl="0" eaLnBrk="1" fontAlgn="auto" latinLnBrk="0" hangingPunct="1">
              <a:lnSpc>
                <a:spcPct val="100000"/>
              </a:lnSpc>
              <a:spcBef>
                <a:spcPct val="20000"/>
              </a:spcBef>
              <a:spcAft>
                <a:spcPts val="0"/>
              </a:spcAft>
              <a:buClr>
                <a:srgbClr val="629DD1"/>
              </a:buClr>
              <a:buSzTx/>
              <a:buFont typeface="Arial"/>
              <a:buChar char="•"/>
              <a:tabLst/>
              <a:defRPr/>
            </a:pPr>
            <a:r>
              <a:rPr kumimoji="1" lang="en-US" sz="2200" b="0" i="0" u="none" strike="noStrike" kern="0" cap="none" spc="0" normalizeH="0" baseline="0" noProof="0" dirty="0">
                <a:ln>
                  <a:noFill/>
                </a:ln>
                <a:solidFill>
                  <a:srgbClr val="232A33"/>
                </a:solidFill>
                <a:effectLst/>
                <a:uLnTx/>
                <a:uFillTx/>
                <a:latin typeface="Arial" panose="020B0604020202020204"/>
                <a:ea typeface="ＭＳ Ｐゴシック" pitchFamily="34" charset="-128"/>
                <a:cs typeface="Arial" charset="0"/>
              </a:rPr>
              <a:t>Valued social roles</a:t>
            </a:r>
          </a:p>
          <a:p>
            <a:pPr marL="342900" marR="0" lvl="0" indent="-342900" algn="l" defTabSz="457200" rtl="0" eaLnBrk="1" fontAlgn="auto" latinLnBrk="0" hangingPunct="1">
              <a:lnSpc>
                <a:spcPct val="100000"/>
              </a:lnSpc>
              <a:spcBef>
                <a:spcPct val="20000"/>
              </a:spcBef>
              <a:spcAft>
                <a:spcPts val="0"/>
              </a:spcAft>
              <a:buClr>
                <a:srgbClr val="629DD1"/>
              </a:buClr>
              <a:buSzTx/>
              <a:buFont typeface="Arial"/>
              <a:buChar char="•"/>
              <a:tabLst/>
              <a:defRPr/>
            </a:pPr>
            <a:r>
              <a:rPr kumimoji="1" lang="en-US" sz="2200" b="0" i="0" u="none" strike="noStrike" kern="0" cap="none" spc="0" normalizeH="0" baseline="0" noProof="0" dirty="0">
                <a:ln>
                  <a:noFill/>
                </a:ln>
                <a:solidFill>
                  <a:srgbClr val="232A33"/>
                </a:solidFill>
                <a:effectLst/>
                <a:uLnTx/>
                <a:uFillTx/>
                <a:latin typeface="Arial" panose="020B0604020202020204"/>
                <a:ea typeface="ＭＳ Ｐゴシック" pitchFamily="34" charset="-128"/>
                <a:cs typeface="Arial" charset="0"/>
              </a:rPr>
              <a:t>Independence</a:t>
            </a:r>
          </a:p>
          <a:p>
            <a:pPr marL="342900" marR="0" lvl="0" indent="-342900" algn="l" defTabSz="457200" rtl="0" eaLnBrk="1" fontAlgn="auto" latinLnBrk="0" hangingPunct="1">
              <a:lnSpc>
                <a:spcPct val="100000"/>
              </a:lnSpc>
              <a:spcBef>
                <a:spcPct val="20000"/>
              </a:spcBef>
              <a:spcAft>
                <a:spcPts val="0"/>
              </a:spcAft>
              <a:buClr>
                <a:srgbClr val="629DD1"/>
              </a:buClr>
              <a:buSzTx/>
              <a:buFont typeface="Arial"/>
              <a:buChar char="•"/>
              <a:tabLst/>
              <a:defRPr/>
            </a:pPr>
            <a:r>
              <a:rPr kumimoji="1" lang="en-US" sz="2200" b="0" i="0" u="none" strike="noStrike" kern="0" cap="none" spc="0" normalizeH="0" baseline="0" noProof="0" dirty="0">
                <a:ln>
                  <a:noFill/>
                </a:ln>
                <a:solidFill>
                  <a:srgbClr val="232A33"/>
                </a:solidFill>
                <a:effectLst/>
                <a:uLnTx/>
                <a:uFillTx/>
                <a:latin typeface="Arial" panose="020B0604020202020204"/>
                <a:ea typeface="ＭＳ Ｐゴシック" pitchFamily="34" charset="-128"/>
                <a:cs typeface="Arial" charset="0"/>
              </a:rPr>
              <a:t>Freedom to Make Choices</a:t>
            </a:r>
          </a:p>
          <a:p>
            <a:pPr marL="342900" marR="0" lvl="0" indent="-342900" algn="l" defTabSz="457200" rtl="0" eaLnBrk="1" fontAlgn="auto" latinLnBrk="0" hangingPunct="1">
              <a:lnSpc>
                <a:spcPct val="100000"/>
              </a:lnSpc>
              <a:spcBef>
                <a:spcPct val="20000"/>
              </a:spcBef>
              <a:spcAft>
                <a:spcPts val="0"/>
              </a:spcAft>
              <a:buClr>
                <a:srgbClr val="629DD1"/>
              </a:buClr>
              <a:buSzTx/>
              <a:buFont typeface="Arial"/>
              <a:buChar char="•"/>
              <a:tabLst/>
              <a:defRPr/>
            </a:pPr>
            <a:r>
              <a:rPr kumimoji="1" lang="en-US" sz="2200" b="0" i="0" u="none" strike="noStrike" kern="0" cap="none" spc="0" normalizeH="0" baseline="0" noProof="0" dirty="0">
                <a:ln>
                  <a:noFill/>
                </a:ln>
                <a:solidFill>
                  <a:srgbClr val="232A33"/>
                </a:solidFill>
                <a:effectLst/>
                <a:uLnTx/>
                <a:uFillTx/>
                <a:latin typeface="Arial" panose="020B0604020202020204"/>
                <a:ea typeface="ＭＳ Ｐゴシック" pitchFamily="34" charset="-128"/>
                <a:cs typeface="Arial" charset="0"/>
              </a:rPr>
              <a:t>Cultural and personal preferences</a:t>
            </a:r>
          </a:p>
          <a:p>
            <a:pPr marL="342900" marR="0" lvl="0" indent="-342900" algn="l" defTabSz="457200" rtl="0" eaLnBrk="1" fontAlgn="auto" latinLnBrk="0" hangingPunct="1">
              <a:lnSpc>
                <a:spcPct val="100000"/>
              </a:lnSpc>
              <a:spcBef>
                <a:spcPct val="20000"/>
              </a:spcBef>
              <a:spcAft>
                <a:spcPts val="0"/>
              </a:spcAft>
              <a:buClr>
                <a:srgbClr val="629DD1"/>
              </a:buClr>
              <a:buSzTx/>
              <a:buFont typeface="Arial"/>
              <a:buChar char="•"/>
              <a:tabLst/>
              <a:defRPr/>
            </a:pPr>
            <a:r>
              <a:rPr kumimoji="1" lang="en-US" sz="2200" b="0" i="0" u="none" strike="noStrike" kern="0" cap="none" spc="0" normalizeH="0" baseline="0" noProof="0" dirty="0">
                <a:ln>
                  <a:noFill/>
                </a:ln>
                <a:solidFill>
                  <a:srgbClr val="232A33"/>
                </a:solidFill>
                <a:effectLst/>
                <a:uLnTx/>
                <a:uFillTx/>
                <a:latin typeface="Arial" panose="020B0604020202020204"/>
                <a:ea typeface="ＭＳ Ｐゴシック" pitchFamily="34" charset="-128"/>
                <a:cs typeface="Arial" charset="0"/>
              </a:rPr>
              <a:t>Faith and spirituality</a:t>
            </a:r>
          </a:p>
          <a:p>
            <a:pPr marL="342900" marR="0" lvl="0" indent="-342900" algn="l" defTabSz="457200" rtl="0" eaLnBrk="1" fontAlgn="auto" latinLnBrk="0" hangingPunct="1">
              <a:lnSpc>
                <a:spcPct val="100000"/>
              </a:lnSpc>
              <a:spcBef>
                <a:spcPct val="20000"/>
              </a:spcBef>
              <a:spcAft>
                <a:spcPts val="0"/>
              </a:spcAft>
              <a:buClr>
                <a:srgbClr val="629DD1"/>
              </a:buClr>
              <a:buSzTx/>
              <a:buFont typeface="Arial"/>
              <a:buChar char="•"/>
              <a:tabLst/>
              <a:defRPr/>
            </a:pPr>
            <a:r>
              <a:rPr kumimoji="1" lang="en-US" sz="2200" b="0" i="0" u="none" strike="noStrike" kern="0" cap="none" spc="0" normalizeH="0" baseline="0" noProof="0" dirty="0">
                <a:ln>
                  <a:noFill/>
                </a:ln>
                <a:solidFill>
                  <a:srgbClr val="232A33"/>
                </a:solidFill>
                <a:effectLst/>
                <a:uLnTx/>
                <a:uFillTx/>
                <a:latin typeface="Arial" panose="020B0604020202020204"/>
                <a:ea typeface="ＭＳ Ｐゴシック" pitchFamily="34" charset="-128"/>
                <a:cs typeface="Arial" charset="0"/>
              </a:rPr>
              <a:t>A job, a career</a:t>
            </a:r>
          </a:p>
        </p:txBody>
      </p:sp>
      <p:sp>
        <p:nvSpPr>
          <p:cNvPr id="8" name="Rectangle 3"/>
          <p:cNvSpPr>
            <a:spLocks noGrp="1" noChangeArrowheads="1"/>
          </p:cNvSpPr>
          <p:nvPr>
            <p:ph sz="quarter" idx="4294967295"/>
          </p:nvPr>
        </p:nvSpPr>
        <p:spPr>
          <a:xfrm>
            <a:off x="7633676" y="2412831"/>
            <a:ext cx="3472400" cy="3552825"/>
          </a:xfrm>
          <a:prstGeom prst="rect">
            <a:avLst/>
          </a:prstGeom>
        </p:spPr>
        <p:txBody>
          <a:bodyPr>
            <a:normAutofit/>
          </a:bodyPr>
          <a:lstStyle/>
          <a:p>
            <a:pPr>
              <a:spcAft>
                <a:spcPts val="600"/>
              </a:spcAft>
            </a:pPr>
            <a:r>
              <a:rPr lang="en-US" sz="2200" dirty="0">
                <a:solidFill>
                  <a:srgbClr val="232A33"/>
                </a:solidFill>
                <a:cs typeface="Arial" charset="0"/>
              </a:rPr>
              <a:t>Basic health and safety</a:t>
            </a:r>
            <a:endParaRPr lang="en-US" sz="2200" b="1" dirty="0">
              <a:solidFill>
                <a:srgbClr val="232A33"/>
              </a:solidFill>
              <a:cs typeface="Arial" charset="0"/>
            </a:endParaRPr>
          </a:p>
          <a:p>
            <a:pPr>
              <a:spcAft>
                <a:spcPts val="600"/>
              </a:spcAft>
            </a:pPr>
            <a:r>
              <a:rPr lang="en-US" sz="2200" dirty="0">
                <a:solidFill>
                  <a:srgbClr val="232A33"/>
                </a:solidFill>
                <a:cs typeface="Arial" charset="0"/>
              </a:rPr>
              <a:t>Management of clinical symptoms</a:t>
            </a:r>
          </a:p>
          <a:p>
            <a:pPr>
              <a:spcAft>
                <a:spcPts val="600"/>
              </a:spcAft>
            </a:pPr>
            <a:r>
              <a:rPr lang="en-US" sz="2200" dirty="0">
                <a:solidFill>
                  <a:srgbClr val="232A33"/>
                </a:solidFill>
                <a:cs typeface="Arial" charset="0"/>
              </a:rPr>
              <a:t>Maslow’s basic needs</a:t>
            </a:r>
          </a:p>
          <a:p>
            <a:pPr>
              <a:spcAft>
                <a:spcPts val="600"/>
              </a:spcAft>
            </a:pPr>
            <a:r>
              <a:rPr lang="en-US" sz="2200" dirty="0">
                <a:solidFill>
                  <a:srgbClr val="232A33"/>
                </a:solidFill>
                <a:cs typeface="Arial" charset="0"/>
              </a:rPr>
              <a:t>Harm reduction</a:t>
            </a:r>
          </a:p>
          <a:p>
            <a:pPr>
              <a:spcAft>
                <a:spcPts val="600"/>
              </a:spcAft>
            </a:pPr>
            <a:r>
              <a:rPr lang="en-US" sz="2200" dirty="0">
                <a:solidFill>
                  <a:srgbClr val="232A33"/>
                </a:solidFill>
                <a:cs typeface="Arial" charset="0"/>
              </a:rPr>
              <a:t>Management of risk</a:t>
            </a:r>
          </a:p>
          <a:p>
            <a:pPr>
              <a:spcAft>
                <a:spcPts val="600"/>
              </a:spcAft>
            </a:pPr>
            <a:r>
              <a:rPr lang="en-US" sz="2200" dirty="0">
                <a:solidFill>
                  <a:srgbClr val="232A33"/>
                </a:solidFill>
                <a:cs typeface="Arial" charset="0"/>
              </a:rPr>
              <a:t>Legal obligations and mandates</a:t>
            </a:r>
          </a:p>
        </p:txBody>
      </p:sp>
      <p:sp>
        <p:nvSpPr>
          <p:cNvPr id="9" name="Text Placeholder 2"/>
          <p:cNvSpPr txBox="1">
            <a:spLocks/>
          </p:cNvSpPr>
          <p:nvPr/>
        </p:nvSpPr>
        <p:spPr>
          <a:xfrm>
            <a:off x="339969" y="1654238"/>
            <a:ext cx="4171984" cy="640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C00000"/>
                </a:solidFill>
                <a:effectLst/>
                <a:uLnTx/>
                <a:uFillTx/>
                <a:latin typeface="Arial" panose="020B0604020202020204"/>
                <a:ea typeface="+mn-ea"/>
                <a:cs typeface="+mn-cs"/>
              </a:rPr>
              <a:t>Important </a:t>
            </a:r>
            <a:r>
              <a:rPr kumimoji="0" lang="en-US" sz="2800" b="0" i="1" u="sng" strike="noStrike" kern="1200" cap="none" spc="0" normalizeH="0" baseline="0" noProof="0" dirty="0">
                <a:ln>
                  <a:noFill/>
                </a:ln>
                <a:solidFill>
                  <a:srgbClr val="C00000"/>
                </a:solidFill>
                <a:effectLst/>
                <a:uLnTx/>
                <a:uFillTx/>
                <a:latin typeface="Arial" panose="020B0604020202020204"/>
                <a:ea typeface="+mn-ea"/>
                <a:cs typeface="+mn-cs"/>
              </a:rPr>
              <a:t>TO the Person</a:t>
            </a:r>
          </a:p>
        </p:txBody>
      </p:sp>
      <p:sp>
        <p:nvSpPr>
          <p:cNvPr id="10" name="Text Placeholder 3"/>
          <p:cNvSpPr txBox="1">
            <a:spLocks/>
          </p:cNvSpPr>
          <p:nvPr/>
        </p:nvSpPr>
        <p:spPr>
          <a:xfrm>
            <a:off x="7221415" y="1654238"/>
            <a:ext cx="4630616" cy="5860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C00000"/>
                </a:solidFill>
                <a:effectLst/>
                <a:uLnTx/>
                <a:uFillTx/>
                <a:latin typeface="Arial" panose="020B0604020202020204"/>
                <a:ea typeface="+mn-ea"/>
                <a:cs typeface="+mn-cs"/>
              </a:rPr>
              <a:t>Important </a:t>
            </a:r>
            <a:r>
              <a:rPr kumimoji="0" lang="en-US" sz="2800" b="0" i="1" u="sng" strike="noStrike" kern="1200" cap="none" spc="0" normalizeH="0" baseline="0" noProof="0" dirty="0">
                <a:ln>
                  <a:noFill/>
                </a:ln>
                <a:solidFill>
                  <a:srgbClr val="C00000"/>
                </a:solidFill>
                <a:effectLst/>
                <a:uLnTx/>
                <a:uFillTx/>
                <a:latin typeface="Arial" panose="020B0604020202020204"/>
                <a:ea typeface="+mn-ea"/>
                <a:cs typeface="+mn-cs"/>
              </a:rPr>
              <a:t>FOR the Person</a:t>
            </a:r>
          </a:p>
        </p:txBody>
      </p:sp>
      <p:pic>
        <p:nvPicPr>
          <p:cNvPr id="11" name="Picture 2" descr="C:\Program Files\Microsoft Office\MEDIA\CAGCAT10\j030084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96" y="2639261"/>
            <a:ext cx="3297419" cy="277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6864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436227" y="334347"/>
            <a:ext cx="10964411" cy="1997791"/>
          </a:xfrm>
          <a:prstGeom prst="rect">
            <a:avLst/>
          </a:prstGeom>
          <a:noFill/>
          <a:ln w="12700" cap="sq">
            <a:noFill/>
            <a:miter lim="800000"/>
            <a:headEnd type="none" w="sm" len="sm"/>
            <a:tailEnd type="none" w="sm" len="sm"/>
          </a:ln>
        </p:spPr>
        <p:txBody>
          <a:bodyPr/>
          <a:lstStyle/>
          <a:p>
            <a:pPr algn="ctr" fontAlgn="base">
              <a:spcBef>
                <a:spcPct val="20000"/>
              </a:spcBef>
              <a:spcAft>
                <a:spcPct val="0"/>
              </a:spcAft>
              <a:buClr>
                <a:srgbClr val="FFFFCC"/>
              </a:buClr>
              <a:buSzPct val="120000"/>
              <a:defRPr/>
            </a:pPr>
            <a:r>
              <a:rPr lang="en-US" sz="3200" i="1" dirty="0">
                <a:latin typeface="+mj-lt"/>
                <a:ea typeface="Tahoma" panose="020B0604030504040204" pitchFamily="34" charset="0"/>
                <a:cs typeface="Tahoma" panose="020B0604030504040204" pitchFamily="34" charset="0"/>
              </a:rPr>
              <a:t>Moving from the </a:t>
            </a:r>
          </a:p>
          <a:p>
            <a:pPr algn="ctr" fontAlgn="base">
              <a:spcBef>
                <a:spcPct val="20000"/>
              </a:spcBef>
              <a:spcAft>
                <a:spcPct val="0"/>
              </a:spcAft>
              <a:buClr>
                <a:srgbClr val="FFFFCC"/>
              </a:buClr>
              <a:buSzPct val="120000"/>
              <a:defRPr/>
            </a:pPr>
            <a:r>
              <a:rPr lang="en-US" sz="3200" i="1" dirty="0">
                <a:latin typeface="+mj-lt"/>
                <a:ea typeface="Tahoma" panose="020B0604030504040204" pitchFamily="34" charset="0"/>
                <a:cs typeface="Tahoma" panose="020B0604030504040204" pitchFamily="34" charset="0"/>
              </a:rPr>
              <a:t>PROCESS of PCRP to the </a:t>
            </a:r>
          </a:p>
          <a:p>
            <a:pPr algn="ctr" fontAlgn="base">
              <a:spcBef>
                <a:spcPct val="20000"/>
              </a:spcBef>
              <a:spcAft>
                <a:spcPct val="0"/>
              </a:spcAft>
              <a:buClr>
                <a:srgbClr val="FFFFCC"/>
              </a:buClr>
              <a:buSzPct val="120000"/>
              <a:defRPr/>
            </a:pPr>
            <a:r>
              <a:rPr lang="en-US" sz="3200" i="1" dirty="0">
                <a:latin typeface="+mj-lt"/>
                <a:ea typeface="Tahoma" panose="020B0604030504040204" pitchFamily="34" charset="0"/>
                <a:cs typeface="Tahoma" panose="020B0604030504040204" pitchFamily="34" charset="0"/>
              </a:rPr>
              <a:t>DOCUMENTATION of PCRP?</a:t>
            </a:r>
          </a:p>
        </p:txBody>
      </p:sp>
      <p:sp>
        <p:nvSpPr>
          <p:cNvPr id="37891" name="Slide Number Placeholder 4"/>
          <p:cNvSpPr txBox="1">
            <a:spLocks noGrp="1"/>
          </p:cNvSpPr>
          <p:nvPr/>
        </p:nvSpPr>
        <p:spPr bwMode="auto">
          <a:xfrm>
            <a:off x="8077200" y="6224588"/>
            <a:ext cx="2420938" cy="457200"/>
          </a:xfrm>
          <a:prstGeom prst="rect">
            <a:avLst/>
          </a:prstGeom>
          <a:noFill/>
          <a:ln w="9525">
            <a:noFill/>
            <a:miter lim="800000"/>
            <a:headEnd/>
            <a:tailEnd/>
          </a:ln>
        </p:spPr>
        <p:txBody>
          <a:bodyPr wrap="none" lIns="92075" tIns="46038" rIns="92075" bIns="46038" anchor="ctr"/>
          <a:lstStyle/>
          <a:p>
            <a:pPr algn="r" eaLnBrk="0" fontAlgn="base" hangingPunct="0">
              <a:spcBef>
                <a:spcPct val="0"/>
              </a:spcBef>
              <a:spcAft>
                <a:spcPct val="0"/>
              </a:spcAft>
            </a:pPr>
            <a:endParaRPr lang="en-US" sz="1400">
              <a:solidFill>
                <a:srgbClr val="FFFFFF"/>
              </a:solidFill>
              <a:latin typeface="Arial" pitchFamily="34" charset="0"/>
            </a:endParaRPr>
          </a:p>
        </p:txBody>
      </p:sp>
      <p:sp>
        <p:nvSpPr>
          <p:cNvPr id="37892" name="Rectangle 11"/>
          <p:cNvSpPr txBox="1">
            <a:spLocks noGrp="1" noChangeArrowheads="1"/>
          </p:cNvSpPr>
          <p:nvPr/>
        </p:nvSpPr>
        <p:spPr bwMode="auto">
          <a:xfrm>
            <a:off x="10171113" y="6408739"/>
            <a:ext cx="366712" cy="365125"/>
          </a:xfrm>
          <a:prstGeom prst="rect">
            <a:avLst/>
          </a:prstGeom>
          <a:noFill/>
          <a:ln w="9525">
            <a:noFill/>
            <a:miter lim="800000"/>
            <a:headEnd/>
            <a:tailEnd/>
          </a:ln>
        </p:spPr>
        <p:txBody>
          <a:bodyPr anchor="b"/>
          <a:lstStyle/>
          <a:p>
            <a:pPr algn="r" fontAlgn="base">
              <a:spcBef>
                <a:spcPct val="0"/>
              </a:spcBef>
              <a:spcAft>
                <a:spcPct val="0"/>
              </a:spcAft>
            </a:pPr>
            <a:fld id="{8FE6DE0A-38CA-45D1-AD18-F1C573CA7705}" type="slidenum">
              <a:rPr lang="en-US" sz="1000">
                <a:solidFill>
                  <a:srgbClr val="FFFFFF"/>
                </a:solidFill>
                <a:latin typeface="Arial" pitchFamily="34" charset="0"/>
              </a:rPr>
              <a:pPr algn="r" fontAlgn="base">
                <a:spcBef>
                  <a:spcPct val="0"/>
                </a:spcBef>
                <a:spcAft>
                  <a:spcPct val="0"/>
                </a:spcAft>
              </a:pPr>
              <a:t>12</a:t>
            </a:fld>
            <a:endParaRPr lang="en-US" sz="1000">
              <a:solidFill>
                <a:srgbClr val="FFFFFF"/>
              </a:solidFill>
              <a:latin typeface="Arial" pitchFamily="34" charset="0"/>
            </a:endParaRPr>
          </a:p>
        </p:txBody>
      </p:sp>
      <p:sp>
        <p:nvSpPr>
          <p:cNvPr id="6" name="Rectangle 3">
            <a:extLst>
              <a:ext uri="{FF2B5EF4-FFF2-40B4-BE49-F238E27FC236}">
                <a16:creationId xmlns:a16="http://schemas.microsoft.com/office/drawing/2014/main" id="{BF4B8C4B-DF88-44F4-9262-984BEF20D39B}"/>
              </a:ext>
            </a:extLst>
          </p:cNvPr>
          <p:cNvSpPr>
            <a:spLocks noChangeArrowheads="1"/>
          </p:cNvSpPr>
          <p:nvPr/>
        </p:nvSpPr>
        <p:spPr bwMode="auto">
          <a:xfrm>
            <a:off x="3466456" y="3135826"/>
            <a:ext cx="7159465" cy="1997791"/>
          </a:xfrm>
          <a:prstGeom prst="rect">
            <a:avLst/>
          </a:prstGeom>
          <a:noFill/>
          <a:ln w="12700" cap="sq">
            <a:noFill/>
            <a:miter lim="800000"/>
            <a:headEnd type="none" w="sm" len="sm"/>
            <a:tailEnd type="none" w="sm" len="sm"/>
          </a:ln>
        </p:spPr>
        <p:txBody>
          <a:bodyPr/>
          <a:lstStyle/>
          <a:p>
            <a:pPr algn="ctr" fontAlgn="base">
              <a:spcBef>
                <a:spcPct val="20000"/>
              </a:spcBef>
              <a:spcAft>
                <a:spcPct val="0"/>
              </a:spcAft>
              <a:buClr>
                <a:srgbClr val="FFFFCC"/>
              </a:buClr>
              <a:buSzPct val="120000"/>
              <a:defRPr/>
            </a:pPr>
            <a:r>
              <a:rPr lang="en-US" sz="3600" b="1" dirty="0">
                <a:solidFill>
                  <a:srgbClr val="FF0000"/>
                </a:solidFill>
                <a:ea typeface="Tahoma" panose="020B0604030504040204" pitchFamily="34" charset="0"/>
                <a:cs typeface="Tahoma" panose="020B0604030504040204" pitchFamily="34" charset="0"/>
              </a:rPr>
              <a:t>Can you co-create a plan that honors the person and still satisfies the chart?</a:t>
            </a:r>
          </a:p>
        </p:txBody>
      </p:sp>
      <p:pic>
        <p:nvPicPr>
          <p:cNvPr id="7" name="Picture 6" descr="MCj01345490000[1]">
            <a:extLst>
              <a:ext uri="{FF2B5EF4-FFF2-40B4-BE49-F238E27FC236}">
                <a16:creationId xmlns:a16="http://schemas.microsoft.com/office/drawing/2014/main" id="{5487AB9B-59B2-4FEA-B719-29D54D3388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5394" y="1991235"/>
            <a:ext cx="2213363" cy="4417504"/>
          </a:xfrm>
          <a:prstGeom prst="rect">
            <a:avLst/>
          </a:prstGeom>
          <a:noFill/>
        </p:spPr>
      </p:pic>
    </p:spTree>
    <p:extLst>
      <p:ext uri="{BB962C8B-B14F-4D97-AF65-F5344CB8AC3E}">
        <p14:creationId xmlns:p14="http://schemas.microsoft.com/office/powerpoint/2010/main" val="344919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p:cNvPicPr>
            <a:picLocks noChangeAspect="1" noChangeArrowheads="1"/>
          </p:cNvPicPr>
          <p:nvPr/>
        </p:nvPicPr>
        <p:blipFill>
          <a:blip r:embed="rId3" cstate="print"/>
          <a:srcRect/>
          <a:stretch>
            <a:fillRect/>
          </a:stretch>
        </p:blipFill>
        <p:spPr bwMode="auto">
          <a:xfrm>
            <a:off x="3845169" y="2500864"/>
            <a:ext cx="3962400" cy="2678113"/>
          </a:xfrm>
          <a:prstGeom prst="rect">
            <a:avLst/>
          </a:prstGeom>
          <a:noFill/>
          <a:ln w="9525">
            <a:noFill/>
            <a:miter lim="800000"/>
            <a:headEnd/>
            <a:tailEnd/>
          </a:ln>
          <a:effectLst>
            <a:softEdge rad="63500"/>
          </a:effectLst>
        </p:spPr>
      </p:pic>
      <p:sp>
        <p:nvSpPr>
          <p:cNvPr id="38916" name="TextBox 5"/>
          <p:cNvSpPr txBox="1">
            <a:spLocks noChangeArrowheads="1"/>
          </p:cNvSpPr>
          <p:nvPr/>
        </p:nvSpPr>
        <p:spPr bwMode="auto">
          <a:xfrm>
            <a:off x="192956" y="2916623"/>
            <a:ext cx="4108449" cy="1323975"/>
          </a:xfrm>
          <a:prstGeom prst="rect">
            <a:avLst/>
          </a:prstGeom>
          <a:solidFill>
            <a:schemeClr val="accent6">
              <a:lumMod val="75000"/>
            </a:schemeClr>
          </a:solidFill>
          <a:ln w="9525">
            <a:noFill/>
            <a:miter lim="800000"/>
            <a:headEnd/>
            <a:tailEnd/>
          </a:ln>
        </p:spPr>
        <p:txBody>
          <a:bodyPr>
            <a:spAutoFit/>
          </a:bodyPr>
          <a:lstStyle/>
          <a:p>
            <a:pPr algn="ctr">
              <a:defRPr/>
            </a:pPr>
            <a:r>
              <a:rPr lang="en-US" sz="2000" b="1" dirty="0">
                <a:solidFill>
                  <a:prstClr val="white"/>
                </a:solidFill>
                <a:latin typeface="Arial" pitchFamily="34" charset="0"/>
              </a:rPr>
              <a:t>Regulations</a:t>
            </a:r>
          </a:p>
          <a:p>
            <a:pPr algn="ctr">
              <a:defRPr/>
            </a:pPr>
            <a:r>
              <a:rPr lang="en-US" sz="2000" b="1" dirty="0">
                <a:solidFill>
                  <a:prstClr val="white"/>
                </a:solidFill>
                <a:latin typeface="Arial" pitchFamily="34" charset="0"/>
              </a:rPr>
              <a:t>Required Paperwork</a:t>
            </a:r>
          </a:p>
          <a:p>
            <a:pPr algn="ctr">
              <a:defRPr/>
            </a:pPr>
            <a:r>
              <a:rPr lang="en-US" sz="2000" b="1" dirty="0">
                <a:solidFill>
                  <a:prstClr val="white"/>
                </a:solidFill>
                <a:latin typeface="Arial" pitchFamily="34" charset="0"/>
              </a:rPr>
              <a:t>Medical Necessity</a:t>
            </a:r>
          </a:p>
          <a:p>
            <a:pPr algn="ctr">
              <a:defRPr/>
            </a:pPr>
            <a:r>
              <a:rPr lang="en-US" sz="2000" b="1" dirty="0">
                <a:solidFill>
                  <a:prstClr val="white"/>
                </a:solidFill>
                <a:latin typeface="Arial" pitchFamily="34" charset="0"/>
              </a:rPr>
              <a:t>Compliance</a:t>
            </a:r>
          </a:p>
        </p:txBody>
      </p:sp>
      <p:sp>
        <p:nvSpPr>
          <p:cNvPr id="38917" name="TextBox 5"/>
          <p:cNvSpPr txBox="1">
            <a:spLocks noChangeArrowheads="1"/>
          </p:cNvSpPr>
          <p:nvPr/>
        </p:nvSpPr>
        <p:spPr bwMode="auto">
          <a:xfrm>
            <a:off x="7459489" y="3040654"/>
            <a:ext cx="4544941" cy="1323975"/>
          </a:xfrm>
          <a:prstGeom prst="rect">
            <a:avLst/>
          </a:prstGeom>
          <a:solidFill>
            <a:schemeClr val="accent6">
              <a:lumMod val="75000"/>
            </a:schemeClr>
          </a:solidFill>
          <a:ln w="9525">
            <a:noFill/>
            <a:miter lim="800000"/>
            <a:headEnd/>
            <a:tailEnd/>
          </a:ln>
        </p:spPr>
        <p:txBody>
          <a:bodyPr wrap="square">
            <a:spAutoFit/>
          </a:bodyPr>
          <a:lstStyle/>
          <a:p>
            <a:pPr algn="ctr">
              <a:defRPr/>
            </a:pPr>
            <a:r>
              <a:rPr lang="en-US" sz="2000" b="1" dirty="0">
                <a:solidFill>
                  <a:prstClr val="white"/>
                </a:solidFill>
                <a:latin typeface="Arial" pitchFamily="34" charset="0"/>
              </a:rPr>
              <a:t>Collaborative</a:t>
            </a:r>
          </a:p>
          <a:p>
            <a:pPr algn="ctr">
              <a:defRPr/>
            </a:pPr>
            <a:r>
              <a:rPr lang="en-US" sz="2000" b="1" dirty="0">
                <a:solidFill>
                  <a:prstClr val="white"/>
                </a:solidFill>
                <a:latin typeface="Arial" pitchFamily="34" charset="0"/>
              </a:rPr>
              <a:t>Person-Centered</a:t>
            </a:r>
          </a:p>
          <a:p>
            <a:pPr algn="ctr">
              <a:defRPr/>
            </a:pPr>
            <a:r>
              <a:rPr lang="en-US" sz="2000" b="1" dirty="0">
                <a:solidFill>
                  <a:prstClr val="white"/>
                </a:solidFill>
                <a:latin typeface="Arial" pitchFamily="34" charset="0"/>
              </a:rPr>
              <a:t>Strengths-based</a:t>
            </a:r>
          </a:p>
          <a:p>
            <a:pPr algn="ctr">
              <a:defRPr/>
            </a:pPr>
            <a:r>
              <a:rPr lang="en-US" sz="2000" b="1" dirty="0">
                <a:solidFill>
                  <a:prstClr val="white"/>
                </a:solidFill>
                <a:latin typeface="Arial" pitchFamily="34" charset="0"/>
              </a:rPr>
              <a:t>Transparent</a:t>
            </a:r>
          </a:p>
        </p:txBody>
      </p:sp>
      <p:sp>
        <p:nvSpPr>
          <p:cNvPr id="7" name="Rectangle 3"/>
          <p:cNvSpPr txBox="1">
            <a:spLocks noChangeArrowheads="1"/>
          </p:cNvSpPr>
          <p:nvPr/>
        </p:nvSpPr>
        <p:spPr>
          <a:xfrm>
            <a:off x="0" y="304800"/>
            <a:ext cx="12192000" cy="1143000"/>
          </a:xfrm>
          <a:prstGeom prst="rect">
            <a:avLst/>
          </a:prstGeom>
          <a:ln w="9525">
            <a:headEnd/>
            <a:tailEnd/>
          </a:ln>
        </p:spPr>
        <p:txBody>
          <a:bodyPr anchor="b"/>
          <a:lstStyle/>
          <a:p>
            <a:pPr algn="ctr">
              <a:defRPr/>
            </a:pPr>
            <a:endParaRPr kumimoji="1" lang="en-US" sz="4000" kern="0" dirty="0">
              <a:solidFill>
                <a:srgbClr val="F8F8F8"/>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52451" y="1447800"/>
            <a:ext cx="11114616" cy="1905000"/>
          </a:xfrm>
          <a:prstGeom prst="rect">
            <a:avLst/>
          </a:prstGeom>
        </p:spPr>
        <p:txBody>
          <a:bodyPr>
            <a:normAutofit fontScale="97500"/>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pPr algn="ctr">
              <a:spcBef>
                <a:spcPts val="0"/>
              </a:spcBef>
              <a:defRPr/>
            </a:pPr>
            <a:endParaRPr lang="en-US" i="1" dirty="0">
              <a:solidFill>
                <a:srgbClr val="0E57C4"/>
              </a:solidFill>
              <a:ea typeface="Tahoma" panose="020B0604030504040204" pitchFamily="34" charset="0"/>
              <a:cs typeface="Tahoma" panose="020B0604030504040204" pitchFamily="34" charset="0"/>
            </a:endParaRPr>
          </a:p>
        </p:txBody>
      </p:sp>
      <p:sp>
        <p:nvSpPr>
          <p:cNvPr id="22535" name="Title 1"/>
          <p:cNvSpPr>
            <a:spLocks noGrp="1"/>
          </p:cNvSpPr>
          <p:nvPr>
            <p:ph type="title"/>
          </p:nvPr>
        </p:nvSpPr>
        <p:spPr>
          <a:xfrm>
            <a:off x="134046" y="304800"/>
            <a:ext cx="11893536" cy="1325563"/>
          </a:xfrm>
        </p:spPr>
        <p:txBody>
          <a:bodyPr>
            <a:normAutofit fontScale="90000"/>
          </a:bodyPr>
          <a:lstStyle/>
          <a:p>
            <a:pPr algn="l"/>
            <a:r>
              <a:rPr lang="en-US" altLang="en-US" sz="3200" dirty="0">
                <a:ea typeface="Tahoma" panose="020B0604030504040204" pitchFamily="34" charset="0"/>
                <a:cs typeface="Tahoma" panose="020B0604030504040204" pitchFamily="34" charset="0"/>
              </a:rPr>
              <a:t>…and in a way that balances the spirit of person-centered care with the rigor required in plan documentation? </a:t>
            </a:r>
          </a:p>
        </p:txBody>
      </p:sp>
    </p:spTree>
    <p:extLst>
      <p:ext uri="{BB962C8B-B14F-4D97-AF65-F5344CB8AC3E}">
        <p14:creationId xmlns:p14="http://schemas.microsoft.com/office/powerpoint/2010/main" val="260851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9516" y="130668"/>
            <a:ext cx="11758945" cy="1325563"/>
          </a:xfrm>
          <a:prstGeom prst="rect">
            <a:avLst/>
          </a:prstGeom>
        </p:spPr>
        <p:txBody>
          <a:bodyPr>
            <a:noAutofit/>
          </a:bodyPr>
          <a:lstStyle/>
          <a:p>
            <a:pPr eaLnBrk="1" hangingPunct="1"/>
            <a:r>
              <a:rPr lang="en-US" altLang="en-US" sz="3600" dirty="0">
                <a:ea typeface="MS PGothic" pitchFamily="34" charset="-128"/>
              </a:rPr>
              <a:t>Irreconcilable differences, happily ever after… (or at least a peaceful co-existence?)</a:t>
            </a:r>
          </a:p>
        </p:txBody>
      </p:sp>
      <p:pic>
        <p:nvPicPr>
          <p:cNvPr id="31747" name="Picture 2" descr="C:\Documents and Settings\Janis\My Documents\PCP\Conferences and Presentations\USPRA 2009\Medical Necessity Presentation\rjo0418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277" y="1752600"/>
            <a:ext cx="71120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5"/>
          <p:cNvSpPr txBox="1">
            <a:spLocks noChangeArrowheads="1"/>
          </p:cNvSpPr>
          <p:nvPr/>
        </p:nvSpPr>
        <p:spPr bwMode="auto">
          <a:xfrm>
            <a:off x="1641230" y="5943607"/>
            <a:ext cx="8452339" cy="519113"/>
          </a:xfrm>
          <a:prstGeom prst="rect">
            <a:avLst/>
          </a:prstGeom>
          <a:solidFill>
            <a:schemeClr val="tx2"/>
          </a:solidFill>
          <a:ln>
            <a:noFill/>
          </a:ln>
        </p:spPr>
        <p:txBody>
          <a:bodyPr wrap="squar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r>
              <a:rPr lang="en-US" altLang="en-US" sz="2800" dirty="0">
                <a:solidFill>
                  <a:schemeClr val="bg1"/>
                </a:solidFill>
                <a:latin typeface="+mn-lt"/>
              </a:rPr>
              <a:t>“Let’s face it – our relationship is doomed!”</a:t>
            </a:r>
          </a:p>
        </p:txBody>
      </p:sp>
      <p:sp>
        <p:nvSpPr>
          <p:cNvPr id="31749" name="TextBox 5"/>
          <p:cNvSpPr txBox="1">
            <a:spLocks noChangeArrowheads="1"/>
          </p:cNvSpPr>
          <p:nvPr/>
        </p:nvSpPr>
        <p:spPr bwMode="auto">
          <a:xfrm rot="-2506036">
            <a:off x="-105508" y="3016176"/>
            <a:ext cx="4064000" cy="70788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n-US" altLang="en-US" sz="2000" dirty="0">
                <a:solidFill>
                  <a:schemeClr val="bg1"/>
                </a:solidFill>
              </a:rPr>
              <a:t>Regulatory-focused</a:t>
            </a:r>
          </a:p>
          <a:p>
            <a:pPr algn="ctr" eaLnBrk="1" hangingPunct="1"/>
            <a:r>
              <a:rPr lang="en-US" altLang="en-US" sz="2000" dirty="0">
                <a:solidFill>
                  <a:schemeClr val="bg1"/>
                </a:solidFill>
              </a:rPr>
              <a:t>Clinical/Professional Expertise</a:t>
            </a:r>
          </a:p>
        </p:txBody>
      </p:sp>
      <p:sp>
        <p:nvSpPr>
          <p:cNvPr id="31750" name="TextBox 5"/>
          <p:cNvSpPr txBox="1">
            <a:spLocks noChangeArrowheads="1"/>
          </p:cNvSpPr>
          <p:nvPr/>
        </p:nvSpPr>
        <p:spPr bwMode="auto">
          <a:xfrm rot="2322617">
            <a:off x="8225692" y="3016175"/>
            <a:ext cx="4064000" cy="70788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n-US" altLang="en-US" sz="2000" dirty="0">
                <a:solidFill>
                  <a:schemeClr val="bg1"/>
                </a:solidFill>
              </a:rPr>
              <a:t>Person-Centered </a:t>
            </a:r>
          </a:p>
          <a:p>
            <a:pPr algn="ctr" eaLnBrk="1" hangingPunct="1"/>
            <a:r>
              <a:rPr lang="en-US" altLang="en-US" sz="2000" dirty="0">
                <a:solidFill>
                  <a:schemeClr val="bg1"/>
                </a:solidFill>
              </a:rPr>
              <a:t>Lived Experience</a:t>
            </a:r>
          </a:p>
        </p:txBody>
      </p:sp>
    </p:spTree>
    <p:extLst>
      <p:ext uri="{BB962C8B-B14F-4D97-AF65-F5344CB8AC3E}">
        <p14:creationId xmlns:p14="http://schemas.microsoft.com/office/powerpoint/2010/main" val="25178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3645" y="304800"/>
            <a:ext cx="11759013" cy="1143000"/>
          </a:xfrm>
        </p:spPr>
        <p:txBody>
          <a:bodyPr>
            <a:noAutofit/>
          </a:bodyPr>
          <a:lstStyle/>
          <a:p>
            <a:pPr algn="l" eaLnBrk="1" hangingPunct="1"/>
            <a:r>
              <a:rPr lang="en-US" sz="3600" dirty="0">
                <a:ea typeface="Tahoma" panose="020B0604030504040204" pitchFamily="34" charset="0"/>
                <a:cs typeface="Tahoma" panose="020B0604030504040204" pitchFamily="34" charset="0"/>
              </a:rPr>
              <a:t>Person-Centered Plans are Grounded in Person-Centered Assessment </a:t>
            </a:r>
          </a:p>
        </p:txBody>
      </p:sp>
      <p:sp>
        <p:nvSpPr>
          <p:cNvPr id="32771" name="Content Placeholder 2"/>
          <p:cNvSpPr>
            <a:spLocks noGrp="1"/>
          </p:cNvSpPr>
          <p:nvPr>
            <p:ph idx="1"/>
          </p:nvPr>
        </p:nvSpPr>
        <p:spPr>
          <a:xfrm>
            <a:off x="1981200" y="1600264"/>
            <a:ext cx="7924800" cy="3354433"/>
          </a:xfrm>
          <a:prstGeom prst="rect">
            <a:avLst/>
          </a:prstGeom>
        </p:spPr>
        <p:txBody>
          <a:bodyPr>
            <a:normAutofit/>
          </a:bodyPr>
          <a:lstStyle/>
          <a:p>
            <a:pPr marL="342900" indent="-342900"/>
            <a:r>
              <a:rPr lang="en-US" sz="2600" dirty="0">
                <a:ea typeface="Tahoma" panose="020B0604030504040204" pitchFamily="34" charset="0"/>
                <a:cs typeface="Arial" panose="020B0604020202020204" pitchFamily="34" charset="0"/>
              </a:rPr>
              <a:t>Assessment is </a:t>
            </a:r>
            <a:r>
              <a:rPr lang="en-US" sz="2600" u="sng" dirty="0">
                <a:ea typeface="Tahoma" panose="020B0604030504040204" pitchFamily="34" charset="0"/>
                <a:cs typeface="Arial" panose="020B0604020202020204" pitchFamily="34" charset="0"/>
              </a:rPr>
              <a:t>enhanced around commonly neglected areas:</a:t>
            </a:r>
          </a:p>
          <a:p>
            <a:pPr lvl="1" indent="-342900"/>
            <a:r>
              <a:rPr lang="en-US" sz="2600" dirty="0">
                <a:ea typeface="Tahoma" panose="020B0604030504040204" pitchFamily="34" charset="0"/>
                <a:cs typeface="Arial" panose="020B0604020202020204" pitchFamily="34" charset="0"/>
              </a:rPr>
              <a:t>strengths/interests</a:t>
            </a:r>
          </a:p>
          <a:p>
            <a:pPr lvl="1" indent="-342900"/>
            <a:r>
              <a:rPr lang="en-US" sz="2600" dirty="0">
                <a:ea typeface="Tahoma" panose="020B0604030504040204" pitchFamily="34" charset="0"/>
                <a:cs typeface="Arial" panose="020B0604020202020204" pitchFamily="34" charset="0"/>
              </a:rPr>
              <a:t>cultural preferences and treatment implications</a:t>
            </a:r>
          </a:p>
          <a:p>
            <a:pPr lvl="1" indent="-342900"/>
            <a:r>
              <a:rPr lang="en-US" sz="2600" dirty="0">
                <a:ea typeface="Tahoma" panose="020B0604030504040204" pitchFamily="34" charset="0"/>
                <a:cs typeface="Arial" panose="020B0604020202020204" pitchFamily="34" charset="0"/>
              </a:rPr>
              <a:t>stage of change/readiness</a:t>
            </a:r>
          </a:p>
          <a:p>
            <a:pPr lvl="1" indent="-342900"/>
            <a:r>
              <a:rPr lang="en-US" sz="2600" dirty="0">
                <a:ea typeface="Tahoma" panose="020B0604030504040204" pitchFamily="34" charset="0"/>
                <a:cs typeface="Arial" panose="020B0604020202020204" pitchFamily="34" charset="0"/>
              </a:rPr>
              <a:t>AND concludes with an integrated summary/formulation that goes beyond the data!</a:t>
            </a:r>
            <a:endParaRPr lang="en-US" sz="2600" dirty="0">
              <a:cs typeface="Arial" panose="020B0604020202020204" pitchFamily="34" charset="0"/>
            </a:endParaRPr>
          </a:p>
        </p:txBody>
      </p:sp>
      <p:pic>
        <p:nvPicPr>
          <p:cNvPr id="7" name="Picture 3" descr="two people figures sitting in chairs and using their hands to ges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4437937"/>
            <a:ext cx="2329919" cy="2283552"/>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FA45B5D5-3CC1-4699-A9E4-031CA761880F}"/>
              </a:ext>
            </a:extLst>
          </p:cNvPr>
          <p:cNvSpPr>
            <a:spLocks noGrp="1"/>
          </p:cNvSpPr>
          <p:nvPr>
            <p:ph type="sldNum" sz="quarter" idx="12"/>
          </p:nvPr>
        </p:nvSpPr>
        <p:spPr/>
        <p:txBody>
          <a:bodyPr/>
          <a:lstStyle/>
          <a:p>
            <a:fld id="{363D1B9E-0558-C749-9D12-0CD2AAE91F96}" type="slidenum">
              <a:rPr lang="en-US">
                <a:solidFill>
                  <a:prstClr val="black">
                    <a:tint val="75000"/>
                  </a:prstClr>
                </a:solidFill>
                <a:latin typeface="Arial" panose="020B0604020202020204"/>
              </a:rPr>
              <a:pPr/>
              <a:t>15</a:t>
            </a:fld>
            <a:endParaRPr lang="en-US" dirty="0">
              <a:solidFill>
                <a:prstClr val="black">
                  <a:tint val="75000"/>
                </a:prstClr>
              </a:solidFill>
              <a:latin typeface="Arial" panose="020B0604020202020204"/>
            </a:endParaRPr>
          </a:p>
        </p:txBody>
      </p:sp>
      <p:pic>
        <p:nvPicPr>
          <p:cNvPr id="6" name="Picture Placeholder 6" descr="MHTTC stacked color bars">
            <a:extLst>
              <a:ext uri="{FF2B5EF4-FFF2-40B4-BE49-F238E27FC236}">
                <a16:creationId xmlns:a16="http://schemas.microsoft.com/office/drawing/2014/main" id="{005829AC-C8A4-C348-9962-744E45DD43BA}"/>
              </a:ext>
            </a:extLst>
          </p:cNvPr>
          <p:cNvPicPr>
            <a:picLocks noChangeAspect="1"/>
          </p:cNvPicPr>
          <p:nvPr/>
        </p:nvPicPr>
        <p:blipFill>
          <a:blip r:embed="rId4">
            <a:extLst>
              <a:ext uri="{28A0092B-C50C-407E-A947-70E740481C1C}">
                <a14:useLocalDpi xmlns:a14="http://schemas.microsoft.com/office/drawing/2010/main" val="0"/>
              </a:ext>
            </a:extLst>
          </a:blip>
          <a:srcRect t="13737" b="13737"/>
          <a:stretch>
            <a:fillRect/>
          </a:stretch>
        </p:blipFill>
        <p:spPr>
          <a:xfrm>
            <a:off x="9355189" y="5486400"/>
            <a:ext cx="2836811" cy="1371600"/>
          </a:xfrm>
          <a:prstGeom prst="rect">
            <a:avLst/>
          </a:prstGeom>
        </p:spPr>
      </p:pic>
    </p:spTree>
    <p:extLst>
      <p:ext uri="{BB962C8B-B14F-4D97-AF65-F5344CB8AC3E}">
        <p14:creationId xmlns:p14="http://schemas.microsoft.com/office/powerpoint/2010/main" val="1494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1"/>
          <p:cNvSpPr>
            <a:spLocks noGrp="1" noChangeArrowheads="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fld id="{5FA47D56-4593-5B46-AB4D-61EC0FAF4507}" type="slidenum">
              <a:rPr lang="en-US">
                <a:solidFill>
                  <a:prstClr val="black">
                    <a:tint val="75000"/>
                  </a:prstClr>
                </a:solidFill>
                <a:latin typeface="Arial" panose="020B0604020202020204"/>
              </a:rPr>
              <a:pPr/>
              <a:t>16</a:t>
            </a:fld>
            <a:endParaRPr lang="en-US">
              <a:solidFill>
                <a:prstClr val="black">
                  <a:tint val="75000"/>
                </a:prstClr>
              </a:solidFill>
              <a:latin typeface="Arial" panose="020B0604020202020204"/>
            </a:endParaRPr>
          </a:p>
        </p:txBody>
      </p:sp>
      <p:sp>
        <p:nvSpPr>
          <p:cNvPr id="117764" name="Rectangle 3"/>
          <p:cNvSpPr>
            <a:spLocks noGrp="1" noChangeArrowheads="1"/>
          </p:cNvSpPr>
          <p:nvPr>
            <p:ph type="body" idx="4294967295"/>
          </p:nvPr>
        </p:nvSpPr>
        <p:spPr>
          <a:xfrm>
            <a:off x="640935" y="1571478"/>
            <a:ext cx="9117959" cy="3810783"/>
          </a:xfrm>
        </p:spPr>
        <p:txBody>
          <a:bodyPr>
            <a:normAutofit/>
          </a:bodyPr>
          <a:lstStyle/>
          <a:p>
            <a:r>
              <a:rPr lang="en-US" sz="2400" dirty="0"/>
              <a:t>Moves from the </a:t>
            </a:r>
            <a:r>
              <a:rPr lang="en-US" sz="2400" b="1" dirty="0"/>
              <a:t>“what” </a:t>
            </a:r>
            <a:r>
              <a:rPr lang="en-US" sz="2400" dirty="0"/>
              <a:t>(facts only) to the </a:t>
            </a:r>
            <a:r>
              <a:rPr lang="en-US" sz="2400" b="1" dirty="0"/>
              <a:t>“why” </a:t>
            </a:r>
            <a:r>
              <a:rPr lang="en-US" sz="2400" dirty="0"/>
              <a:t>(i.e., how you make sense of the data.)  </a:t>
            </a:r>
          </a:p>
          <a:p>
            <a:pPr lvl="1"/>
            <a:r>
              <a:rPr lang="en-US" sz="2400" dirty="0"/>
              <a:t>“Hypothesis” or best-guess as to what is going on</a:t>
            </a:r>
          </a:p>
          <a:p>
            <a:pPr lvl="1"/>
            <a:r>
              <a:rPr lang="en-US" sz="2400" dirty="0"/>
              <a:t>Informed by both the person’s understanding as well as by your professional opinion </a:t>
            </a:r>
          </a:p>
          <a:p>
            <a:pPr lvl="1"/>
            <a:r>
              <a:rPr lang="en-US" sz="2400" dirty="0"/>
              <a:t>Information in summary should have a direct impact on the plan</a:t>
            </a:r>
          </a:p>
          <a:p>
            <a:pPr lvl="1"/>
            <a:r>
              <a:rPr lang="en-US" sz="2400" dirty="0"/>
              <a:t>Recorded in a chart narrative – in the “integrated summary” </a:t>
            </a:r>
          </a:p>
          <a:p>
            <a:pPr lvl="1" eaLnBrk="1" hangingPunct="1"/>
            <a:r>
              <a:rPr lang="en-US" sz="2400" dirty="0">
                <a:cs typeface="ＭＳ Ｐゴシック" charset="-128"/>
              </a:rPr>
              <a:t>“shared” with person served</a:t>
            </a:r>
          </a:p>
        </p:txBody>
      </p:sp>
      <p:sp>
        <p:nvSpPr>
          <p:cNvPr id="117765" name="Rectangle 3"/>
          <p:cNvSpPr txBox="1">
            <a:spLocks noChangeArrowheads="1"/>
          </p:cNvSpPr>
          <p:nvPr/>
        </p:nvSpPr>
        <p:spPr bwMode="auto">
          <a:xfrm>
            <a:off x="1398855" y="4984764"/>
            <a:ext cx="5975242" cy="1371600"/>
          </a:xfrm>
          <a:prstGeom prst="rect">
            <a:avLst/>
          </a:prstGeom>
          <a:noFill/>
          <a:ln w="9525">
            <a:noFill/>
            <a:miter lim="800000"/>
            <a:headEnd/>
            <a:tailEnd/>
          </a:ln>
        </p:spPr>
        <p:txBody>
          <a:bodyPr>
            <a:prstTxWarp prst="textNoShape">
              <a:avLst/>
            </a:prstTxWarp>
          </a:bodyPr>
          <a:lstStyle/>
          <a:p>
            <a:pPr marL="365125" indent="-255588">
              <a:spcBef>
                <a:spcPts val="400"/>
              </a:spcBef>
              <a:buClr>
                <a:srgbClr val="4472C4"/>
              </a:buClr>
              <a:buSzPct val="68000"/>
              <a:buFont typeface="Wingdings 3" charset="2"/>
              <a:buChar char=""/>
            </a:pPr>
            <a:r>
              <a:rPr lang="en-US" sz="2400" b="1" dirty="0">
                <a:solidFill>
                  <a:srgbClr val="FF0000"/>
                </a:solidFill>
                <a:latin typeface="Arial" panose="020B0604020202020204"/>
              </a:rPr>
              <a:t>A well-written integrated summary is the BRIDGE between the data/assessment and the plan! </a:t>
            </a:r>
          </a:p>
        </p:txBody>
      </p:sp>
      <p:pic>
        <p:nvPicPr>
          <p:cNvPr id="1027" name="Picture 3" descr="bridge above cityscape with a blue sky"/>
          <p:cNvPicPr>
            <a:picLocks noChangeAspect="1" noChangeArrowheads="1"/>
          </p:cNvPicPr>
          <p:nvPr/>
        </p:nvPicPr>
        <p:blipFill>
          <a:blip r:embed="rId3"/>
          <a:srcRect/>
          <a:stretch>
            <a:fillRect/>
          </a:stretch>
        </p:blipFill>
        <p:spPr bwMode="auto">
          <a:xfrm>
            <a:off x="8005841" y="4604746"/>
            <a:ext cx="2945452" cy="1934180"/>
          </a:xfrm>
          <a:prstGeom prst="rect">
            <a:avLst/>
          </a:prstGeom>
          <a:noFill/>
          <a:effectLst>
            <a:softEdge rad="63500"/>
          </a:effectLst>
        </p:spPr>
      </p:pic>
      <p:sp>
        <p:nvSpPr>
          <p:cNvPr id="7" name="Rectangle 2"/>
          <p:cNvSpPr txBox="1">
            <a:spLocks noChangeArrowheads="1"/>
          </p:cNvSpPr>
          <p:nvPr/>
        </p:nvSpPr>
        <p:spPr>
          <a:xfrm>
            <a:off x="223567" y="242274"/>
            <a:ext cx="7848600" cy="1143000"/>
          </a:xfrm>
          <a:prstGeom prst="rect">
            <a:avLst/>
          </a:prstGeom>
        </p:spPr>
        <p:txBody>
          <a:bodyPr vert="horz" lIns="91440" tIns="45720" rIns="91440" bIns="45720" rtlCol="0" anchor="t">
            <a:noAutofit/>
            <a:scene3d>
              <a:camera prst="orthographicFront"/>
              <a:lightRig rig="soft" dir="t"/>
            </a:scene3d>
            <a:sp3d prstMaterial="softEdge">
              <a:bevelT w="25400" h="25400"/>
            </a:sp3d>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a:solidFill>
                  <a:prstClr val="black"/>
                </a:solidFill>
                <a:latin typeface="Arial Black" panose="020B0A04020102020204"/>
                <a:ea typeface="Tahoma" panose="020B0604030504040204" pitchFamily="34" charset="0"/>
                <a:cs typeface="Tahoma" panose="020B0604030504040204" pitchFamily="34" charset="0"/>
              </a:rPr>
              <a:t>Integrated Summary: Moving From the “WHAT” to the “WHY” </a:t>
            </a:r>
          </a:p>
        </p:txBody>
      </p:sp>
    </p:spTree>
    <p:extLst>
      <p:ext uri="{BB962C8B-B14F-4D97-AF65-F5344CB8AC3E}">
        <p14:creationId xmlns:p14="http://schemas.microsoft.com/office/powerpoint/2010/main" val="163082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9103" y="152400"/>
            <a:ext cx="9082329" cy="1280890"/>
          </a:xfrm>
        </p:spPr>
        <p:txBody>
          <a:bodyPr>
            <a:noAutofit/>
          </a:bodyPr>
          <a:lstStyle/>
          <a:p>
            <a:r>
              <a:rPr lang="en-US" sz="3200" dirty="0">
                <a:ea typeface="Tahoma" panose="020B0604030504040204" pitchFamily="34" charset="0"/>
                <a:cs typeface="Tahoma" panose="020B0604030504040204" pitchFamily="34" charset="0"/>
              </a:rPr>
              <a:t>An Example: </a:t>
            </a:r>
            <a:r>
              <a:rPr lang="en-US" sz="3200" b="1" dirty="0">
                <a:ea typeface="Tahoma" panose="020B0604030504040204" pitchFamily="34" charset="0"/>
                <a:cs typeface="Tahoma" panose="020B0604030504040204" pitchFamily="34" charset="0"/>
              </a:rPr>
              <a:t>WHY</a:t>
            </a:r>
            <a:r>
              <a:rPr lang="en-US" sz="3200" dirty="0">
                <a:ea typeface="Tahoma" panose="020B0604030504040204" pitchFamily="34" charset="0"/>
                <a:cs typeface="Tahoma" panose="020B0604030504040204" pitchFamily="34" charset="0"/>
              </a:rPr>
              <a:t> do individuals choose not to use meds at times?  </a:t>
            </a:r>
          </a:p>
        </p:txBody>
      </p:sp>
      <p:sp>
        <p:nvSpPr>
          <p:cNvPr id="9" name="Rectangle 8"/>
          <p:cNvSpPr/>
          <p:nvPr/>
        </p:nvSpPr>
        <p:spPr>
          <a:xfrm>
            <a:off x="2057400" y="1600200"/>
            <a:ext cx="8077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prstClr val="black"/>
                </a:solidFill>
                <a:latin typeface="Arial" panose="020B0604020202020204"/>
              </a:rPr>
              <a:t>Person is concerned about side-effects</a:t>
            </a:r>
          </a:p>
        </p:txBody>
      </p:sp>
      <p:sp>
        <p:nvSpPr>
          <p:cNvPr id="10" name="Rectangle 9"/>
          <p:cNvSpPr/>
          <p:nvPr/>
        </p:nvSpPr>
        <p:spPr>
          <a:xfrm>
            <a:off x="2057400" y="2197994"/>
            <a:ext cx="80772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latin typeface="Arial" panose="020B0604020202020204"/>
              </a:rPr>
              <a:t>Exploration of medications with different side effect profiles,  consultation with nutritionist to get support to off-set weight gain, family-based interventions to help couples deal with sexual side-effects</a:t>
            </a:r>
          </a:p>
        </p:txBody>
      </p:sp>
      <p:sp>
        <p:nvSpPr>
          <p:cNvPr id="11" name="Rectangle 10"/>
          <p:cNvSpPr/>
          <p:nvPr/>
        </p:nvSpPr>
        <p:spPr>
          <a:xfrm>
            <a:off x="2068132" y="3245476"/>
            <a:ext cx="8077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prstClr val="black"/>
                </a:solidFill>
                <a:latin typeface="Arial" panose="020B0604020202020204"/>
              </a:rPr>
              <a:t>Person has a culturally-informed preference to use alternative  healing strategies</a:t>
            </a:r>
          </a:p>
        </p:txBody>
      </p:sp>
      <p:sp>
        <p:nvSpPr>
          <p:cNvPr id="12" name="Rectangle 11"/>
          <p:cNvSpPr/>
          <p:nvPr/>
        </p:nvSpPr>
        <p:spPr>
          <a:xfrm>
            <a:off x="2068132" y="4267200"/>
            <a:ext cx="8077200" cy="68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latin typeface="Arial" panose="020B0604020202020204"/>
              </a:rPr>
              <a:t>Collaboration with faith-based or cultural healers, integration of alternative strategies into recovery plan</a:t>
            </a:r>
          </a:p>
        </p:txBody>
      </p:sp>
      <p:sp>
        <p:nvSpPr>
          <p:cNvPr id="13" name="Rectangle 12"/>
          <p:cNvSpPr/>
          <p:nvPr/>
        </p:nvSpPr>
        <p:spPr>
          <a:xfrm>
            <a:off x="2057400" y="5029200"/>
            <a:ext cx="80772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prstClr val="black"/>
                </a:solidFill>
                <a:latin typeface="Arial" panose="020B0604020202020204"/>
              </a:rPr>
              <a:t>Person becomes disorganized and struggles with keeping track of complex medication schedule</a:t>
            </a:r>
          </a:p>
        </p:txBody>
      </p:sp>
      <p:sp>
        <p:nvSpPr>
          <p:cNvPr id="14" name="Rectangle 13"/>
          <p:cNvSpPr/>
          <p:nvPr/>
        </p:nvSpPr>
        <p:spPr>
          <a:xfrm>
            <a:off x="2068132" y="5867400"/>
            <a:ext cx="8077200" cy="68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latin typeface="Arial" panose="020B0604020202020204"/>
              </a:rPr>
              <a:t>Cognitive remediation, skills training, compensatory strategies to promote organization</a:t>
            </a:r>
          </a:p>
        </p:txBody>
      </p:sp>
    </p:spTree>
    <p:extLst>
      <p:ext uri="{BB962C8B-B14F-4D97-AF65-F5344CB8AC3E}">
        <p14:creationId xmlns:p14="http://schemas.microsoft.com/office/powerpoint/2010/main" val="401491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046356" y="1443714"/>
            <a:ext cx="4958531" cy="764381"/>
          </a:xfrm>
        </p:spPr>
        <p:txBody>
          <a:bodyPr>
            <a:noAutofit/>
          </a:bodyPr>
          <a:lstStyle/>
          <a:p>
            <a:pPr marL="0" indent="0" algn="ctr">
              <a:spcBef>
                <a:spcPts val="0"/>
              </a:spcBef>
              <a:buNone/>
            </a:pPr>
            <a:r>
              <a:rPr lang="en-US" sz="2400" b="1" dirty="0">
                <a:solidFill>
                  <a:schemeClr val="accent6"/>
                </a:solidFill>
              </a:rPr>
              <a:t>Problem-Centered</a:t>
            </a:r>
          </a:p>
          <a:p>
            <a:pPr marL="0" indent="0" algn="ctr">
              <a:spcBef>
                <a:spcPts val="0"/>
              </a:spcBef>
              <a:buNone/>
            </a:pPr>
            <a:r>
              <a:rPr lang="en-US" sz="2400" dirty="0">
                <a:solidFill>
                  <a:schemeClr val="tx2"/>
                </a:solidFill>
              </a:rPr>
              <a:t>One Goal for Every Problem as Identified in the Assessment </a:t>
            </a:r>
          </a:p>
        </p:txBody>
      </p:sp>
      <p:sp>
        <p:nvSpPr>
          <p:cNvPr id="5" name="Text Placeholder 4"/>
          <p:cNvSpPr>
            <a:spLocks noGrp="1"/>
          </p:cNvSpPr>
          <p:nvPr>
            <p:ph type="body" sz="quarter" idx="4294967295"/>
          </p:nvPr>
        </p:nvSpPr>
        <p:spPr>
          <a:xfrm>
            <a:off x="5822681" y="1443714"/>
            <a:ext cx="4876188" cy="1103919"/>
          </a:xfrm>
        </p:spPr>
        <p:txBody>
          <a:bodyPr>
            <a:normAutofit/>
          </a:bodyPr>
          <a:lstStyle/>
          <a:p>
            <a:pPr marL="0" indent="0" algn="ctr">
              <a:spcBef>
                <a:spcPts val="0"/>
              </a:spcBef>
              <a:buNone/>
            </a:pPr>
            <a:r>
              <a:rPr lang="en-US" sz="2400" b="1" dirty="0">
                <a:solidFill>
                  <a:schemeClr val="accent6"/>
                </a:solidFill>
              </a:rPr>
              <a:t>Person and Goal-Centered </a:t>
            </a:r>
          </a:p>
          <a:p>
            <a:pPr marL="0" indent="0" algn="ctr">
              <a:spcBef>
                <a:spcPts val="0"/>
              </a:spcBef>
              <a:buNone/>
            </a:pPr>
            <a:r>
              <a:rPr lang="en-US" sz="2400" dirty="0">
                <a:solidFill>
                  <a:schemeClr val="tx2"/>
                </a:solidFill>
              </a:rPr>
              <a:t>Goal of the PERSON and </a:t>
            </a:r>
          </a:p>
          <a:p>
            <a:pPr marL="0" indent="0" algn="ctr">
              <a:spcBef>
                <a:spcPts val="0"/>
              </a:spcBef>
              <a:buNone/>
            </a:pPr>
            <a:r>
              <a:rPr lang="en-US" sz="2400" dirty="0">
                <a:solidFill>
                  <a:schemeClr val="tx2"/>
                </a:solidFill>
              </a:rPr>
              <a:t>How Barriers Interfere</a:t>
            </a:r>
          </a:p>
        </p:txBody>
      </p:sp>
      <p:sp>
        <p:nvSpPr>
          <p:cNvPr id="2" name="Title 1"/>
          <p:cNvSpPr>
            <a:spLocks noGrp="1"/>
          </p:cNvSpPr>
          <p:nvPr>
            <p:ph type="title" idx="4294967295"/>
          </p:nvPr>
        </p:nvSpPr>
        <p:spPr>
          <a:xfrm>
            <a:off x="267853" y="321428"/>
            <a:ext cx="11474068" cy="994172"/>
          </a:xfrm>
        </p:spPr>
        <p:txBody>
          <a:bodyPr>
            <a:normAutofit/>
          </a:bodyPr>
          <a:lstStyle/>
          <a:p>
            <a:r>
              <a:rPr lang="en-US" sz="3200" dirty="0"/>
              <a:t>How Should Assessment Data Feed into the Plan?</a:t>
            </a:r>
          </a:p>
        </p:txBody>
      </p:sp>
      <p:sp>
        <p:nvSpPr>
          <p:cNvPr id="4" name="Content Placeholder 3"/>
          <p:cNvSpPr>
            <a:spLocks noGrp="1"/>
          </p:cNvSpPr>
          <p:nvPr>
            <p:ph sz="half" idx="4294967295"/>
          </p:nvPr>
        </p:nvSpPr>
        <p:spPr>
          <a:xfrm>
            <a:off x="1831731" y="2969673"/>
            <a:ext cx="3886200" cy="3263504"/>
          </a:xfrm>
        </p:spPr>
        <p:txBody>
          <a:bodyPr>
            <a:normAutofit/>
          </a:bodyPr>
          <a:lstStyle/>
          <a:p>
            <a:pPr>
              <a:spcAft>
                <a:spcPts val="450"/>
              </a:spcAft>
            </a:pPr>
            <a:r>
              <a:rPr lang="en-US" sz="1650" dirty="0"/>
              <a:t>Problem:  Assaultive behavior</a:t>
            </a:r>
          </a:p>
          <a:p>
            <a:pPr lvl="1">
              <a:spcAft>
                <a:spcPts val="450"/>
              </a:spcAft>
            </a:pPr>
            <a:r>
              <a:rPr lang="en-US" sz="1650" dirty="0"/>
              <a:t>Goal: Assault free x 1 month</a:t>
            </a:r>
          </a:p>
          <a:p>
            <a:pPr>
              <a:spcAft>
                <a:spcPts val="450"/>
              </a:spcAft>
            </a:pPr>
            <a:r>
              <a:rPr lang="en-US" sz="1650" dirty="0"/>
              <a:t>Problem:  Poor hygiene/self-care</a:t>
            </a:r>
          </a:p>
          <a:p>
            <a:pPr lvl="1">
              <a:spcAft>
                <a:spcPts val="450"/>
              </a:spcAft>
            </a:pPr>
            <a:r>
              <a:rPr lang="en-US" sz="1650" dirty="0"/>
              <a:t>Goal: Shower/bathe regularly </a:t>
            </a:r>
          </a:p>
          <a:p>
            <a:pPr>
              <a:spcAft>
                <a:spcPts val="450"/>
              </a:spcAft>
            </a:pPr>
            <a:r>
              <a:rPr lang="en-US" sz="1650" dirty="0"/>
              <a:t>Problem: Substance use</a:t>
            </a:r>
          </a:p>
          <a:p>
            <a:pPr lvl="1">
              <a:spcAft>
                <a:spcPts val="450"/>
              </a:spcAft>
            </a:pPr>
            <a:r>
              <a:rPr lang="en-US" sz="1650" dirty="0"/>
              <a:t>Goal: Abstain from alcohol x 2 weeks</a:t>
            </a:r>
          </a:p>
          <a:p>
            <a:pPr>
              <a:spcAft>
                <a:spcPts val="450"/>
              </a:spcAft>
            </a:pPr>
            <a:r>
              <a:rPr lang="en-US" sz="1650" dirty="0"/>
              <a:t>Problem: Auditory Hallucinations </a:t>
            </a:r>
          </a:p>
          <a:p>
            <a:pPr lvl="1">
              <a:spcAft>
                <a:spcPts val="450"/>
              </a:spcAft>
            </a:pPr>
            <a:r>
              <a:rPr lang="en-US" sz="1650" dirty="0"/>
              <a:t>Goal: Increase reality testing</a:t>
            </a:r>
          </a:p>
        </p:txBody>
      </p:sp>
      <p:sp>
        <p:nvSpPr>
          <p:cNvPr id="6" name="Content Placeholder 5"/>
          <p:cNvSpPr>
            <a:spLocks noGrp="1"/>
          </p:cNvSpPr>
          <p:nvPr>
            <p:ph sz="half" idx="4294967295"/>
          </p:nvPr>
        </p:nvSpPr>
        <p:spPr>
          <a:xfrm>
            <a:off x="5348654" y="3018120"/>
            <a:ext cx="5099538" cy="2827734"/>
          </a:xfrm>
        </p:spPr>
        <p:txBody>
          <a:bodyPr>
            <a:normAutofit lnSpcReduction="10000"/>
          </a:bodyPr>
          <a:lstStyle/>
          <a:p>
            <a:pPr marL="0" indent="0">
              <a:spcAft>
                <a:spcPts val="900"/>
              </a:spcAft>
              <a:buNone/>
            </a:pPr>
            <a:r>
              <a:rPr lang="en-US" sz="1650" i="1" dirty="0"/>
              <a:t>I want my job back so I can provide for my kids.</a:t>
            </a:r>
          </a:p>
          <a:p>
            <a:pPr lvl="2">
              <a:spcAft>
                <a:spcPts val="900"/>
              </a:spcAft>
            </a:pPr>
            <a:r>
              <a:rPr lang="en-US" sz="1650" dirty="0"/>
              <a:t>Impulse control issues led to physical conflict with co-worker and termination. </a:t>
            </a:r>
          </a:p>
          <a:p>
            <a:pPr lvl="2">
              <a:spcAft>
                <a:spcPts val="900"/>
              </a:spcAft>
            </a:pPr>
            <a:r>
              <a:rPr lang="en-US" sz="1650" dirty="0"/>
              <a:t>Self-care improvements needed to present well in job interviews. </a:t>
            </a:r>
          </a:p>
          <a:p>
            <a:pPr lvl="2">
              <a:spcAft>
                <a:spcPts val="900"/>
              </a:spcAft>
            </a:pPr>
            <a:r>
              <a:rPr lang="en-US" sz="1650" dirty="0"/>
              <a:t>Substance use led to frequent absenteeism and job loss  </a:t>
            </a:r>
          </a:p>
          <a:p>
            <a:pPr lvl="2">
              <a:spcAft>
                <a:spcPts val="900"/>
              </a:spcAft>
            </a:pPr>
            <a:r>
              <a:rPr lang="en-US" sz="1650" dirty="0"/>
              <a:t>Auditory hallucinations make it difficult to interact with customers at retail job. </a:t>
            </a:r>
          </a:p>
        </p:txBody>
      </p:sp>
      <p:pic>
        <p:nvPicPr>
          <p:cNvPr id="8" name="Picture Placeholder 6" descr="MHTTC stacked color bars">
            <a:extLst>
              <a:ext uri="{FF2B5EF4-FFF2-40B4-BE49-F238E27FC236}">
                <a16:creationId xmlns:a16="http://schemas.microsoft.com/office/drawing/2014/main" id="{CF2C8FAA-6596-A743-83A6-E63B72A49EB3}"/>
              </a:ext>
            </a:extLst>
          </p:cNvPr>
          <p:cNvPicPr>
            <a:picLocks noChangeAspect="1"/>
          </p:cNvPicPr>
          <p:nvPr/>
        </p:nvPicPr>
        <p:blipFill>
          <a:blip r:embed="rId3" cstate="print">
            <a:extLst>
              <a:ext uri="{28A0092B-C50C-407E-A947-70E740481C1C}">
                <a14:useLocalDpi xmlns:a14="http://schemas.microsoft.com/office/drawing/2010/main" val="0"/>
              </a:ext>
            </a:extLst>
          </a:blip>
          <a:srcRect t="13737" b="13737"/>
          <a:stretch>
            <a:fillRect/>
          </a:stretch>
        </p:blipFill>
        <p:spPr>
          <a:xfrm>
            <a:off x="8382001" y="5752718"/>
            <a:ext cx="2285999" cy="1105282"/>
          </a:xfrm>
          <a:prstGeom prst="rect">
            <a:avLst/>
          </a:prstGeom>
        </p:spPr>
      </p:pic>
      <p:sp>
        <p:nvSpPr>
          <p:cNvPr id="9" name="AutoShape 2">
            <a:extLst>
              <a:ext uri="{FF2B5EF4-FFF2-40B4-BE49-F238E27FC236}">
                <a16:creationId xmlns:a16="http://schemas.microsoft.com/office/drawing/2014/main" id="{A28BF14B-D925-4D31-9884-98E86DBBECD5}"/>
              </a:ext>
            </a:extLst>
          </p:cNvPr>
          <p:cNvSpPr>
            <a:spLocks noChangeArrowheads="1"/>
          </p:cNvSpPr>
          <p:nvPr/>
        </p:nvSpPr>
        <p:spPr bwMode="auto">
          <a:xfrm>
            <a:off x="1940733" y="2825529"/>
            <a:ext cx="3055484" cy="282773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56862"/>
            </a:srgbClr>
          </a:solidFill>
          <a:ln w="9525" algn="ctr">
            <a:solidFill>
              <a:schemeClr val="tx1"/>
            </a:solidFill>
            <a:miter lim="800000"/>
            <a:headEnd/>
            <a:tailEnd/>
          </a:ln>
        </p:spPr>
        <p:txBody>
          <a:bodyPr wrap="none" anchor="ctr"/>
          <a:lstStyle/>
          <a:p>
            <a:pPr defTabSz="685800"/>
            <a:endParaRPr lang="en-US" sz="1350">
              <a:solidFill>
                <a:prstClr val="black"/>
              </a:solidFill>
              <a:latin typeface="Arial" panose="020B0604020202020204"/>
            </a:endParaRPr>
          </a:p>
        </p:txBody>
      </p:sp>
      <p:pic>
        <p:nvPicPr>
          <p:cNvPr id="10" name="Picture 9">
            <a:extLst>
              <a:ext uri="{FF2B5EF4-FFF2-40B4-BE49-F238E27FC236}">
                <a16:creationId xmlns:a16="http://schemas.microsoft.com/office/drawing/2014/main" id="{65B658EE-B193-407D-9145-E238F50C720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6499938" y="2812730"/>
            <a:ext cx="2857707" cy="2856973"/>
          </a:xfrm>
          <a:prstGeom prst="rect">
            <a:avLst/>
          </a:prstGeom>
        </p:spPr>
      </p:pic>
      <p:sp>
        <p:nvSpPr>
          <p:cNvPr id="11" name="TextBox 10">
            <a:extLst>
              <a:ext uri="{FF2B5EF4-FFF2-40B4-BE49-F238E27FC236}">
                <a16:creationId xmlns:a16="http://schemas.microsoft.com/office/drawing/2014/main" id="{65FB2595-F0C3-4D2D-831E-4AEB7AB9275E}"/>
              </a:ext>
            </a:extLst>
          </p:cNvPr>
          <p:cNvSpPr txBox="1"/>
          <p:nvPr/>
        </p:nvSpPr>
        <p:spPr>
          <a:xfrm>
            <a:off x="2666119" y="6858000"/>
            <a:ext cx="6859761" cy="230832"/>
          </a:xfrm>
          <a:prstGeom prst="rect">
            <a:avLst/>
          </a:prstGeom>
          <a:noFill/>
        </p:spPr>
        <p:txBody>
          <a:bodyPr wrap="square" rtlCol="0">
            <a:spAutoFit/>
          </a:bodyPr>
          <a:lstStyle/>
          <a:p>
            <a:r>
              <a:rPr lang="en-US" sz="900">
                <a:hlinkClick r:id="rId5" tooltip="https://pngimg.com/download/36230"/>
              </a:rPr>
              <a:t>This Photo</a:t>
            </a:r>
            <a:r>
              <a:rPr lang="en-US" sz="900"/>
              <a:t> by Unknown Author is licensed under </a:t>
            </a:r>
            <a:r>
              <a:rPr lang="en-US" sz="900">
                <a:hlinkClick r:id="rId6" tooltip="https://creativecommons.org/licenses/by-nc/3.0/"/>
              </a:rPr>
              <a:t>CC BY-NC</a:t>
            </a:r>
            <a:endParaRPr lang="en-US" sz="900"/>
          </a:p>
        </p:txBody>
      </p:sp>
    </p:spTree>
    <p:extLst>
      <p:ext uri="{BB962C8B-B14F-4D97-AF65-F5344CB8AC3E}">
        <p14:creationId xmlns:p14="http://schemas.microsoft.com/office/powerpoint/2010/main" val="400697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74430" y="142391"/>
            <a:ext cx="9941169" cy="1325563"/>
          </a:xfrm>
        </p:spPr>
        <p:txBody>
          <a:bodyPr>
            <a:normAutofit/>
          </a:bodyPr>
          <a:lstStyle/>
          <a:p>
            <a:pPr algn="l"/>
            <a:r>
              <a:rPr lang="en-US" altLang="en-US" sz="3600" dirty="0">
                <a:ea typeface="Tahoma" panose="020B0604030504040204" pitchFamily="34" charset="0"/>
                <a:cs typeface="Tahoma" panose="020B0604030504040204" pitchFamily="34" charset="0"/>
              </a:rPr>
              <a:t>Big Picture View PCRP Elements</a:t>
            </a:r>
          </a:p>
        </p:txBody>
      </p:sp>
      <p:sp>
        <p:nvSpPr>
          <p:cNvPr id="41987" name="Text Box 2"/>
          <p:cNvSpPr txBox="1">
            <a:spLocks noChangeArrowheads="1"/>
          </p:cNvSpPr>
          <p:nvPr/>
        </p:nvSpPr>
        <p:spPr bwMode="auto">
          <a:xfrm>
            <a:off x="1945831" y="1467954"/>
            <a:ext cx="8128000" cy="1187669"/>
          </a:xfrm>
          <a:prstGeom prst="rect">
            <a:avLst/>
          </a:prstGeom>
          <a:solidFill>
            <a:srgbClr val="F68D36"/>
          </a:solidFill>
          <a:ln w="9525">
            <a:solidFill>
              <a:srgbClr val="000000"/>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GOAL</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as defined by person;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what they are moving “toward”…not just eliminating  </a:t>
            </a:r>
          </a:p>
        </p:txBody>
      </p:sp>
      <p:sp>
        <p:nvSpPr>
          <p:cNvPr id="4" name="Text Box 2"/>
          <p:cNvSpPr txBox="1">
            <a:spLocks noChangeArrowheads="1"/>
          </p:cNvSpPr>
          <p:nvPr/>
        </p:nvSpPr>
        <p:spPr bwMode="auto">
          <a:xfrm>
            <a:off x="679453" y="3022709"/>
            <a:ext cx="5103283" cy="762000"/>
          </a:xfrm>
          <a:prstGeom prst="rect">
            <a:avLst/>
          </a:prstGeom>
          <a:solidFill>
            <a:srgbClr val="5F953E"/>
          </a:solidFill>
          <a:ln w="9525">
            <a:solidFill>
              <a:srgbClr val="000000"/>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Arial" panose="020B0604020202020204"/>
                <a:ea typeface="+mn-ea"/>
                <a:cs typeface="Arial" panose="020B0604020202020204" pitchFamily="34" charset="0"/>
              </a:rPr>
              <a:t>Strengths/Assets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Arial" panose="020B0604020202020204"/>
                <a:ea typeface="+mn-ea"/>
                <a:cs typeface="Arial" panose="020B0604020202020204" pitchFamily="34" charset="0"/>
              </a:rPr>
              <a:t>to Draw Upon</a:t>
            </a:r>
          </a:p>
        </p:txBody>
      </p:sp>
      <p:sp>
        <p:nvSpPr>
          <p:cNvPr id="5" name="Text Box 2"/>
          <p:cNvSpPr txBox="1">
            <a:spLocks noChangeArrowheads="1"/>
          </p:cNvSpPr>
          <p:nvPr/>
        </p:nvSpPr>
        <p:spPr bwMode="auto">
          <a:xfrm>
            <a:off x="6644444" y="3019649"/>
            <a:ext cx="5080000" cy="762000"/>
          </a:xfrm>
          <a:prstGeom prst="rect">
            <a:avLst/>
          </a:prstGeom>
          <a:solidFill>
            <a:srgbClr val="5F953E"/>
          </a:solidFill>
          <a:ln w="9525">
            <a:solidFill>
              <a:srgbClr val="000000"/>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Arial" panose="020B0604020202020204"/>
                <a:ea typeface="+mn-ea"/>
                <a:cs typeface="Arial" panose="020B0604020202020204" pitchFamily="34" charset="0"/>
              </a:rPr>
              <a:t>Barriers/Assessed Needs </a:t>
            </a:r>
            <a:br>
              <a:rPr kumimoji="0" lang="en-US" sz="2000" b="0" i="0" u="none" strike="noStrike" kern="1200" cap="none" spc="0" normalizeH="0" baseline="0" noProof="0" dirty="0">
                <a:ln>
                  <a:noFill/>
                </a:ln>
                <a:solidFill>
                  <a:srgbClr val="FFFF00"/>
                </a:solidFill>
                <a:effectLst/>
                <a:uLnTx/>
                <a:uFillTx/>
                <a:latin typeface="Arial" panose="020B0604020202020204"/>
                <a:ea typeface="+mn-ea"/>
                <a:cs typeface="Arial" panose="020B0604020202020204" pitchFamily="34" charset="0"/>
              </a:rPr>
            </a:br>
            <a:r>
              <a:rPr kumimoji="0" lang="en-US" sz="2000" b="0" i="0" u="none" strike="noStrike" kern="1200" cap="none" spc="0" normalizeH="0" baseline="0" noProof="0" dirty="0">
                <a:ln>
                  <a:noFill/>
                </a:ln>
                <a:solidFill>
                  <a:srgbClr val="FFFF00"/>
                </a:solidFill>
                <a:effectLst/>
                <a:uLnTx/>
                <a:uFillTx/>
                <a:latin typeface="Arial" panose="020B0604020202020204"/>
                <a:ea typeface="+mn-ea"/>
                <a:cs typeface="Arial" panose="020B0604020202020204" pitchFamily="34" charset="0"/>
              </a:rPr>
              <a:t>that Interfere</a:t>
            </a:r>
          </a:p>
        </p:txBody>
      </p:sp>
      <p:sp>
        <p:nvSpPr>
          <p:cNvPr id="41990" name="Text Box 2"/>
          <p:cNvSpPr txBox="1">
            <a:spLocks noChangeArrowheads="1"/>
          </p:cNvSpPr>
          <p:nvPr/>
        </p:nvSpPr>
        <p:spPr bwMode="auto">
          <a:xfrm>
            <a:off x="3423174" y="3993119"/>
            <a:ext cx="4876800" cy="838200"/>
          </a:xfrm>
          <a:prstGeom prst="rect">
            <a:avLst/>
          </a:prstGeom>
          <a:solidFill>
            <a:srgbClr val="F68D36"/>
          </a:solidFill>
          <a:ln w="9525">
            <a:solidFill>
              <a:srgbClr val="000000"/>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Short-Term Objective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S-M-A-R-T</a:t>
            </a:r>
          </a:p>
        </p:txBody>
      </p:sp>
      <p:sp>
        <p:nvSpPr>
          <p:cNvPr id="7" name="Text Box 2"/>
          <p:cNvSpPr txBox="1">
            <a:spLocks noChangeArrowheads="1"/>
          </p:cNvSpPr>
          <p:nvPr/>
        </p:nvSpPr>
        <p:spPr bwMode="auto">
          <a:xfrm>
            <a:off x="902371" y="5013243"/>
            <a:ext cx="10620164" cy="1647825"/>
          </a:xfrm>
          <a:prstGeom prst="rect">
            <a:avLst/>
          </a:prstGeom>
          <a:solidFill>
            <a:srgbClr val="F68D36"/>
          </a:solidFill>
          <a:ln w="9525">
            <a:solidFill>
              <a:srgbClr val="000000"/>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Interventions/Methods/Action Steps</a:t>
            </a:r>
          </a:p>
          <a:p>
            <a:pPr marL="3657600" marR="0" lvl="8"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Professional/“billable” services</a:t>
            </a:r>
          </a:p>
          <a:p>
            <a:pPr marL="3657600" marR="0" lvl="8"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Clinical &amp; rehabilitation</a:t>
            </a:r>
          </a:p>
          <a:p>
            <a:pPr marL="3657600" marR="0" lvl="8"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Action steps by person in recovery</a:t>
            </a:r>
          </a:p>
          <a:p>
            <a:pPr marL="3657600" marR="0" lvl="8"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Roles/actions by natural supporters</a:t>
            </a:r>
          </a:p>
        </p:txBody>
      </p:sp>
      <p:pic>
        <p:nvPicPr>
          <p:cNvPr id="8" name="Picture 7">
            <a:extLst>
              <a:ext uri="{C183D7F6-B498-43B3-948B-1728B52AA6E4}">
                <adec:decorative xmlns:adec="http://schemas.microsoft.com/office/drawing/2017/decorative" xmlns="" val="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772080" y="490017"/>
            <a:ext cx="8710246" cy="6225592"/>
          </a:xfrm>
          <a:prstGeom prst="rect">
            <a:avLst/>
          </a:prstGeom>
        </p:spPr>
      </p:pic>
    </p:spTree>
    <p:extLst>
      <p:ext uri="{BB962C8B-B14F-4D97-AF65-F5344CB8AC3E}">
        <p14:creationId xmlns:p14="http://schemas.microsoft.com/office/powerpoint/2010/main" val="209113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123389"/>
            <a:ext cx="11436872" cy="1325563"/>
          </a:xfrm>
        </p:spPr>
        <p:txBody>
          <a:bodyPr>
            <a:normAutofit/>
          </a:bodyPr>
          <a:lstStyle/>
          <a:p>
            <a:r>
              <a:rPr lang="en-US" b="1" dirty="0"/>
              <a:t>Person-Centered Care...</a:t>
            </a:r>
            <a:br>
              <a:rPr lang="en-US" b="1" dirty="0"/>
            </a:br>
            <a:r>
              <a:rPr lang="en-US" b="1" dirty="0"/>
              <a:t>A Fuzzy Concept?</a:t>
            </a:r>
          </a:p>
        </p:txBody>
      </p:sp>
      <p:sp>
        <p:nvSpPr>
          <p:cNvPr id="6" name="Rectangle 3"/>
          <p:cNvSpPr>
            <a:spLocks noGrp="1" noRot="1" noChangeArrowheads="1"/>
          </p:cNvSpPr>
          <p:nvPr>
            <p:ph idx="4294967295"/>
          </p:nvPr>
        </p:nvSpPr>
        <p:spPr>
          <a:xfrm>
            <a:off x="484877" y="1883980"/>
            <a:ext cx="7744723" cy="4690241"/>
          </a:xfrm>
          <a:prstGeom prst="rect">
            <a:avLst/>
          </a:prstGeom>
        </p:spPr>
        <p:txBody>
          <a:bodyPr>
            <a:normAutofit/>
          </a:bodyPr>
          <a:lstStyle/>
          <a:p>
            <a:pPr marL="342900" lvl="1" indent="-342900">
              <a:lnSpc>
                <a:spcPct val="90000"/>
              </a:lnSpc>
              <a:buFont typeface="Arial" panose="020B0604020202020204" pitchFamily="34" charset="0"/>
              <a:buChar char="•"/>
            </a:pPr>
            <a:r>
              <a:rPr lang="en-US" sz="2400" i="1" dirty="0">
                <a:ea typeface="MS PGothic" charset="0"/>
              </a:rPr>
              <a:t>Consumers demand it, public service systems endorse it, medical and professional programs are encouraged to teach it, and researchers investigate it. Yet, people </a:t>
            </a:r>
            <a:r>
              <a:rPr lang="en-US" sz="2400" i="1" dirty="0">
                <a:solidFill>
                  <a:srgbClr val="FF0000"/>
                </a:solidFill>
                <a:ea typeface="MS PGothic" charset="0"/>
              </a:rPr>
              <a:t>struggle to understand exactly what “It” is and what “It” </a:t>
            </a:r>
            <a:r>
              <a:rPr lang="en-US" sz="2400" i="1" dirty="0">
                <a:ea typeface="MS PGothic" charset="0"/>
              </a:rPr>
              <a:t>might look like in practice.</a:t>
            </a:r>
          </a:p>
          <a:p>
            <a:pPr marL="171450" lvl="1" indent="-171450">
              <a:lnSpc>
                <a:spcPct val="90000"/>
              </a:lnSpc>
              <a:buFont typeface="Arial" panose="020B0604020202020204" pitchFamily="34" charset="0"/>
              <a:buChar char="•"/>
            </a:pPr>
            <a:endParaRPr lang="en-US" sz="1200" i="1" dirty="0">
              <a:ea typeface="MS PGothic" charset="0"/>
            </a:endParaRPr>
          </a:p>
          <a:p>
            <a:pPr lvl="2">
              <a:lnSpc>
                <a:spcPct val="90000"/>
              </a:lnSpc>
              <a:buFont typeface="Arial" panose="020B0604020202020204" pitchFamily="34" charset="0"/>
              <a:buChar char="•"/>
            </a:pPr>
            <a:r>
              <a:rPr lang="en-US" sz="2000" dirty="0">
                <a:latin typeface="Tahoma" charset="0"/>
                <a:ea typeface="MS PGothic" charset="0"/>
              </a:rPr>
              <a:t>Tondora et al., 2005, Implementation of Person-Centered Care and Planning: How Philosophy Can Inform Practice</a:t>
            </a:r>
          </a:p>
          <a:p>
            <a:pPr marL="582930" lvl="1" indent="-171450">
              <a:lnSpc>
                <a:spcPct val="90000"/>
              </a:lnSpc>
              <a:buFont typeface="Arial" panose="020B0604020202020204" pitchFamily="34" charset="0"/>
              <a:buChar char="•"/>
            </a:pPr>
            <a:endParaRPr lang="en-US" sz="1200" b="1" dirty="0">
              <a:latin typeface="Tahoma" charset="0"/>
              <a:ea typeface="MS PGothic" charset="0"/>
            </a:endParaRPr>
          </a:p>
          <a:p>
            <a:pPr marL="342900" lvl="1" indent="-342900">
              <a:lnSpc>
                <a:spcPct val="90000"/>
              </a:lnSpc>
              <a:buFont typeface="Arial" panose="020B0604020202020204" pitchFamily="34" charset="0"/>
              <a:buChar char="•"/>
            </a:pPr>
            <a:r>
              <a:rPr lang="en-US" sz="2400" dirty="0">
                <a:solidFill>
                  <a:prstClr val="black"/>
                </a:solidFill>
                <a:ea typeface="MS PGothic" charset="0"/>
              </a:rPr>
              <a:t>PCRP represents a unique opportunity to move from person-centered THEORY to person-centered PRACTICE</a:t>
            </a:r>
            <a:endParaRPr lang="en-US" sz="2400" b="1" dirty="0">
              <a:latin typeface="Tahoma" charset="0"/>
              <a:ea typeface="MS PGothic" charset="0"/>
            </a:endParaRP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7891" y="1996966"/>
            <a:ext cx="3395176" cy="296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8338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0595" name="Rectangle 2"/>
          <p:cNvSpPr>
            <a:spLocks noGrp="1" noChangeArrowheads="1"/>
          </p:cNvSpPr>
          <p:nvPr>
            <p:ph type="title"/>
          </p:nvPr>
        </p:nvSpPr>
        <p:spPr>
          <a:xfrm>
            <a:off x="742950" y="742951"/>
            <a:ext cx="3476625" cy="4962524"/>
          </a:xfrm>
        </p:spPr>
        <p:txBody>
          <a:bodyPr vert="horz" lIns="91440" tIns="45720" rIns="91440" bIns="45720" rtlCol="0" anchor="ctr">
            <a:normAutofit/>
          </a:bodyPr>
          <a:lstStyle/>
          <a:p>
            <a:pPr algn="ctr" fontAlgn="auto">
              <a:spcAft>
                <a:spcPts val="0"/>
              </a:spcAft>
              <a:defRPr/>
            </a:pPr>
            <a:r>
              <a:rPr lang="en-US" sz="4800" kern="1200">
                <a:solidFill>
                  <a:srgbClr val="FFFFFF"/>
                </a:solidFill>
                <a:latin typeface="+mj-lt"/>
                <a:ea typeface="+mj-ea"/>
                <a:cs typeface="+mj-cs"/>
              </a:rPr>
              <a:t>Goals:  What Do People Want? </a:t>
            </a:r>
          </a:p>
        </p:txBody>
      </p:sp>
      <p:sp>
        <p:nvSpPr>
          <p:cNvPr id="53254" name="Rectangle 3"/>
          <p:cNvSpPr>
            <a:spLocks noChangeArrowheads="1"/>
          </p:cNvSpPr>
          <p:nvPr/>
        </p:nvSpPr>
        <p:spPr bwMode="auto">
          <a:xfrm>
            <a:off x="4973814" y="533400"/>
            <a:ext cx="3241675" cy="4673600"/>
          </a:xfrm>
          <a:prstGeom prst="rect">
            <a:avLst/>
          </a:prstGeom>
          <a:noFill/>
          <a:ln w="9525">
            <a:noFill/>
            <a:miter lim="800000"/>
            <a:headEnd/>
            <a:tailEnd/>
          </a:ln>
        </p:spPr>
        <p:txBody>
          <a:bodyPr wrap="square"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70AD47"/>
                </a:solidFill>
                <a:effectLst/>
                <a:uLnTx/>
                <a:uFillTx/>
                <a:latin typeface="Arial" panose="020B0604020202020204"/>
                <a:ea typeface="+mn-ea"/>
                <a:cs typeface="+mn-cs"/>
              </a:rPr>
              <a:t>Independence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Arial" panose="020B0604020202020204"/>
                <a:ea typeface="+mn-ea"/>
                <a:cs typeface="+mn-cs"/>
              </a:rPr>
              <a:t>I want to control my own money.</a:t>
            </a: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70AD47"/>
                </a:solidFill>
                <a:effectLst/>
                <a:uLnTx/>
                <a:uFillTx/>
                <a:latin typeface="Arial" panose="020B0604020202020204"/>
                <a:ea typeface="+mn-ea"/>
                <a:cs typeface="+mn-cs"/>
              </a:rPr>
              <a:t/>
            </a:r>
            <a:br>
              <a:rPr kumimoji="0" lang="en-US" sz="2200" b="0" i="0" u="none" strike="noStrike" kern="1200" cap="none" spc="0" normalizeH="0" baseline="0" noProof="0" dirty="0">
                <a:ln>
                  <a:noFill/>
                </a:ln>
                <a:solidFill>
                  <a:srgbClr val="70AD47"/>
                </a:solidFill>
                <a:effectLst/>
                <a:uLnTx/>
                <a:uFillTx/>
                <a:latin typeface="Arial" panose="020B0604020202020204"/>
                <a:ea typeface="+mn-ea"/>
                <a:cs typeface="+mn-cs"/>
              </a:rPr>
            </a:br>
            <a:r>
              <a:rPr kumimoji="0" lang="en-US" sz="2200" b="0" i="0" u="none" strike="noStrike" kern="1200" cap="none" spc="0" normalizeH="0" baseline="0" noProof="0" dirty="0">
                <a:ln>
                  <a:noFill/>
                </a:ln>
                <a:solidFill>
                  <a:srgbClr val="70AD47"/>
                </a:solidFill>
                <a:effectLst/>
                <a:uLnTx/>
                <a:uFillTx/>
                <a:latin typeface="Arial" panose="020B0604020202020204"/>
                <a:ea typeface="+mn-ea"/>
                <a:cs typeface="+mn-cs"/>
              </a:rPr>
              <a:t>Work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Arial" panose="020B0604020202020204"/>
                <a:ea typeface="+mn-ea"/>
                <a:cs typeface="+mn-cs"/>
              </a:rPr>
              <a:t>I want to finish school</a:t>
            </a: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70AD47"/>
                </a:solidFill>
                <a:effectLst/>
                <a:uLnTx/>
                <a:uFillTx/>
                <a:latin typeface="Arial" panose="020B0604020202020204"/>
                <a:ea typeface="+mn-ea"/>
                <a:cs typeface="+mn-cs"/>
              </a:rPr>
              <a:t/>
            </a:r>
            <a:br>
              <a:rPr kumimoji="0" lang="en-US" sz="2200" b="0" i="0" u="none" strike="noStrike" kern="1200" cap="none" spc="0" normalizeH="0" baseline="0" noProof="0" dirty="0">
                <a:ln>
                  <a:noFill/>
                </a:ln>
                <a:solidFill>
                  <a:srgbClr val="70AD47"/>
                </a:solidFill>
                <a:effectLst/>
                <a:uLnTx/>
                <a:uFillTx/>
                <a:latin typeface="Arial" panose="020B0604020202020204"/>
                <a:ea typeface="+mn-ea"/>
                <a:cs typeface="+mn-cs"/>
              </a:rPr>
            </a:br>
            <a:r>
              <a:rPr kumimoji="0" lang="en-US" sz="2200" b="0" i="0" u="none" strike="noStrike" kern="1200" cap="none" spc="0" normalizeH="0" baseline="0" noProof="0" dirty="0">
                <a:ln>
                  <a:noFill/>
                </a:ln>
                <a:solidFill>
                  <a:srgbClr val="70AD47"/>
                </a:solidFill>
                <a:effectLst/>
                <a:uLnTx/>
                <a:uFillTx/>
                <a:latin typeface="Arial" panose="020B0604020202020204"/>
                <a:ea typeface="+mn-ea"/>
                <a:cs typeface="+mn-cs"/>
              </a:rPr>
              <a:t>Spiritual connection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Arial" panose="020B0604020202020204"/>
                <a:ea typeface="+mn-ea"/>
                <a:cs typeface="+mn-cs"/>
              </a:rPr>
              <a:t>I want to get back to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70AD4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70AD47"/>
                </a:solidFill>
                <a:effectLst/>
                <a:uLnTx/>
                <a:uFillTx/>
                <a:latin typeface="Arial" panose="020B0604020202020204"/>
                <a:ea typeface="+mn-ea"/>
                <a:cs typeface="+mn-cs"/>
              </a:rPr>
              <a:t>Health/well-being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Arial" panose="020B0604020202020204"/>
                <a:ea typeface="+mn-ea"/>
                <a:cs typeface="+mn-cs"/>
              </a:rPr>
              <a:t>I want to lose weight.</a:t>
            </a: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90000"/>
              </a:lnSpc>
              <a:spcBef>
                <a:spcPct val="20000"/>
              </a:spcBef>
              <a:spcAft>
                <a:spcPts val="0"/>
              </a:spcAft>
              <a:buClr>
                <a:srgbClr val="0563C1"/>
              </a:buClr>
              <a:buSzPct val="60000"/>
              <a:buFont typeface="Wingdings" pitchFamily="2" charset="2"/>
              <a:buNone/>
              <a:tabLst/>
              <a:defRPr/>
            </a:pPr>
            <a:endParaRPr kumimoji="0" lang="en-US" sz="2200" b="1" i="0" u="none" strike="noStrike" kern="1200" cap="none" spc="0" normalizeH="0" baseline="0" noProof="0" dirty="0">
              <a:ln>
                <a:noFill/>
              </a:ln>
              <a:solidFill>
                <a:prstClr val="black"/>
              </a:solidFill>
              <a:effectLst/>
              <a:uLnTx/>
              <a:uFillTx/>
              <a:latin typeface="Arial" panose="020B0604020202020204"/>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90000"/>
              </a:lnSpc>
              <a:spcBef>
                <a:spcPct val="20000"/>
              </a:spcBef>
              <a:spcAft>
                <a:spcPts val="0"/>
              </a:spcAft>
              <a:buClr>
                <a:srgbClr val="0563C1"/>
              </a:buClr>
              <a:buSzPct val="60000"/>
              <a:buFont typeface="Wingdings" pitchFamily="2" charset="2"/>
              <a:buNone/>
              <a:tabLst/>
              <a:defRPr/>
            </a:pPr>
            <a:endParaRPr kumimoji="0" lang="en-US" sz="2200" b="1" i="0" u="none" strike="noStrike" kern="1200" cap="none" spc="0" normalizeH="0" baseline="0" noProof="0" dirty="0">
              <a:ln>
                <a:noFill/>
              </a:ln>
              <a:solidFill>
                <a:prstClr val="black"/>
              </a:solidFill>
              <a:effectLst/>
              <a:uLnTx/>
              <a:uFillTx/>
              <a:latin typeface="Arial" panose="020B0604020202020204"/>
              <a:ea typeface="+mn-ea"/>
              <a:cs typeface="Arial" charset="0"/>
            </a:endParaRPr>
          </a:p>
        </p:txBody>
      </p:sp>
      <p:sp>
        <p:nvSpPr>
          <p:cNvPr id="112647" name="Text Box 8"/>
          <p:cNvSpPr txBox="1">
            <a:spLocks noChangeArrowheads="1"/>
          </p:cNvSpPr>
          <p:nvPr/>
        </p:nvSpPr>
        <p:spPr bwMode="auto">
          <a:xfrm>
            <a:off x="4795882" y="5289550"/>
            <a:ext cx="3241675" cy="120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lnSpcReduction="10000"/>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To be part of the life of the community…</a:t>
            </a:r>
          </a:p>
        </p:txBody>
      </p:sp>
      <p:sp>
        <p:nvSpPr>
          <p:cNvPr id="79879" name="Rectangle 3"/>
          <p:cNvSpPr>
            <a:spLocks noChangeArrowheads="1"/>
          </p:cNvSpPr>
          <p:nvPr/>
        </p:nvSpPr>
        <p:spPr bwMode="auto">
          <a:xfrm>
            <a:off x="8594541" y="533399"/>
            <a:ext cx="314642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Housing</a:t>
            </a:r>
            <a:br>
              <a:rPr kumimoji="0" lang="en-US" sz="22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b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want to move out of the group home.</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
            </a:r>
            <a:br>
              <a:rPr kumimoji="0" lang="en-US" sz="22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br>
            <a:r>
              <a:rPr kumimoji="0" lang="en-US" sz="22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Social activities </a:t>
            </a:r>
            <a:br>
              <a:rPr kumimoji="0" lang="en-US" sz="22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b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want to join a bowling league.</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2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Satisfying relationships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want to see my grandkids.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Valued Roles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want to volunteer at the Senior Center.</a:t>
            </a:r>
          </a:p>
        </p:txBody>
      </p:sp>
      <p:pic>
        <p:nvPicPr>
          <p:cNvPr id="9" name="Google Shape;253;p42" descr="MHTTC Stacked Color Bars" title="MHTTC Stacked Color Bars">
            <a:extLst>
              <a:ext uri="{FF2B5EF4-FFF2-40B4-BE49-F238E27FC236}">
                <a16:creationId xmlns:a16="http://schemas.microsoft.com/office/drawing/2014/main" id="{7641A615-A7D0-4553-8421-5117E4D96D4F}"/>
              </a:ext>
            </a:extLst>
          </p:cNvPr>
          <p:cNvPicPr preferRelativeResize="0"/>
          <p:nvPr/>
        </p:nvPicPr>
        <p:blipFill rotWithShape="1">
          <a:blip r:embed="rId3">
            <a:alphaModFix/>
          </a:blip>
          <a:srcRect/>
          <a:stretch/>
        </p:blipFill>
        <p:spPr>
          <a:xfrm>
            <a:off x="9708508" y="5535448"/>
            <a:ext cx="2487302" cy="1658201"/>
          </a:xfrm>
          <a:prstGeom prst="rect">
            <a:avLst/>
          </a:prstGeom>
          <a:noFill/>
          <a:ln>
            <a:noFill/>
          </a:ln>
        </p:spPr>
      </p:pic>
    </p:spTree>
    <p:extLst>
      <p:ext uri="{BB962C8B-B14F-4D97-AF65-F5344CB8AC3E}">
        <p14:creationId xmlns:p14="http://schemas.microsoft.com/office/powerpoint/2010/main" val="193878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type="title"/>
          </p:nvPr>
        </p:nvSpPr>
        <p:spPr>
          <a:effectLst>
            <a:outerShdw dist="35921" dir="2700000" algn="ctr" rotWithShape="0">
              <a:schemeClr val="bg2"/>
            </a:outerShdw>
          </a:effectLst>
        </p:spPr>
        <p:txBody>
          <a:bodyPr>
            <a:noAutofit/>
          </a:bodyPr>
          <a:lstStyle/>
          <a:p>
            <a:pPr>
              <a:defRPr/>
            </a:pPr>
            <a:r>
              <a:rPr sz="2400" dirty="0">
                <a:ea typeface="Tahoma" panose="020B0604030504040204" pitchFamily="34" charset="0"/>
                <a:cs typeface="Tahoma" panose="020B0604030504040204" pitchFamily="34" charset="0"/>
              </a:rPr>
              <a:t>And NOT just </a:t>
            </a:r>
            <a:r>
              <a:rPr lang="en-US" sz="2400" dirty="0">
                <a:ea typeface="Tahoma" panose="020B0604030504040204" pitchFamily="34" charset="0"/>
                <a:cs typeface="Tahoma" panose="020B0604030504040204" pitchFamily="34" charset="0"/>
              </a:rPr>
              <a:t>the territory of </a:t>
            </a:r>
            <a:r>
              <a:rPr sz="2400" dirty="0">
                <a:ea typeface="Tahoma" panose="020B0604030504040204" pitchFamily="34" charset="0"/>
                <a:cs typeface="Tahoma" panose="020B0604030504040204" pitchFamily="34" charset="0"/>
              </a:rPr>
              <a:t>traditional treatment plan</a:t>
            </a:r>
            <a:r>
              <a:rPr lang="en-US" sz="2400" dirty="0">
                <a:ea typeface="Tahoma" panose="020B0604030504040204" pitchFamily="34" charset="0"/>
                <a:cs typeface="Tahoma" panose="020B0604030504040204" pitchFamily="34" charset="0"/>
              </a:rPr>
              <a:t>s…</a:t>
            </a:r>
            <a:endParaRPr sz="2400" dirty="0">
              <a:ea typeface="Tahoma" panose="020B0604030504040204" pitchFamily="34" charset="0"/>
              <a:cs typeface="Tahoma" panose="020B0604030504040204" pitchFamily="34" charset="0"/>
            </a:endParaRPr>
          </a:p>
        </p:txBody>
      </p:sp>
      <p:sp>
        <p:nvSpPr>
          <p:cNvPr id="76803" name="Rectangle 11"/>
          <p:cNvSpPr>
            <a:spLocks noGrp="1" noChangeArrowheads="1"/>
          </p:cNvSpPr>
          <p:nvPr>
            <p:ph type="sldNum" sz="quarter" idx="4294967295"/>
          </p:nvPr>
        </p:nvSpPr>
        <p:spPr bwMode="auto">
          <a:xfrm>
            <a:off x="9296400" y="5535613"/>
            <a:ext cx="28956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compatLnSpc="1">
            <a:prstTxWarp prst="textNoShape">
              <a:avLst/>
            </a:prstTxWarp>
          </a:bodyPr>
          <a:lstStyle>
            <a:lvl1pPr>
              <a:defRPr>
                <a:solidFill>
                  <a:schemeClr val="tx1"/>
                </a:solidFill>
                <a:latin typeface="Arial" charset="0"/>
              </a:defRPr>
            </a:lvl1pPr>
            <a:lvl2pPr marL="557213" indent="-214313">
              <a:defRPr>
                <a:solidFill>
                  <a:schemeClr val="tx1"/>
                </a:solidFill>
                <a:latin typeface="Arial" charset="0"/>
              </a:defRPr>
            </a:lvl2pPr>
            <a:lvl3pPr marL="857250" indent="-171450">
              <a:defRPr>
                <a:solidFill>
                  <a:schemeClr val="tx1"/>
                </a:solidFill>
                <a:latin typeface="Arial" charset="0"/>
              </a:defRPr>
            </a:lvl3pPr>
            <a:lvl4pPr marL="1200150" indent="-171450">
              <a:defRPr>
                <a:solidFill>
                  <a:schemeClr val="tx1"/>
                </a:solidFill>
                <a:latin typeface="Arial" charset="0"/>
              </a:defRPr>
            </a:lvl4pPr>
            <a:lvl5pPr marL="1543050" indent="-171450">
              <a:defRPr>
                <a:solidFill>
                  <a:schemeClr val="tx1"/>
                </a:solidFill>
                <a:latin typeface="Arial" charset="0"/>
              </a:defRPr>
            </a:lvl5pPr>
            <a:lvl6pPr marL="1885950" indent="-171450" eaLnBrk="0" fontAlgn="base" hangingPunct="0">
              <a:spcBef>
                <a:spcPct val="0"/>
              </a:spcBef>
              <a:spcAft>
                <a:spcPct val="0"/>
              </a:spcAft>
              <a:defRPr>
                <a:solidFill>
                  <a:schemeClr val="tx1"/>
                </a:solidFill>
                <a:latin typeface="Arial" charset="0"/>
              </a:defRPr>
            </a:lvl6pPr>
            <a:lvl7pPr marL="2228850" indent="-171450" eaLnBrk="0" fontAlgn="base" hangingPunct="0">
              <a:spcBef>
                <a:spcPct val="0"/>
              </a:spcBef>
              <a:spcAft>
                <a:spcPct val="0"/>
              </a:spcAft>
              <a:defRPr>
                <a:solidFill>
                  <a:schemeClr val="tx1"/>
                </a:solidFill>
                <a:latin typeface="Arial" charset="0"/>
              </a:defRPr>
            </a:lvl7pPr>
            <a:lvl8pPr marL="2571750" indent="-171450" eaLnBrk="0" fontAlgn="base" hangingPunct="0">
              <a:spcBef>
                <a:spcPct val="0"/>
              </a:spcBef>
              <a:spcAft>
                <a:spcPct val="0"/>
              </a:spcAft>
              <a:defRPr>
                <a:solidFill>
                  <a:schemeClr val="tx1"/>
                </a:solidFill>
                <a:latin typeface="Arial" charset="0"/>
              </a:defRPr>
            </a:lvl8pPr>
            <a:lvl9pPr marL="2914650" indent="-171450" eaLnBrk="0" fontAlgn="base" hangingPunct="0">
              <a:spcBef>
                <a:spcPct val="0"/>
              </a:spcBef>
              <a:spcAft>
                <a:spcPct val="0"/>
              </a:spcAft>
              <a:defRPr>
                <a:solidFill>
                  <a:schemeClr val="tx1"/>
                </a:solidFill>
                <a:latin typeface="Arial" charset="0"/>
              </a:defRPr>
            </a:lvl9pPr>
          </a:lstStyle>
          <a:p>
            <a:pPr defTabSz="685800"/>
            <a:fld id="{A1736C10-F4D3-4B47-B3E0-D256E0D38CB7}" type="slidenum">
              <a:rPr lang="en-US" altLang="en-US">
                <a:solidFill>
                  <a:srgbClr val="FFFFFF"/>
                </a:solidFill>
                <a:latin typeface="Times New Roman" pitchFamily="18" charset="0"/>
                <a:ea typeface="ＭＳ Ｐゴシック" pitchFamily="34" charset="-128"/>
              </a:rPr>
              <a:pPr defTabSz="685800"/>
              <a:t>21</a:t>
            </a:fld>
            <a:endParaRPr lang="en-US" altLang="en-US">
              <a:solidFill>
                <a:srgbClr val="FFFFFF"/>
              </a:solidFill>
              <a:latin typeface="Times New Roman" pitchFamily="18" charset="0"/>
              <a:ea typeface="ＭＳ Ｐゴシック" pitchFamily="34" charset="-128"/>
            </a:endParaRPr>
          </a:p>
        </p:txBody>
      </p:sp>
      <p:sp>
        <p:nvSpPr>
          <p:cNvPr id="76805" name="Rectangle 2"/>
          <p:cNvSpPr>
            <a:spLocks noChangeArrowheads="1"/>
          </p:cNvSpPr>
          <p:nvPr/>
        </p:nvSpPr>
        <p:spPr bwMode="auto">
          <a:xfrm>
            <a:off x="2819400" y="188595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a:endParaRPr lang="en-US" altLang="en-US" b="1">
              <a:solidFill>
                <a:srgbClr val="0000FF"/>
              </a:solidFill>
              <a:latin typeface="Times New Roman" pitchFamily="18" charset="0"/>
              <a:ea typeface="ＭＳ Ｐゴシック" pitchFamily="34" charset="-128"/>
            </a:endParaRPr>
          </a:p>
        </p:txBody>
      </p:sp>
      <p:sp>
        <p:nvSpPr>
          <p:cNvPr id="7" name="Content Placeholder 3"/>
          <p:cNvSpPr txBox="1">
            <a:spLocks/>
          </p:cNvSpPr>
          <p:nvPr/>
        </p:nvSpPr>
        <p:spPr bwMode="auto">
          <a:xfrm>
            <a:off x="3045204" y="1739278"/>
            <a:ext cx="5412172" cy="2947988"/>
          </a:xfrm>
          <a:prstGeom prst="rect">
            <a:avLst/>
          </a:prstGeom>
          <a:noFill/>
          <a:ln w="9525">
            <a:noFill/>
            <a:miter lim="800000"/>
            <a:headEnd/>
            <a:tailEnd/>
          </a:ln>
        </p:spPr>
        <p:txBody>
          <a:bodyPr lIns="69056" tIns="34529" rIns="69056" bIns="34529"/>
          <a:lstStyle/>
          <a:p>
            <a:pPr marL="342900" indent="-342900" defTabSz="685800">
              <a:spcBef>
                <a:spcPct val="20000"/>
              </a:spcBef>
              <a:buFontTx/>
              <a:buChar char="•"/>
              <a:defRPr/>
            </a:pPr>
            <a:r>
              <a:rPr kumimoji="1" lang="en-US" sz="2400" b="1" kern="0" dirty="0">
                <a:latin typeface="Arial" panose="020B0604020202020204" pitchFamily="34" charset="0"/>
                <a:ea typeface="ＭＳ Ｐゴシック" pitchFamily="-106" charset="-128"/>
                <a:cs typeface="Arial" panose="020B0604020202020204" pitchFamily="34" charset="0"/>
              </a:rPr>
              <a:t>Goal:</a:t>
            </a:r>
          </a:p>
          <a:p>
            <a:pPr marL="628650" lvl="1" indent="-285750" defTabSz="685800">
              <a:spcBef>
                <a:spcPct val="20000"/>
              </a:spcBef>
              <a:buSzPct val="80000"/>
              <a:buFont typeface="Wingdings" pitchFamily="2" charset="2"/>
              <a:buChar char="Ø"/>
              <a:defRPr/>
            </a:pPr>
            <a:r>
              <a:rPr kumimoji="1" lang="en-US" sz="2400" b="1" kern="0" dirty="0">
                <a:latin typeface="Arial" panose="020B0604020202020204" pitchFamily="34" charset="0"/>
                <a:ea typeface="ＭＳ Ｐゴシック" pitchFamily="-106" charset="-128"/>
                <a:cs typeface="Arial" panose="020B0604020202020204" pitchFamily="34" charset="0"/>
              </a:rPr>
              <a:t>Maintain psychiatric stability</a:t>
            </a:r>
          </a:p>
          <a:p>
            <a:pPr marL="342900" indent="-342900" defTabSz="685800">
              <a:spcBef>
                <a:spcPct val="20000"/>
              </a:spcBef>
              <a:defRPr/>
            </a:pPr>
            <a:endParaRPr kumimoji="1" lang="en-US" sz="2400" b="1" kern="0" dirty="0">
              <a:latin typeface="Arial" panose="020B0604020202020204" pitchFamily="34" charset="0"/>
              <a:ea typeface="ＭＳ Ｐゴシック" pitchFamily="-106" charset="-128"/>
              <a:cs typeface="Arial" panose="020B0604020202020204" pitchFamily="34" charset="0"/>
            </a:endParaRPr>
          </a:p>
          <a:p>
            <a:pPr marL="342900" indent="-342900" defTabSz="685800">
              <a:spcBef>
                <a:spcPct val="20000"/>
              </a:spcBef>
              <a:buFontTx/>
              <a:buChar char="•"/>
              <a:defRPr/>
            </a:pPr>
            <a:r>
              <a:rPr kumimoji="1" lang="en-US" sz="2400" b="1" kern="0" dirty="0">
                <a:latin typeface="Arial" panose="020B0604020202020204" pitchFamily="34" charset="0"/>
                <a:ea typeface="ＭＳ Ｐゴシック" pitchFamily="-106" charset="-128"/>
                <a:cs typeface="Arial" panose="020B0604020202020204" pitchFamily="34" charset="0"/>
              </a:rPr>
              <a:t>Objectives</a:t>
            </a:r>
          </a:p>
          <a:p>
            <a:pPr marL="628650" lvl="1" indent="-285750" defTabSz="685800">
              <a:spcBef>
                <a:spcPct val="20000"/>
              </a:spcBef>
              <a:buSzPct val="80000"/>
              <a:buFont typeface="Wingdings" pitchFamily="2" charset="2"/>
              <a:buAutoNum type="arabicPeriod"/>
              <a:defRPr/>
            </a:pPr>
            <a:r>
              <a:rPr kumimoji="1" lang="en-US" sz="2400" b="1" kern="0" dirty="0">
                <a:latin typeface="Arial" panose="020B0604020202020204" pitchFamily="34" charset="0"/>
                <a:ea typeface="ＭＳ Ｐゴシック" pitchFamily="-106" charset="-128"/>
                <a:cs typeface="Arial" panose="020B0604020202020204" pitchFamily="34" charset="0"/>
              </a:rPr>
              <a:t>Compliance with meds</a:t>
            </a:r>
          </a:p>
          <a:p>
            <a:pPr marL="628650" lvl="1" indent="-285750" defTabSz="685800">
              <a:spcBef>
                <a:spcPct val="20000"/>
              </a:spcBef>
              <a:buSzPct val="80000"/>
              <a:buFont typeface="Wingdings" pitchFamily="2" charset="2"/>
              <a:buAutoNum type="arabicPeriod"/>
              <a:defRPr/>
            </a:pPr>
            <a:r>
              <a:rPr kumimoji="1" lang="en-US" sz="2400" b="1" kern="0" dirty="0">
                <a:latin typeface="Arial" panose="020B0604020202020204" pitchFamily="34" charset="0"/>
                <a:ea typeface="ＭＳ Ｐゴシック" pitchFamily="-106" charset="-128"/>
                <a:cs typeface="Arial" panose="020B0604020202020204" pitchFamily="34" charset="0"/>
              </a:rPr>
              <a:t>Attend appointments with primary care provider </a:t>
            </a:r>
          </a:p>
          <a:p>
            <a:pPr marL="628650" lvl="1" indent="-285750" defTabSz="685800">
              <a:spcBef>
                <a:spcPct val="20000"/>
              </a:spcBef>
              <a:buSzPct val="80000"/>
              <a:buFont typeface="Wingdings" pitchFamily="2" charset="2"/>
              <a:buAutoNum type="arabicPeriod"/>
              <a:defRPr/>
            </a:pPr>
            <a:r>
              <a:rPr kumimoji="1" lang="en-US" sz="2400" b="1" kern="0" dirty="0">
                <a:latin typeface="Arial" panose="020B0604020202020204" pitchFamily="34" charset="0"/>
                <a:ea typeface="ＭＳ Ｐゴシック" pitchFamily="-106" charset="-128"/>
                <a:cs typeface="Arial" panose="020B0604020202020204" pitchFamily="34" charset="0"/>
              </a:rPr>
              <a:t>Attend all psychiatric appointments as scheduled</a:t>
            </a:r>
          </a:p>
        </p:txBody>
      </p:sp>
      <p:sp>
        <p:nvSpPr>
          <p:cNvPr id="76807" name="AutoShape 2"/>
          <p:cNvSpPr>
            <a:spLocks noChangeArrowheads="1"/>
          </p:cNvSpPr>
          <p:nvPr/>
        </p:nvSpPr>
        <p:spPr bwMode="auto">
          <a:xfrm>
            <a:off x="2508307" y="1065402"/>
            <a:ext cx="6098797" cy="543606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56862"/>
            </a:srgbClr>
          </a:solidFill>
          <a:ln w="9525" algn="ctr">
            <a:solidFill>
              <a:schemeClr val="tx1"/>
            </a:solidFill>
            <a:miter lim="800000"/>
            <a:headEnd/>
            <a:tailEnd/>
          </a:ln>
        </p:spPr>
        <p:txBody>
          <a:bodyPr wrap="none" anchor="ctr"/>
          <a:lstStyle/>
          <a:p>
            <a:pPr defTabSz="685800"/>
            <a:endParaRPr lang="en-US" sz="1350">
              <a:solidFill>
                <a:prstClr val="black"/>
              </a:solidFill>
              <a:latin typeface="Arial" panose="020B0604020202020204"/>
            </a:endParaRPr>
          </a:p>
        </p:txBody>
      </p:sp>
    </p:spTree>
    <p:extLst>
      <p:ext uri="{BB962C8B-B14F-4D97-AF65-F5344CB8AC3E}">
        <p14:creationId xmlns:p14="http://schemas.microsoft.com/office/powerpoint/2010/main" val="72996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txBox="1">
            <a:spLocks noGrp="1" noChangeArrowheads="1"/>
          </p:cNvSpPr>
          <p:nvPr/>
        </p:nvSpPr>
        <p:spPr>
          <a:xfrm>
            <a:off x="5008563" y="6237288"/>
            <a:ext cx="2895600" cy="457200"/>
          </a:xfrm>
          <a:prstGeom prst="rect">
            <a:avLst/>
          </a:prstGeom>
          <a:noFill/>
        </p:spPr>
        <p:txBody>
          <a:bodyPr lIns="0" tIns="0" rIns="0" bIns="0" anchor="b"/>
          <a:lstStyle/>
          <a:p>
            <a:pPr algn="ctr">
              <a:defRPr/>
            </a:pPr>
            <a:fld id="{9ECB8E90-2531-44F1-A09B-0F934F245EF8}" type="slidenum">
              <a:rPr lang="en-US" sz="1200">
                <a:solidFill>
                  <a:srgbClr val="1F497D">
                    <a:shade val="90000"/>
                  </a:srgbClr>
                </a:solidFill>
                <a:ea typeface="ＭＳ Ｐゴシック" pitchFamily="-65" charset="-128"/>
              </a:rPr>
              <a:pPr algn="ctr">
                <a:defRPr/>
              </a:pPr>
              <a:t>22</a:t>
            </a:fld>
            <a:endParaRPr lang="en-US" sz="1200">
              <a:solidFill>
                <a:srgbClr val="1F497D">
                  <a:shade val="90000"/>
                </a:srgbClr>
              </a:solidFill>
              <a:ea typeface="ＭＳ Ｐゴシック" pitchFamily="-65" charset="-128"/>
            </a:endParaRPr>
          </a:p>
        </p:txBody>
      </p:sp>
      <p:sp>
        <p:nvSpPr>
          <p:cNvPr id="326660" name="Text Box 4"/>
          <p:cNvSpPr txBox="1">
            <a:spLocks noChangeArrowheads="1"/>
          </p:cNvSpPr>
          <p:nvPr/>
        </p:nvSpPr>
        <p:spPr bwMode="auto">
          <a:xfrm>
            <a:off x="1676400" y="766466"/>
            <a:ext cx="4267200" cy="461665"/>
          </a:xfrm>
          <a:prstGeom prst="rect">
            <a:avLst/>
          </a:prstGeom>
          <a:solidFill>
            <a:schemeClr val="tx2"/>
          </a:solidFill>
          <a:ln w="9525">
            <a:noFill/>
            <a:miter lim="800000"/>
            <a:headEnd/>
            <a:tailEnd/>
          </a:ln>
        </p:spPr>
        <p:txBody>
          <a:bodyPr>
            <a:spAutoFit/>
          </a:bodyPr>
          <a:lstStyle/>
          <a:p>
            <a:pPr algn="ctr" eaLnBrk="0" hangingPunct="0"/>
            <a:r>
              <a:rPr lang="en-US" sz="2400" dirty="0">
                <a:solidFill>
                  <a:prstClr val="white"/>
                </a:solidFill>
              </a:rPr>
              <a:t>What we hope for THEM…</a:t>
            </a:r>
          </a:p>
        </p:txBody>
      </p:sp>
      <p:sp>
        <p:nvSpPr>
          <p:cNvPr id="326661" name="Text Box 5"/>
          <p:cNvSpPr txBox="1">
            <a:spLocks noChangeArrowheads="1"/>
          </p:cNvSpPr>
          <p:nvPr/>
        </p:nvSpPr>
        <p:spPr bwMode="auto">
          <a:xfrm>
            <a:off x="6080760" y="766466"/>
            <a:ext cx="4267200" cy="461665"/>
          </a:xfrm>
          <a:prstGeom prst="rect">
            <a:avLst/>
          </a:prstGeom>
          <a:solidFill>
            <a:schemeClr val="tx2"/>
          </a:solidFill>
          <a:ln w="9525">
            <a:noFill/>
            <a:miter lim="800000"/>
            <a:headEnd/>
            <a:tailEnd/>
          </a:ln>
        </p:spPr>
        <p:txBody>
          <a:bodyPr>
            <a:spAutoFit/>
          </a:bodyPr>
          <a:lstStyle/>
          <a:p>
            <a:pPr algn="ctr" eaLnBrk="0" hangingPunct="0"/>
            <a:r>
              <a:rPr lang="en-US" sz="2400" dirty="0">
                <a:solidFill>
                  <a:prstClr val="white"/>
                </a:solidFill>
              </a:rPr>
              <a:t>What we value for US… </a:t>
            </a:r>
          </a:p>
        </p:txBody>
      </p:sp>
      <p:sp>
        <p:nvSpPr>
          <p:cNvPr id="326662" name="Text Box 6"/>
          <p:cNvSpPr txBox="1">
            <a:spLocks noChangeArrowheads="1"/>
          </p:cNvSpPr>
          <p:nvPr/>
        </p:nvSpPr>
        <p:spPr bwMode="auto">
          <a:xfrm>
            <a:off x="1905000" y="1265238"/>
            <a:ext cx="3962400" cy="5592763"/>
          </a:xfrm>
          <a:prstGeom prst="rect">
            <a:avLst/>
          </a:prstGeom>
          <a:solidFill>
            <a:schemeClr val="bg1"/>
          </a:solidFill>
          <a:ln w="9525">
            <a:noFill/>
            <a:miter lim="800000"/>
            <a:headEnd/>
            <a:tailEnd/>
          </a:ln>
        </p:spPr>
        <p:txBody>
          <a:bodyPr>
            <a:spAutoFit/>
          </a:bodyPr>
          <a:lstStyle/>
          <a:p>
            <a:pPr eaLnBrk="0" hangingPunct="0">
              <a:lnSpc>
                <a:spcPct val="150000"/>
              </a:lnSpc>
              <a:buFont typeface="Wingdings" pitchFamily="2" charset="2"/>
              <a:buChar char="ü"/>
            </a:pPr>
            <a:r>
              <a:rPr lang="en-US" sz="1600" dirty="0">
                <a:solidFill>
                  <a:prstClr val="black"/>
                </a:solidFill>
                <a:ea typeface="MS PGothic" pitchFamily="34" charset="-128"/>
              </a:rPr>
              <a:t>Compliance with treatment</a:t>
            </a:r>
          </a:p>
          <a:p>
            <a:pPr eaLnBrk="0" hangingPunct="0">
              <a:lnSpc>
                <a:spcPct val="150000"/>
              </a:lnSpc>
              <a:buFont typeface="Wingdings" pitchFamily="2" charset="2"/>
              <a:buChar char="ü"/>
            </a:pPr>
            <a:r>
              <a:rPr lang="en-US" sz="1600" dirty="0">
                <a:solidFill>
                  <a:prstClr val="black"/>
                </a:solidFill>
                <a:ea typeface="MS PGothic" pitchFamily="34" charset="-128"/>
              </a:rPr>
              <a:t>Decreased symptoms/Clinical stability</a:t>
            </a:r>
          </a:p>
          <a:p>
            <a:pPr eaLnBrk="0" hangingPunct="0">
              <a:lnSpc>
                <a:spcPct val="150000"/>
              </a:lnSpc>
              <a:buFont typeface="Wingdings" pitchFamily="2" charset="2"/>
              <a:buChar char="ü"/>
            </a:pPr>
            <a:r>
              <a:rPr lang="en-US" sz="1600" dirty="0">
                <a:solidFill>
                  <a:prstClr val="black"/>
                </a:solidFill>
                <a:ea typeface="MS PGothic" pitchFamily="34" charset="-128"/>
              </a:rPr>
              <a:t>Better judgment</a:t>
            </a:r>
          </a:p>
          <a:p>
            <a:pPr eaLnBrk="0" hangingPunct="0">
              <a:lnSpc>
                <a:spcPct val="150000"/>
              </a:lnSpc>
              <a:buFont typeface="Wingdings" pitchFamily="2" charset="2"/>
              <a:buChar char="ü"/>
            </a:pPr>
            <a:r>
              <a:rPr lang="en-US" sz="1600" dirty="0">
                <a:solidFill>
                  <a:prstClr val="black"/>
                </a:solidFill>
                <a:ea typeface="MS PGothic" pitchFamily="34" charset="-128"/>
              </a:rPr>
              <a:t>Increased Insight…Accepts illness</a:t>
            </a:r>
          </a:p>
          <a:p>
            <a:pPr eaLnBrk="0" hangingPunct="0">
              <a:lnSpc>
                <a:spcPct val="150000"/>
              </a:lnSpc>
              <a:buFont typeface="Wingdings" pitchFamily="2" charset="2"/>
              <a:buChar char="ü"/>
            </a:pPr>
            <a:r>
              <a:rPr lang="en-US" sz="1600" dirty="0">
                <a:solidFill>
                  <a:prstClr val="black"/>
                </a:solidFill>
                <a:ea typeface="MS PGothic" pitchFamily="34" charset="-128"/>
              </a:rPr>
              <a:t>Follows team’s recommendations</a:t>
            </a:r>
          </a:p>
          <a:p>
            <a:pPr eaLnBrk="0" hangingPunct="0">
              <a:lnSpc>
                <a:spcPct val="150000"/>
              </a:lnSpc>
              <a:buFont typeface="Wingdings" pitchFamily="2" charset="2"/>
              <a:buChar char="ü"/>
            </a:pPr>
            <a:r>
              <a:rPr lang="en-US" sz="1600" dirty="0">
                <a:solidFill>
                  <a:prstClr val="black"/>
                </a:solidFill>
                <a:ea typeface="MS PGothic" pitchFamily="34" charset="-128"/>
              </a:rPr>
              <a:t>Decreased hospitalization</a:t>
            </a:r>
          </a:p>
          <a:p>
            <a:pPr eaLnBrk="0" hangingPunct="0">
              <a:lnSpc>
                <a:spcPct val="150000"/>
              </a:lnSpc>
              <a:buFont typeface="Wingdings" pitchFamily="2" charset="2"/>
              <a:buChar char="ü"/>
            </a:pPr>
            <a:r>
              <a:rPr lang="en-US" sz="1600" dirty="0">
                <a:solidFill>
                  <a:prstClr val="black"/>
                </a:solidFill>
                <a:ea typeface="MS PGothic" pitchFamily="34" charset="-128"/>
              </a:rPr>
              <a:t>Abstinent</a:t>
            </a:r>
          </a:p>
          <a:p>
            <a:pPr eaLnBrk="0" hangingPunct="0">
              <a:lnSpc>
                <a:spcPct val="150000"/>
              </a:lnSpc>
              <a:buFont typeface="Wingdings" pitchFamily="2" charset="2"/>
              <a:buChar char="ü"/>
            </a:pPr>
            <a:r>
              <a:rPr lang="en-US" sz="1600" dirty="0">
                <a:solidFill>
                  <a:prstClr val="black"/>
                </a:solidFill>
                <a:ea typeface="MS PGothic" pitchFamily="34" charset="-128"/>
              </a:rPr>
              <a:t>Motivated</a:t>
            </a:r>
          </a:p>
          <a:p>
            <a:pPr eaLnBrk="0" hangingPunct="0">
              <a:lnSpc>
                <a:spcPct val="150000"/>
              </a:lnSpc>
              <a:buFont typeface="Wingdings" pitchFamily="2" charset="2"/>
              <a:buChar char="ü"/>
            </a:pPr>
            <a:r>
              <a:rPr lang="en-US" sz="1600" dirty="0">
                <a:solidFill>
                  <a:prstClr val="black"/>
                </a:solidFill>
                <a:ea typeface="MS PGothic" pitchFamily="34" charset="-128"/>
              </a:rPr>
              <a:t>Increased functioning</a:t>
            </a:r>
          </a:p>
          <a:p>
            <a:pPr eaLnBrk="0" hangingPunct="0">
              <a:lnSpc>
                <a:spcPct val="150000"/>
              </a:lnSpc>
              <a:buFont typeface="Wingdings" pitchFamily="2" charset="2"/>
              <a:buChar char="ü"/>
            </a:pPr>
            <a:r>
              <a:rPr lang="en-US" sz="1600" b="1" dirty="0">
                <a:solidFill>
                  <a:prstClr val="black"/>
                </a:solidFill>
                <a:ea typeface="MS PGothic" pitchFamily="34" charset="-128"/>
              </a:rPr>
              <a:t>Residential Stability</a:t>
            </a:r>
          </a:p>
          <a:p>
            <a:pPr eaLnBrk="0" hangingPunct="0">
              <a:lnSpc>
                <a:spcPct val="150000"/>
              </a:lnSpc>
              <a:buFont typeface="Wingdings" pitchFamily="2" charset="2"/>
              <a:buChar char="ü"/>
            </a:pPr>
            <a:r>
              <a:rPr lang="en-US" sz="1600" b="1" dirty="0">
                <a:solidFill>
                  <a:prstClr val="black"/>
                </a:solidFill>
                <a:ea typeface="MS PGothic" pitchFamily="34" charset="-128"/>
              </a:rPr>
              <a:t>Healthy relationships/socialization</a:t>
            </a:r>
          </a:p>
          <a:p>
            <a:pPr eaLnBrk="0" hangingPunct="0">
              <a:lnSpc>
                <a:spcPct val="150000"/>
              </a:lnSpc>
              <a:buFont typeface="Wingdings" pitchFamily="2" charset="2"/>
              <a:buChar char="ü"/>
            </a:pPr>
            <a:r>
              <a:rPr lang="en-US" sz="1600" dirty="0">
                <a:solidFill>
                  <a:prstClr val="black"/>
                </a:solidFill>
                <a:ea typeface="MS PGothic" pitchFamily="34" charset="-128"/>
              </a:rPr>
              <a:t>Use services regularly/engagement</a:t>
            </a:r>
          </a:p>
          <a:p>
            <a:pPr eaLnBrk="0" hangingPunct="0">
              <a:lnSpc>
                <a:spcPct val="150000"/>
              </a:lnSpc>
              <a:buFont typeface="Wingdings" pitchFamily="2" charset="2"/>
              <a:buChar char="ü"/>
            </a:pPr>
            <a:r>
              <a:rPr lang="en-US" sz="1600" dirty="0">
                <a:solidFill>
                  <a:prstClr val="black"/>
                </a:solidFill>
                <a:ea typeface="MS PGothic" pitchFamily="34" charset="-128"/>
              </a:rPr>
              <a:t>Cognitive functioning</a:t>
            </a:r>
          </a:p>
          <a:p>
            <a:pPr eaLnBrk="0" hangingPunct="0">
              <a:lnSpc>
                <a:spcPct val="150000"/>
              </a:lnSpc>
              <a:buFont typeface="Wingdings" pitchFamily="2" charset="2"/>
              <a:buChar char="ü"/>
            </a:pPr>
            <a:r>
              <a:rPr lang="en-US" sz="1600" dirty="0">
                <a:solidFill>
                  <a:prstClr val="black"/>
                </a:solidFill>
                <a:ea typeface="MS PGothic" pitchFamily="34" charset="-128"/>
              </a:rPr>
              <a:t>Realistic expectations</a:t>
            </a:r>
          </a:p>
          <a:p>
            <a:pPr eaLnBrk="0" hangingPunct="0">
              <a:lnSpc>
                <a:spcPct val="150000"/>
              </a:lnSpc>
              <a:buFont typeface="Wingdings" pitchFamily="2" charset="2"/>
              <a:buChar char="ü"/>
            </a:pPr>
            <a:r>
              <a:rPr lang="en-US" sz="1600" dirty="0">
                <a:solidFill>
                  <a:prstClr val="black"/>
                </a:solidFill>
                <a:ea typeface="MS PGothic" pitchFamily="34" charset="-128"/>
              </a:rPr>
              <a:t>Attends the job program/clubhouse, etc.</a:t>
            </a:r>
          </a:p>
        </p:txBody>
      </p:sp>
      <p:sp>
        <p:nvSpPr>
          <p:cNvPr id="326663" name="Text Box 7"/>
          <p:cNvSpPr txBox="1">
            <a:spLocks noChangeArrowheads="1"/>
          </p:cNvSpPr>
          <p:nvPr/>
        </p:nvSpPr>
        <p:spPr bwMode="auto">
          <a:xfrm>
            <a:off x="6324600" y="1275402"/>
            <a:ext cx="4038600" cy="5592763"/>
          </a:xfrm>
          <a:prstGeom prst="rect">
            <a:avLst/>
          </a:prstGeom>
          <a:solidFill>
            <a:schemeClr val="bg1">
              <a:lumMod val="85000"/>
            </a:schemeClr>
          </a:solidFill>
          <a:ln w="9525">
            <a:noFill/>
            <a:miter lim="800000"/>
            <a:headEnd/>
            <a:tailEnd/>
          </a:ln>
        </p:spPr>
        <p:txBody>
          <a:bodyPr>
            <a:spAutoFit/>
          </a:bodyPr>
          <a:lstStyle/>
          <a:p>
            <a:pPr eaLnBrk="0" hangingPunct="0">
              <a:lnSpc>
                <a:spcPct val="150000"/>
              </a:lnSpc>
              <a:buFont typeface="Wingdings" pitchFamily="-110" charset="2"/>
              <a:buChar char="ü"/>
              <a:defRPr/>
            </a:pPr>
            <a:r>
              <a:rPr lang="en-US" sz="1600" dirty="0">
                <a:solidFill>
                  <a:prstClr val="black"/>
                </a:solidFill>
                <a:latin typeface="Arial" charset="0"/>
                <a:ea typeface="ＭＳ Ｐゴシック" pitchFamily="-110" charset="-128"/>
              </a:rPr>
              <a:t>Life worth living</a:t>
            </a:r>
          </a:p>
          <a:p>
            <a:pPr eaLnBrk="0" hangingPunct="0">
              <a:lnSpc>
                <a:spcPct val="150000"/>
              </a:lnSpc>
              <a:buFont typeface="Wingdings" pitchFamily="-110" charset="2"/>
              <a:buChar char="ü"/>
              <a:defRPr/>
            </a:pPr>
            <a:r>
              <a:rPr lang="en-US" sz="1600" dirty="0">
                <a:solidFill>
                  <a:prstClr val="black"/>
                </a:solidFill>
                <a:latin typeface="Arial" charset="0"/>
                <a:ea typeface="ＭＳ Ｐゴシック" pitchFamily="-110" charset="-128"/>
              </a:rPr>
              <a:t>A spiritual connection to God/others/self</a:t>
            </a:r>
          </a:p>
          <a:p>
            <a:pPr eaLnBrk="0" hangingPunct="0">
              <a:lnSpc>
                <a:spcPct val="150000"/>
              </a:lnSpc>
              <a:buFont typeface="Wingdings" pitchFamily="-110" charset="2"/>
              <a:buChar char="ü"/>
              <a:defRPr/>
            </a:pPr>
            <a:r>
              <a:rPr lang="en-US" sz="1600" dirty="0">
                <a:solidFill>
                  <a:prstClr val="black"/>
                </a:solidFill>
                <a:latin typeface="Arial" charset="0"/>
                <a:ea typeface="ＭＳ Ｐゴシック" pitchFamily="-110" charset="-128"/>
              </a:rPr>
              <a:t>A real job, financial independence</a:t>
            </a:r>
          </a:p>
          <a:p>
            <a:pPr eaLnBrk="0" hangingPunct="0">
              <a:lnSpc>
                <a:spcPct val="150000"/>
              </a:lnSpc>
              <a:buFont typeface="Wingdings" pitchFamily="-110" charset="2"/>
              <a:buChar char="ü"/>
              <a:defRPr/>
            </a:pPr>
            <a:r>
              <a:rPr lang="en-US" sz="1600" dirty="0">
                <a:solidFill>
                  <a:prstClr val="black"/>
                </a:solidFill>
                <a:latin typeface="Arial" charset="0"/>
                <a:ea typeface="ＭＳ Ｐゴシック" pitchFamily="-110" charset="-128"/>
              </a:rPr>
              <a:t>Being a good mom…dad…daughter</a:t>
            </a:r>
          </a:p>
          <a:p>
            <a:pPr eaLnBrk="0" hangingPunct="0">
              <a:lnSpc>
                <a:spcPct val="150000"/>
              </a:lnSpc>
              <a:buFont typeface="Wingdings" pitchFamily="-110" charset="2"/>
              <a:buChar char="ü"/>
              <a:defRPr/>
            </a:pPr>
            <a:r>
              <a:rPr lang="en-US" sz="1600" dirty="0">
                <a:solidFill>
                  <a:prstClr val="black"/>
                </a:solidFill>
                <a:latin typeface="Arial" charset="0"/>
                <a:ea typeface="ＭＳ Ｐゴシック" pitchFamily="-110" charset="-128"/>
              </a:rPr>
              <a:t>Friends</a:t>
            </a:r>
          </a:p>
          <a:p>
            <a:pPr eaLnBrk="0" hangingPunct="0">
              <a:lnSpc>
                <a:spcPct val="150000"/>
              </a:lnSpc>
              <a:buFont typeface="Wingdings" pitchFamily="-110" charset="2"/>
              <a:buChar char="ü"/>
              <a:defRPr/>
            </a:pPr>
            <a:r>
              <a:rPr lang="en-US" sz="1600" dirty="0">
                <a:solidFill>
                  <a:prstClr val="black"/>
                </a:solidFill>
                <a:latin typeface="Arial" charset="0"/>
                <a:ea typeface="ＭＳ Ｐゴシック" pitchFamily="-110" charset="-128"/>
              </a:rPr>
              <a:t>Fun</a:t>
            </a:r>
          </a:p>
          <a:p>
            <a:pPr eaLnBrk="0" hangingPunct="0">
              <a:lnSpc>
                <a:spcPct val="150000"/>
              </a:lnSpc>
              <a:buFont typeface="Wingdings" pitchFamily="-110" charset="2"/>
              <a:buChar char="ü"/>
              <a:defRPr/>
            </a:pPr>
            <a:r>
              <a:rPr lang="en-US" sz="1600" dirty="0">
                <a:solidFill>
                  <a:prstClr val="black"/>
                </a:solidFill>
                <a:latin typeface="Arial" charset="0"/>
                <a:ea typeface="ＭＳ Ｐゴシック" pitchFamily="-110" charset="-128"/>
              </a:rPr>
              <a:t>Nature</a:t>
            </a:r>
          </a:p>
          <a:p>
            <a:pPr eaLnBrk="0" hangingPunct="0">
              <a:lnSpc>
                <a:spcPct val="150000"/>
              </a:lnSpc>
              <a:buFont typeface="Wingdings" pitchFamily="-110" charset="2"/>
              <a:buChar char="ü"/>
              <a:defRPr/>
            </a:pPr>
            <a:r>
              <a:rPr lang="en-US" sz="1600" dirty="0">
                <a:solidFill>
                  <a:prstClr val="black"/>
                </a:solidFill>
                <a:latin typeface="Arial" charset="0"/>
                <a:ea typeface="ＭＳ Ｐゴシック" pitchFamily="-110" charset="-128"/>
              </a:rPr>
              <a:t>Music</a:t>
            </a:r>
          </a:p>
          <a:p>
            <a:pPr eaLnBrk="0" hangingPunct="0">
              <a:lnSpc>
                <a:spcPct val="150000"/>
              </a:lnSpc>
              <a:buFont typeface="Wingdings" pitchFamily="-110" charset="2"/>
              <a:buChar char="ü"/>
              <a:defRPr/>
            </a:pPr>
            <a:r>
              <a:rPr lang="en-US" sz="1600" dirty="0">
                <a:solidFill>
                  <a:prstClr val="black"/>
                </a:solidFill>
                <a:latin typeface="Arial" charset="0"/>
                <a:ea typeface="ＭＳ Ｐゴシック" pitchFamily="-110" charset="-128"/>
              </a:rPr>
              <a:t>Pets</a:t>
            </a:r>
          </a:p>
          <a:p>
            <a:pPr eaLnBrk="0" hangingPunct="0">
              <a:lnSpc>
                <a:spcPct val="150000"/>
              </a:lnSpc>
              <a:buFont typeface="Wingdings" pitchFamily="-110" charset="2"/>
              <a:buChar char="ü"/>
              <a:defRPr/>
            </a:pPr>
            <a:r>
              <a:rPr lang="en-US" sz="1600" b="1" dirty="0">
                <a:solidFill>
                  <a:prstClr val="black"/>
                </a:solidFill>
                <a:latin typeface="Arial" charset="0"/>
                <a:ea typeface="ＭＳ Ｐゴシック" pitchFamily="-110" charset="-128"/>
              </a:rPr>
              <a:t>A home to call my own</a:t>
            </a:r>
          </a:p>
          <a:p>
            <a:pPr eaLnBrk="0" hangingPunct="0">
              <a:lnSpc>
                <a:spcPct val="150000"/>
              </a:lnSpc>
              <a:buFont typeface="Wingdings" pitchFamily="-110" charset="2"/>
              <a:buChar char="ü"/>
              <a:defRPr/>
            </a:pPr>
            <a:r>
              <a:rPr lang="en-US" sz="1600" b="1" dirty="0">
                <a:solidFill>
                  <a:prstClr val="black"/>
                </a:solidFill>
                <a:latin typeface="Arial" charset="0"/>
                <a:ea typeface="ＭＳ Ｐゴシック" pitchFamily="-110" charset="-128"/>
              </a:rPr>
              <a:t>Love…intimacy…sex</a:t>
            </a:r>
          </a:p>
          <a:p>
            <a:pPr eaLnBrk="0" hangingPunct="0">
              <a:lnSpc>
                <a:spcPct val="150000"/>
              </a:lnSpc>
              <a:buFont typeface="Wingdings" pitchFamily="-110" charset="2"/>
              <a:buChar char="ü"/>
              <a:defRPr/>
            </a:pPr>
            <a:r>
              <a:rPr lang="en-US" sz="1600" dirty="0">
                <a:solidFill>
                  <a:prstClr val="black"/>
                </a:solidFill>
                <a:latin typeface="Arial" charset="0"/>
                <a:ea typeface="ＭＳ Ｐゴシック" pitchFamily="-110" charset="-128"/>
              </a:rPr>
              <a:t>Having hope for the future</a:t>
            </a:r>
          </a:p>
          <a:p>
            <a:pPr eaLnBrk="0" hangingPunct="0">
              <a:lnSpc>
                <a:spcPct val="150000"/>
              </a:lnSpc>
              <a:buFont typeface="Wingdings" pitchFamily="-110" charset="2"/>
              <a:buChar char="ü"/>
              <a:defRPr/>
            </a:pPr>
            <a:r>
              <a:rPr lang="en-US" sz="1600" dirty="0">
                <a:solidFill>
                  <a:prstClr val="black"/>
                </a:solidFill>
                <a:latin typeface="Arial" charset="0"/>
                <a:ea typeface="ＭＳ Ｐゴシック" pitchFamily="-110" charset="-128"/>
              </a:rPr>
              <a:t>Joy</a:t>
            </a:r>
          </a:p>
          <a:p>
            <a:pPr eaLnBrk="0" hangingPunct="0">
              <a:lnSpc>
                <a:spcPct val="150000"/>
              </a:lnSpc>
              <a:buFont typeface="Wingdings" pitchFamily="-110" charset="2"/>
              <a:buChar char="ü"/>
              <a:defRPr/>
            </a:pPr>
            <a:r>
              <a:rPr lang="en-US" sz="1600" dirty="0">
                <a:solidFill>
                  <a:prstClr val="black"/>
                </a:solidFill>
                <a:latin typeface="Arial" charset="0"/>
                <a:ea typeface="ＭＳ Ｐゴシック" pitchFamily="-110" charset="-128"/>
              </a:rPr>
              <a:t>Giving back…being needed</a:t>
            </a:r>
          </a:p>
          <a:p>
            <a:pPr eaLnBrk="0" hangingPunct="0">
              <a:lnSpc>
                <a:spcPct val="150000"/>
              </a:lnSpc>
              <a:buFont typeface="Wingdings" pitchFamily="-110" charset="2"/>
              <a:buChar char="ü"/>
              <a:defRPr/>
            </a:pPr>
            <a:r>
              <a:rPr lang="en-US" sz="1600" dirty="0">
                <a:solidFill>
                  <a:prstClr val="black"/>
                </a:solidFill>
                <a:latin typeface="Arial" charset="0"/>
                <a:ea typeface="ＭＳ Ｐゴシック" pitchFamily="-110" charset="-128"/>
              </a:rPr>
              <a:t>Learning</a:t>
            </a:r>
          </a:p>
        </p:txBody>
      </p:sp>
      <p:sp>
        <p:nvSpPr>
          <p:cNvPr id="7" name="Rectangle 4"/>
          <p:cNvSpPr>
            <a:spLocks noChangeArrowheads="1"/>
          </p:cNvSpPr>
          <p:nvPr/>
        </p:nvSpPr>
        <p:spPr bwMode="auto">
          <a:xfrm>
            <a:off x="58724" y="166301"/>
            <a:ext cx="12191999" cy="1200329"/>
          </a:xfrm>
          <a:prstGeom prst="rect">
            <a:avLst/>
          </a:prstGeom>
          <a:solidFill>
            <a:schemeClr val="tx1">
              <a:lumMod val="75000"/>
              <a:lumOff val="25000"/>
            </a:schemeClr>
          </a:solidFill>
          <a:ln w="9525">
            <a:noFill/>
            <a:miter lim="800000"/>
            <a:headEnd/>
            <a:tailEnd/>
          </a:ln>
        </p:spPr>
        <p:txBody>
          <a:bodyPr wrap="square" anchor="ctr">
            <a:spAutoFit/>
          </a:bodyPr>
          <a:lstStyle/>
          <a:p>
            <a:r>
              <a:rPr lang="en-US" sz="3600" dirty="0">
                <a:solidFill>
                  <a:srgbClr val="FF0000"/>
                </a:solidFill>
                <a:latin typeface="+mj-lt"/>
                <a:ea typeface="Tahoma" panose="020B0604030504040204" pitchFamily="34" charset="0"/>
                <a:cs typeface="Tahoma" panose="020B0604030504040204" pitchFamily="34" charset="0"/>
              </a:rPr>
              <a:t>Think about It…</a:t>
            </a:r>
          </a:p>
          <a:p>
            <a:r>
              <a:rPr lang="en-US" sz="3600" dirty="0">
                <a:solidFill>
                  <a:srgbClr val="FF0000"/>
                </a:solidFill>
                <a:latin typeface="+mj-lt"/>
                <a:ea typeface="Tahoma" panose="020B0604030504040204" pitchFamily="34" charset="0"/>
                <a:cs typeface="Tahoma" panose="020B0604030504040204" pitchFamily="34" charset="0"/>
              </a:rPr>
              <a:t>(Chat Box Exercise/Reflection)</a:t>
            </a:r>
          </a:p>
        </p:txBody>
      </p:sp>
    </p:spTree>
    <p:extLst>
      <p:ext uri="{BB962C8B-B14F-4D97-AF65-F5344CB8AC3E}">
        <p14:creationId xmlns:p14="http://schemas.microsoft.com/office/powerpoint/2010/main" val="311291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6660"/>
                                        </p:tgtEl>
                                        <p:attrNameLst>
                                          <p:attrName>style.visibility</p:attrName>
                                        </p:attrNameLst>
                                      </p:cBhvr>
                                      <p:to>
                                        <p:strVal val="visible"/>
                                      </p:to>
                                    </p:set>
                                    <p:anim calcmode="lin" valueType="num">
                                      <p:cBhvr additive="base">
                                        <p:cTn id="7" dur="500" fill="hold"/>
                                        <p:tgtEl>
                                          <p:spTgt spid="326660"/>
                                        </p:tgtEl>
                                        <p:attrNameLst>
                                          <p:attrName>ppt_x</p:attrName>
                                        </p:attrNameLst>
                                      </p:cBhvr>
                                      <p:tavLst>
                                        <p:tav tm="0">
                                          <p:val>
                                            <p:strVal val="0-#ppt_w/2"/>
                                          </p:val>
                                        </p:tav>
                                        <p:tav tm="100000">
                                          <p:val>
                                            <p:strVal val="#ppt_x"/>
                                          </p:val>
                                        </p:tav>
                                      </p:tavLst>
                                    </p:anim>
                                    <p:anim calcmode="lin" valueType="num">
                                      <p:cBhvr additive="base">
                                        <p:cTn id="8" dur="500" fill="hold"/>
                                        <p:tgtEl>
                                          <p:spTgt spid="3266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6661"/>
                                        </p:tgtEl>
                                        <p:attrNameLst>
                                          <p:attrName>style.visibility</p:attrName>
                                        </p:attrNameLst>
                                      </p:cBhvr>
                                      <p:to>
                                        <p:strVal val="visible"/>
                                      </p:to>
                                    </p:set>
                                    <p:anim calcmode="lin" valueType="num">
                                      <p:cBhvr additive="base">
                                        <p:cTn id="13" dur="500" fill="hold"/>
                                        <p:tgtEl>
                                          <p:spTgt spid="326661"/>
                                        </p:tgtEl>
                                        <p:attrNameLst>
                                          <p:attrName>ppt_x</p:attrName>
                                        </p:attrNameLst>
                                      </p:cBhvr>
                                      <p:tavLst>
                                        <p:tav tm="0">
                                          <p:val>
                                            <p:strVal val="0-#ppt_w/2"/>
                                          </p:val>
                                        </p:tav>
                                        <p:tav tm="100000">
                                          <p:val>
                                            <p:strVal val="#ppt_x"/>
                                          </p:val>
                                        </p:tav>
                                      </p:tavLst>
                                    </p:anim>
                                    <p:anim calcmode="lin" valueType="num">
                                      <p:cBhvr additive="base">
                                        <p:cTn id="14" dur="500" fill="hold"/>
                                        <p:tgtEl>
                                          <p:spTgt spid="32666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6662"/>
                                        </p:tgtEl>
                                        <p:attrNameLst>
                                          <p:attrName>style.visibility</p:attrName>
                                        </p:attrNameLst>
                                      </p:cBhvr>
                                      <p:to>
                                        <p:strVal val="visible"/>
                                      </p:to>
                                    </p:set>
                                    <p:anim calcmode="lin" valueType="num">
                                      <p:cBhvr additive="base">
                                        <p:cTn id="19" dur="500" fill="hold"/>
                                        <p:tgtEl>
                                          <p:spTgt spid="326662"/>
                                        </p:tgtEl>
                                        <p:attrNameLst>
                                          <p:attrName>ppt_x</p:attrName>
                                        </p:attrNameLst>
                                      </p:cBhvr>
                                      <p:tavLst>
                                        <p:tav tm="0">
                                          <p:val>
                                            <p:strVal val="#ppt_x"/>
                                          </p:val>
                                        </p:tav>
                                        <p:tav tm="100000">
                                          <p:val>
                                            <p:strVal val="#ppt_x"/>
                                          </p:val>
                                        </p:tav>
                                      </p:tavLst>
                                    </p:anim>
                                    <p:anim calcmode="lin" valueType="num">
                                      <p:cBhvr additive="base">
                                        <p:cTn id="20" dur="500" fill="hold"/>
                                        <p:tgtEl>
                                          <p:spTgt spid="32666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6663"/>
                                        </p:tgtEl>
                                        <p:attrNameLst>
                                          <p:attrName>style.visibility</p:attrName>
                                        </p:attrNameLst>
                                      </p:cBhvr>
                                      <p:to>
                                        <p:strVal val="visible"/>
                                      </p:to>
                                    </p:set>
                                    <p:anim calcmode="lin" valueType="num">
                                      <p:cBhvr additive="base">
                                        <p:cTn id="25" dur="500" fill="hold"/>
                                        <p:tgtEl>
                                          <p:spTgt spid="326663"/>
                                        </p:tgtEl>
                                        <p:attrNameLst>
                                          <p:attrName>ppt_x</p:attrName>
                                        </p:attrNameLst>
                                      </p:cBhvr>
                                      <p:tavLst>
                                        <p:tav tm="0">
                                          <p:val>
                                            <p:strVal val="#ppt_x"/>
                                          </p:val>
                                        </p:tav>
                                        <p:tav tm="100000">
                                          <p:val>
                                            <p:strVal val="#ppt_x"/>
                                          </p:val>
                                        </p:tav>
                                      </p:tavLst>
                                    </p:anim>
                                    <p:anim calcmode="lin" valueType="num">
                                      <p:cBhvr additive="base">
                                        <p:cTn id="26" dur="500" fill="hold"/>
                                        <p:tgtEl>
                                          <p:spTgt spid="3266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animBg="1" autoUpdateAnimBg="0"/>
      <p:bldP spid="326661" grpId="0" animBg="1" autoUpdateAnimBg="0"/>
      <p:bldP spid="326662" grpId="0" animBg="1" autoUpdateAnimBg="0"/>
      <p:bldP spid="32666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2096816" y="1482480"/>
            <a:ext cx="7229475" cy="855663"/>
          </a:xfrm>
        </p:spPr>
        <p:txBody>
          <a:bodyPr/>
          <a:lstStyle/>
          <a:p>
            <a:pPr eaLnBrk="1" hangingPunct="1">
              <a:lnSpc>
                <a:spcPct val="90000"/>
              </a:lnSpc>
              <a:buClr>
                <a:schemeClr val="tx1"/>
              </a:buClr>
              <a:buFont typeface="Wingdings" pitchFamily="2" charset="2"/>
              <a:buNone/>
            </a:pPr>
            <a:r>
              <a:rPr lang="en-US" altLang="en-US" sz="4800" i="1" dirty="0">
                <a:solidFill>
                  <a:srgbClr val="5F953E"/>
                </a:solidFill>
                <a:latin typeface="Times New Roman" pitchFamily="18" charset="0"/>
                <a:ea typeface="MS PGothic" pitchFamily="34" charset="-128"/>
              </a:rPr>
              <a:t>Just imagine…</a:t>
            </a:r>
          </a:p>
        </p:txBody>
      </p:sp>
      <p:sp>
        <p:nvSpPr>
          <p:cNvPr id="2" name="Rectangle 2"/>
          <p:cNvSpPr>
            <a:spLocks noGrp="1" noChangeArrowheads="1"/>
          </p:cNvSpPr>
          <p:nvPr>
            <p:ph type="title"/>
          </p:nvPr>
        </p:nvSpPr>
        <p:spPr>
          <a:xfrm>
            <a:off x="841366" y="451695"/>
            <a:ext cx="7726363" cy="1143000"/>
          </a:xfrm>
          <a:ln>
            <a:miter lim="800000"/>
            <a:headEnd/>
            <a:tailEnd/>
          </a:ln>
        </p:spPr>
        <p:txBody>
          <a:bodyPr>
            <a:normAutofit/>
            <a:scene3d>
              <a:camera prst="orthographicFront"/>
              <a:lightRig rig="soft" dir="t"/>
            </a:scene3d>
            <a:sp3d prstMaterial="softEdge">
              <a:bevelT w="25400" h="25400"/>
            </a:sp3d>
          </a:bodyPr>
          <a:lstStyle/>
          <a:p>
            <a:pPr>
              <a:defRPr/>
            </a:pPr>
            <a:r>
              <a:rPr lang="en-US" dirty="0">
                <a:solidFill>
                  <a:srgbClr val="FF0000"/>
                </a:solidFill>
                <a:ea typeface="Tahoma" panose="020B0604030504040204" pitchFamily="34" charset="0"/>
                <a:cs typeface="Tahoma" panose="020B0604030504040204" pitchFamily="34" charset="0"/>
              </a:rPr>
              <a:t>Think About It…	</a:t>
            </a:r>
          </a:p>
        </p:txBody>
      </p:sp>
      <p:sp>
        <p:nvSpPr>
          <p:cNvPr id="23556" name="Rectangle 11"/>
          <p:cNvSpPr>
            <a:spLocks noGrp="1" noChangeArrowheads="1"/>
          </p:cNvSpPr>
          <p:nvPr>
            <p:ph type="sldNum" sz="quarter" idx="11"/>
          </p:nvPr>
        </p:nvSpPr>
        <p:spPr>
          <a:xfrm>
            <a:off x="5008563" y="6237288"/>
            <a:ext cx="2895600" cy="457200"/>
          </a:xfrm>
        </p:spPr>
        <p:txBody>
          <a:bodyPr/>
          <a:lstStyle/>
          <a:p>
            <a:pPr algn="ctr">
              <a:defRPr/>
            </a:pPr>
            <a:fld id="{05E3B7C2-339A-4106-8739-87908222FF51}" type="slidenum">
              <a:rPr lang="en-US" smtClean="0">
                <a:ea typeface="ＭＳ Ｐゴシック" pitchFamily="34" charset="-128"/>
              </a:rPr>
              <a:pPr algn="ctr">
                <a:defRPr/>
              </a:pPr>
              <a:t>23</a:t>
            </a:fld>
            <a:endParaRPr lang="en-US">
              <a:ea typeface="ＭＳ Ｐゴシック" pitchFamily="34" charset="-128"/>
            </a:endParaRPr>
          </a:p>
        </p:txBody>
      </p:sp>
      <p:pic>
        <p:nvPicPr>
          <p:cNvPr id="10245" name="Picture 6" descr="MCj042445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016" y="3561111"/>
            <a:ext cx="21177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MCj042580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4024" y="843510"/>
            <a:ext cx="20224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12065743621018540092richardtallent_Sticky_Note_Pad.svg.m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7692" y="2321273"/>
            <a:ext cx="232251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704548" y="2667878"/>
            <a:ext cx="1828800" cy="1384995"/>
          </a:xfrm>
          <a:prstGeom prst="rect">
            <a:avLst/>
          </a:prstGeom>
          <a:noFill/>
        </p:spPr>
        <p:txBody>
          <a:bodyPr>
            <a:spAutoFit/>
          </a:bodyPr>
          <a:lstStyle/>
          <a:p>
            <a:pPr>
              <a:defRPr/>
            </a:pPr>
            <a:r>
              <a:rPr lang="en-US" sz="2800" dirty="0">
                <a:latin typeface="Handwriting - Dakota"/>
                <a:ea typeface="ＭＳ Ｐゴシック" pitchFamily="-106" charset="-128"/>
                <a:cs typeface="Handwriting - Dakota"/>
              </a:rPr>
              <a:t>Family</a:t>
            </a:r>
          </a:p>
          <a:p>
            <a:pPr>
              <a:defRPr/>
            </a:pPr>
            <a:r>
              <a:rPr lang="en-US" sz="2800" strike="sngStrike" dirty="0">
                <a:latin typeface="Handwriting - Dakota"/>
                <a:ea typeface="ＭＳ Ｐゴシック" pitchFamily="-106" charset="-128"/>
                <a:cs typeface="Handwriting - Dakota"/>
              </a:rPr>
              <a:t>Friends</a:t>
            </a:r>
          </a:p>
          <a:p>
            <a:pPr>
              <a:defRPr/>
            </a:pPr>
            <a:r>
              <a:rPr lang="en-US" sz="2800" dirty="0">
                <a:latin typeface="Handwriting - Dakota"/>
                <a:ea typeface="ＭＳ Ｐゴシック" pitchFamily="-106" charset="-128"/>
                <a:cs typeface="Handwriting - Dakota"/>
              </a:rPr>
              <a:t>Job</a:t>
            </a:r>
          </a:p>
        </p:txBody>
      </p:sp>
      <p:sp>
        <p:nvSpPr>
          <p:cNvPr id="9" name="AutoShape 2"/>
          <p:cNvSpPr>
            <a:spLocks noChangeArrowheads="1"/>
          </p:cNvSpPr>
          <p:nvPr/>
        </p:nvSpPr>
        <p:spPr bwMode="auto">
          <a:xfrm>
            <a:off x="4704550" y="2321273"/>
            <a:ext cx="1828801" cy="2380155"/>
          </a:xfrm>
          <a:custGeom>
            <a:avLst/>
            <a:gdLst>
              <a:gd name="T0" fmla="*/ 2406650 w 21600"/>
              <a:gd name="T1" fmla="*/ 0 h 21600"/>
              <a:gd name="T2" fmla="*/ 704836 w 21600"/>
              <a:gd name="T3" fmla="*/ 667642 h 21600"/>
              <a:gd name="T4" fmla="*/ 0 w 21600"/>
              <a:gd name="T5" fmla="*/ 2279650 h 21600"/>
              <a:gd name="T6" fmla="*/ 704836 w 21600"/>
              <a:gd name="T7" fmla="*/ 3891658 h 21600"/>
              <a:gd name="T8" fmla="*/ 2406650 w 21600"/>
              <a:gd name="T9" fmla="*/ 4559300 h 21600"/>
              <a:gd name="T10" fmla="*/ 4108464 w 21600"/>
              <a:gd name="T11" fmla="*/ 3891658 h 21600"/>
              <a:gd name="T12" fmla="*/ 4813300 w 21600"/>
              <a:gd name="T13" fmla="*/ 2279650 h 21600"/>
              <a:gd name="T14" fmla="*/ 4108464 w 21600"/>
              <a:gd name="T15" fmla="*/ 66764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56862"/>
            </a:srgbClr>
          </a:solidFill>
          <a:ln w="9525" algn="ctr">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p>
        </p:txBody>
      </p:sp>
      <p:sp>
        <p:nvSpPr>
          <p:cNvPr id="10" name="Rectangle 3"/>
          <p:cNvSpPr txBox="1">
            <a:spLocks noChangeArrowheads="1"/>
          </p:cNvSpPr>
          <p:nvPr/>
        </p:nvSpPr>
        <p:spPr>
          <a:xfrm>
            <a:off x="4429037" y="5011583"/>
            <a:ext cx="7525275" cy="1752600"/>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buFont typeface="Arial" panose="020B0604020202020204" pitchFamily="34" charset="0"/>
              <a:buChar char="•"/>
            </a:pPr>
            <a:r>
              <a:rPr lang="en-US" sz="2600" dirty="0">
                <a:solidFill>
                  <a:srgbClr val="5F953E"/>
                </a:solidFill>
                <a:ea typeface="Tahoma" panose="020B0604030504040204" pitchFamily="34" charset="0"/>
              </a:rPr>
              <a:t>Beyond US and THEM </a:t>
            </a:r>
          </a:p>
          <a:p>
            <a:pPr marL="857250" lvl="1" indent="-457200">
              <a:lnSpc>
                <a:spcPct val="90000"/>
              </a:lnSpc>
              <a:spcAft>
                <a:spcPts val="600"/>
              </a:spcAft>
              <a:buFont typeface="Arial" panose="020B0604020202020204" pitchFamily="34" charset="0"/>
              <a:buChar char="•"/>
            </a:pPr>
            <a:r>
              <a:rPr lang="en-US" sz="2600" dirty="0">
                <a:ea typeface="Tahoma" panose="020B0604030504040204" pitchFamily="34" charset="0"/>
              </a:rPr>
              <a:t>People with mental health and addictions issues generally want the exact same things in life as ALL people.</a:t>
            </a:r>
          </a:p>
          <a:p>
            <a:pPr marL="857250" lvl="1" indent="-457200">
              <a:lnSpc>
                <a:spcPct val="90000"/>
              </a:lnSpc>
              <a:spcAft>
                <a:spcPts val="600"/>
              </a:spcAft>
              <a:buFont typeface="Arial" panose="020B0604020202020204" pitchFamily="34" charset="0"/>
              <a:buChar char="•"/>
            </a:pPr>
            <a:r>
              <a:rPr lang="en-US" sz="2600" dirty="0">
                <a:ea typeface="Tahoma" panose="020B0604030504040204" pitchFamily="34" charset="0"/>
              </a:rPr>
              <a:t>People want to thrive, not just survive…</a:t>
            </a:r>
          </a:p>
          <a:p>
            <a:pPr marL="457200" indent="-457200">
              <a:lnSpc>
                <a:spcPct val="90000"/>
              </a:lnSpc>
              <a:buFont typeface="Arial" panose="020B0604020202020204" pitchFamily="34" charset="0"/>
              <a:buChar char="•"/>
            </a:pPr>
            <a:endParaRPr lang="en-US" sz="2600" dirty="0">
              <a:ea typeface="Tahoma" panose="020B0604030504040204" pitchFamily="34" charset="0"/>
            </a:endParaRPr>
          </a:p>
        </p:txBody>
      </p:sp>
    </p:spTree>
    <p:extLst>
      <p:ext uri="{BB962C8B-B14F-4D97-AF65-F5344CB8AC3E}">
        <p14:creationId xmlns:p14="http://schemas.microsoft.com/office/powerpoint/2010/main" val="374304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prstGeom prst="rect">
            <a:avLst/>
          </a:prstGeom>
        </p:spPr>
        <p:txBody>
          <a:bodyPr>
            <a:normAutofit/>
          </a:bodyPr>
          <a:lstStyle/>
          <a:p>
            <a:pPr eaLnBrk="1" hangingPunct="1">
              <a:defRPr/>
            </a:pPr>
            <a:r>
              <a:rPr lang="en-US" dirty="0">
                <a:effectLst>
                  <a:outerShdw blurRad="38100" dist="38100" dir="2700000" algn="tl">
                    <a:srgbClr val="C0C0C0"/>
                  </a:outerShdw>
                </a:effectLst>
              </a:rPr>
              <a:t> </a:t>
            </a:r>
            <a:r>
              <a:rPr lang="en-US" dirty="0"/>
              <a:t>Challenges in Goal Setting</a:t>
            </a:r>
          </a:p>
        </p:txBody>
      </p:sp>
      <p:sp>
        <p:nvSpPr>
          <p:cNvPr id="49155" name="Rectangle 3"/>
          <p:cNvSpPr>
            <a:spLocks noGrp="1" noChangeArrowheads="1"/>
          </p:cNvSpPr>
          <p:nvPr>
            <p:ph sz="quarter" idx="10"/>
          </p:nvPr>
        </p:nvSpPr>
        <p:spPr>
          <a:xfrm>
            <a:off x="391500" y="3199092"/>
            <a:ext cx="6856587" cy="4408438"/>
          </a:xfrm>
          <a:prstGeom prst="rect">
            <a:avLst/>
          </a:prstGeom>
        </p:spPr>
        <p:txBody>
          <a:bodyPr>
            <a:noAutofit/>
          </a:bodyPr>
          <a:lstStyle/>
          <a:p>
            <a:pPr indent="-257175">
              <a:spcAft>
                <a:spcPts val="450"/>
              </a:spcAft>
            </a:pPr>
            <a:r>
              <a:rPr lang="en-US" sz="2200" dirty="0"/>
              <a:t>The process of goal development takes time and a trusting relationship</a:t>
            </a:r>
          </a:p>
          <a:p>
            <a:pPr indent="-257175">
              <a:spcAft>
                <a:spcPts val="450"/>
              </a:spcAft>
            </a:pPr>
            <a:r>
              <a:rPr lang="en-US" sz="2200" dirty="0"/>
              <a:t>Not all people can easily articulate personal goals/desired results </a:t>
            </a:r>
          </a:p>
          <a:p>
            <a:pPr lvl="1" indent="-257175">
              <a:spcAft>
                <a:spcPts val="450"/>
              </a:spcAft>
            </a:pPr>
            <a:r>
              <a:rPr lang="en-US" sz="1800" dirty="0"/>
              <a:t>It’s OK to make a suggestion to get the ball rolling!</a:t>
            </a:r>
            <a:endParaRPr lang="en-US" sz="1400" dirty="0"/>
          </a:p>
          <a:p>
            <a:pPr indent="-257175">
              <a:spcAft>
                <a:spcPts val="450"/>
              </a:spcAft>
            </a:pPr>
            <a:r>
              <a:rPr lang="en-US" sz="2200" dirty="0"/>
              <a:t>Not just the first words out of a person’s mouth</a:t>
            </a:r>
          </a:p>
          <a:p>
            <a:pPr indent="-257175">
              <a:spcAft>
                <a:spcPts val="450"/>
              </a:spcAft>
            </a:pPr>
            <a:r>
              <a:rPr lang="en-US" sz="2200" dirty="0"/>
              <a:t>Goals often unfold through reflective listening </a:t>
            </a:r>
          </a:p>
        </p:txBody>
      </p:sp>
      <p:sp>
        <p:nvSpPr>
          <p:cNvPr id="8" name="Rectangle 3"/>
          <p:cNvSpPr>
            <a:spLocks noGrp="1" noChangeArrowheads="1"/>
          </p:cNvSpPr>
          <p:nvPr>
            <p:ph sz="quarter" idx="11"/>
          </p:nvPr>
        </p:nvSpPr>
        <p:spPr>
          <a:xfrm>
            <a:off x="464025" y="1266267"/>
            <a:ext cx="11414780" cy="2011427"/>
          </a:xfrm>
          <a:prstGeom prst="rect">
            <a:avLst/>
          </a:prstGeom>
        </p:spPr>
        <p:txBody>
          <a:bodyPr>
            <a:normAutofit/>
          </a:bodyPr>
          <a:lstStyle/>
          <a:p>
            <a:pPr marL="342900" indent="-342900">
              <a:spcAft>
                <a:spcPts val="450"/>
              </a:spcAft>
            </a:pPr>
            <a:r>
              <a:rPr lang="en-US" sz="2200" dirty="0"/>
              <a:t>A person’s</a:t>
            </a:r>
            <a:r>
              <a:rPr lang="en-US" altLang="ja-JP" sz="2200" dirty="0"/>
              <a:t> goals may change!</a:t>
            </a:r>
          </a:p>
          <a:p>
            <a:pPr marL="342900" indent="-342900"/>
            <a:r>
              <a:rPr lang="en-US" sz="2200" dirty="0"/>
              <a:t>The language of goals and goal-setting can be intimidating!</a:t>
            </a:r>
          </a:p>
          <a:p>
            <a:pPr marL="685800" lvl="2" indent="-342900">
              <a:buFont typeface="Arial"/>
              <a:buChar char="•"/>
            </a:pPr>
            <a:r>
              <a:rPr lang="en-US" sz="2200" dirty="0"/>
              <a:t>Go back to your strengths-based assessment:  Visualize an “ideal day” - what would this look like?  What would you be doing? Who would you be with? If you had a magic wand</a:t>
            </a:r>
            <a:r>
              <a:rPr lang="is-IS" sz="2200" dirty="0"/>
              <a:t>…</a:t>
            </a:r>
            <a:endParaRPr lang="en-US" sz="2200" dirty="0"/>
          </a:p>
          <a:p>
            <a:pPr marL="342900" indent="-342900"/>
            <a:endParaRPr lang="en-US" dirty="0"/>
          </a:p>
        </p:txBody>
      </p:sp>
      <p:sp>
        <p:nvSpPr>
          <p:cNvPr id="3" name="Slide Number Placeholder 2"/>
          <p:cNvSpPr>
            <a:spLocks noGrp="1"/>
          </p:cNvSpPr>
          <p:nvPr>
            <p:ph type="sldNum" sz="quarter" idx="4294967295"/>
          </p:nvPr>
        </p:nvSpPr>
        <p:spPr>
          <a:xfrm>
            <a:off x="10134600" y="5624513"/>
            <a:ext cx="2057400" cy="274637"/>
          </a:xfrm>
        </p:spPr>
        <p:txBody>
          <a:bodyPr/>
          <a:lstStyle/>
          <a:p>
            <a:pPr defTabSz="685800"/>
            <a:fld id="{251AD624-B67F-4EA1-8A91-56F39CCB293A}" type="slidenum">
              <a:rPr lang="en-US">
                <a:solidFill>
                  <a:prstClr val="black">
                    <a:tint val="75000"/>
                  </a:prstClr>
                </a:solidFill>
                <a:latin typeface="Arial" panose="020B0604020202020204"/>
              </a:rPr>
              <a:pPr defTabSz="685800"/>
              <a:t>24</a:t>
            </a:fld>
            <a:endParaRPr lang="en-US">
              <a:solidFill>
                <a:prstClr val="black">
                  <a:tint val="75000"/>
                </a:prstClr>
              </a:solidFill>
              <a:latin typeface="Arial" panose="020B0604020202020204"/>
            </a:endParaRPr>
          </a:p>
        </p:txBody>
      </p:sp>
      <p:pic>
        <p:nvPicPr>
          <p:cNvPr id="2" name="Picture 1"/>
          <p:cNvPicPr>
            <a:picLocks noChangeAspect="1"/>
          </p:cNvPicPr>
          <p:nvPr/>
        </p:nvPicPr>
        <p:blipFill>
          <a:blip r:embed="rId3" cstate="print"/>
          <a:stretch>
            <a:fillRect/>
          </a:stretch>
        </p:blipFill>
        <p:spPr>
          <a:xfrm>
            <a:off x="7439400" y="3199092"/>
            <a:ext cx="3990401" cy="2326038"/>
          </a:xfrm>
          <a:prstGeom prst="rect">
            <a:avLst/>
          </a:prstGeom>
          <a:effectLst>
            <a:softEdge rad="63500"/>
          </a:effectLst>
        </p:spPr>
      </p:pic>
    </p:spTree>
    <p:extLst>
      <p:ext uri="{BB962C8B-B14F-4D97-AF65-F5344CB8AC3E}">
        <p14:creationId xmlns:p14="http://schemas.microsoft.com/office/powerpoint/2010/main" val="125401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txBox="1">
            <a:spLocks noGrp="1" noChangeArrowheads="1"/>
          </p:cNvSpPr>
          <p:nvPr/>
        </p:nvSpPr>
        <p:spPr bwMode="auto">
          <a:xfrm>
            <a:off x="8566151" y="6243638"/>
            <a:ext cx="1905000" cy="457200"/>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6083" name="Rectangle 3"/>
          <p:cNvSpPr>
            <a:spLocks noGrp="1" noChangeArrowheads="1"/>
          </p:cNvSpPr>
          <p:nvPr>
            <p:ph sz="half" idx="1"/>
          </p:nvPr>
        </p:nvSpPr>
        <p:spPr>
          <a:xfrm>
            <a:off x="668447" y="1557075"/>
            <a:ext cx="5826137" cy="4351338"/>
          </a:xfrm>
          <a:prstGeom prst="rect">
            <a:avLst/>
          </a:prstGeom>
        </p:spPr>
        <p:txBody>
          <a:bodyPr>
            <a:normAutofit lnSpcReduction="10000"/>
          </a:bodyPr>
          <a:lstStyle/>
          <a:p>
            <a:pPr lvl="1">
              <a:lnSpc>
                <a:spcPct val="100000"/>
              </a:lnSpc>
              <a:spcBef>
                <a:spcPts val="0"/>
              </a:spcBef>
              <a:buClr>
                <a:schemeClr val="tx1"/>
              </a:buClr>
            </a:pPr>
            <a:r>
              <a:rPr lang="en-US" dirty="0">
                <a:cs typeface="Arial" pitchFamily="34" charset="0"/>
              </a:rPr>
              <a:t>Long term, valued life roles, activities, and relationships</a:t>
            </a:r>
            <a:br>
              <a:rPr lang="en-US" dirty="0">
                <a:cs typeface="Arial" pitchFamily="34" charset="0"/>
              </a:rPr>
            </a:br>
            <a:endParaRPr lang="en-US" dirty="0">
              <a:cs typeface="Arial" pitchFamily="34" charset="0"/>
            </a:endParaRPr>
          </a:p>
          <a:p>
            <a:pPr lvl="1">
              <a:lnSpc>
                <a:spcPct val="100000"/>
              </a:lnSpc>
              <a:spcBef>
                <a:spcPts val="0"/>
              </a:spcBef>
              <a:buClr>
                <a:schemeClr val="tx1"/>
              </a:buClr>
            </a:pPr>
            <a:r>
              <a:rPr lang="en-US" dirty="0">
                <a:cs typeface="Arial" pitchFamily="34" charset="0"/>
              </a:rPr>
              <a:t>Life changes as a result of services</a:t>
            </a:r>
            <a:br>
              <a:rPr lang="en-US" dirty="0">
                <a:cs typeface="Arial" pitchFamily="34" charset="0"/>
              </a:rPr>
            </a:br>
            <a:endParaRPr lang="en-US" dirty="0">
              <a:cs typeface="Arial" pitchFamily="34" charset="0"/>
            </a:endParaRPr>
          </a:p>
          <a:p>
            <a:pPr lvl="1">
              <a:lnSpc>
                <a:spcPct val="100000"/>
              </a:lnSpc>
              <a:spcBef>
                <a:spcPts val="0"/>
              </a:spcBef>
              <a:buClr>
                <a:schemeClr val="tx1"/>
              </a:buClr>
            </a:pPr>
            <a:r>
              <a:rPr lang="en-US" dirty="0">
                <a:cs typeface="Arial" pitchFamily="34" charset="0"/>
              </a:rPr>
              <a:t>Ideally expressed in person’s own words</a:t>
            </a:r>
            <a:br>
              <a:rPr lang="en-US" dirty="0">
                <a:cs typeface="Arial" pitchFamily="34" charset="0"/>
              </a:rPr>
            </a:br>
            <a:endParaRPr lang="en-US" dirty="0">
              <a:cs typeface="Arial" pitchFamily="34" charset="0"/>
            </a:endParaRPr>
          </a:p>
          <a:p>
            <a:pPr lvl="1">
              <a:lnSpc>
                <a:spcPct val="100000"/>
              </a:lnSpc>
              <a:spcBef>
                <a:spcPts val="0"/>
              </a:spcBef>
              <a:buClr>
                <a:schemeClr val="tx1"/>
              </a:buClr>
            </a:pPr>
            <a:r>
              <a:rPr lang="en-US" dirty="0">
                <a:cs typeface="Arial" pitchFamily="34" charset="0"/>
              </a:rPr>
              <a:t>Written in positive terms </a:t>
            </a:r>
            <a:br>
              <a:rPr lang="en-US" dirty="0">
                <a:cs typeface="Arial" pitchFamily="34" charset="0"/>
              </a:rPr>
            </a:br>
            <a:endParaRPr lang="en-US" dirty="0">
              <a:cs typeface="Arial" pitchFamily="34" charset="0"/>
            </a:endParaRPr>
          </a:p>
          <a:p>
            <a:pPr lvl="1">
              <a:lnSpc>
                <a:spcPct val="100000"/>
              </a:lnSpc>
              <a:spcBef>
                <a:spcPts val="0"/>
              </a:spcBef>
              <a:buClr>
                <a:schemeClr val="tx1"/>
              </a:buClr>
            </a:pPr>
            <a:r>
              <a:rPr lang="en-US" dirty="0">
                <a:cs typeface="Arial" pitchFamily="34" charset="0"/>
              </a:rPr>
              <a:t>Consistent with desire for self-determination</a:t>
            </a:r>
          </a:p>
          <a:p>
            <a:pPr lvl="2">
              <a:lnSpc>
                <a:spcPct val="100000"/>
              </a:lnSpc>
              <a:spcBef>
                <a:spcPts val="0"/>
              </a:spcBef>
              <a:buClr>
                <a:schemeClr val="tx1"/>
              </a:buClr>
              <a:buFont typeface="Courier New" panose="02070309020205020404" pitchFamily="49" charset="0"/>
              <a:buChar char="o"/>
            </a:pPr>
            <a:r>
              <a:rPr lang="en-US" dirty="0">
                <a:cs typeface="Arial" pitchFamily="34" charset="0"/>
              </a:rPr>
              <a:t>Influenced by personal world view </a:t>
            </a:r>
          </a:p>
        </p:txBody>
      </p:sp>
      <p:sp>
        <p:nvSpPr>
          <p:cNvPr id="46084" name="Rectangle 11"/>
          <p:cNvSpPr txBox="1">
            <a:spLocks noGrp="1" noChangeArrowheads="1"/>
          </p:cNvSpPr>
          <p:nvPr/>
        </p:nvSpPr>
        <p:spPr bwMode="auto">
          <a:xfrm>
            <a:off x="8305800" y="6248400"/>
            <a:ext cx="1905000" cy="457200"/>
          </a:xfrm>
          <a:prstGeom prst="rect">
            <a:avLst/>
          </a:prstGeom>
          <a:noFill/>
          <a:ln w="9525">
            <a:noFill/>
            <a:miter lim="800000"/>
            <a:headEnd/>
            <a:tailEnd/>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5">
            <a:extLst>
              <a:ext uri="{C183D7F6-B498-43B3-948B-1728B52AA6E4}">
                <adec:decorative xmlns:adec="http://schemas.microsoft.com/office/drawing/2017/decorative" xmlns="" val="1"/>
              </a:ext>
            </a:extLst>
          </p:cNvPr>
          <p:cNvPicPr>
            <a:picLocks noChangeAspect="1" noChangeArrowheads="1"/>
          </p:cNvPicPr>
          <p:nvPr/>
        </p:nvPicPr>
        <p:blipFill>
          <a:blip r:embed="rId3" cstate="print"/>
          <a:srcRect/>
          <a:stretch>
            <a:fillRect/>
          </a:stretch>
        </p:blipFill>
        <p:spPr>
          <a:xfrm>
            <a:off x="7810500" y="1438086"/>
            <a:ext cx="2895600" cy="4038600"/>
          </a:xfrm>
          <a:prstGeom prst="rect">
            <a:avLst/>
          </a:prstGeom>
        </p:spPr>
      </p:pic>
      <p:pic>
        <p:nvPicPr>
          <p:cNvPr id="7" name="Google Shape;253;p42" descr="MHTTC Stacked Color Bars" title="MHTTC Stacked Color Bars">
            <a:extLst>
              <a:ext uri="{FF2B5EF4-FFF2-40B4-BE49-F238E27FC236}">
                <a16:creationId xmlns:a16="http://schemas.microsoft.com/office/drawing/2014/main" id="{F33AF3A1-07A8-4ADB-801A-07A741689523}"/>
              </a:ext>
            </a:extLst>
          </p:cNvPr>
          <p:cNvPicPr preferRelativeResize="0"/>
          <p:nvPr/>
        </p:nvPicPr>
        <p:blipFill rotWithShape="1">
          <a:blip r:embed="rId4">
            <a:alphaModFix/>
          </a:blip>
          <a:srcRect/>
          <a:stretch/>
        </p:blipFill>
        <p:spPr>
          <a:xfrm>
            <a:off x="9699751" y="5574323"/>
            <a:ext cx="2487302" cy="1658201"/>
          </a:xfrm>
          <a:prstGeom prst="rect">
            <a:avLst/>
          </a:prstGeom>
          <a:noFill/>
          <a:ln>
            <a:noFill/>
          </a:ln>
        </p:spPr>
      </p:pic>
      <p:sp>
        <p:nvSpPr>
          <p:cNvPr id="9" name="Title 3">
            <a:extLst>
              <a:ext uri="{FF2B5EF4-FFF2-40B4-BE49-F238E27FC236}">
                <a16:creationId xmlns:a16="http://schemas.microsoft.com/office/drawing/2014/main" id="{24D07E18-3CDE-4A85-A53A-7C89DDBB1470}"/>
              </a:ext>
            </a:extLst>
          </p:cNvPr>
          <p:cNvSpPr txBox="1">
            <a:spLocks/>
          </p:cNvSpPr>
          <p:nvPr/>
        </p:nvSpPr>
        <p:spPr>
          <a:xfrm>
            <a:off x="0" y="4146"/>
            <a:ext cx="12192000" cy="963630"/>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Black" panose="020B0A04020102020204"/>
              <a:ea typeface="+mj-ea"/>
              <a:cs typeface="Arial" panose="020B0604020202020204" pitchFamily="34" charset="0"/>
            </a:endParaRPr>
          </a:p>
        </p:txBody>
      </p:sp>
      <p:sp>
        <p:nvSpPr>
          <p:cNvPr id="8" name="Rectangle 2"/>
          <p:cNvSpPr txBox="1">
            <a:spLocks noChangeArrowheads="1"/>
          </p:cNvSpPr>
          <p:nvPr/>
        </p:nvSpPr>
        <p:spPr bwMode="auto">
          <a:xfrm>
            <a:off x="646113" y="357962"/>
            <a:ext cx="8077200" cy="504093"/>
          </a:xfrm>
          <a:prstGeom prst="rect">
            <a:avLst/>
          </a:prstGeom>
          <a:noFill/>
          <a:ln>
            <a:noFill/>
          </a:ln>
        </p:spPr>
        <p:txBody>
          <a:bodyPr anchor="b">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Black" panose="020B0A04020102020204"/>
                <a:ea typeface="Tahoma" panose="020B0604030504040204" pitchFamily="34" charset="0"/>
                <a:cs typeface="Tahoma" panose="020B0604030504040204" pitchFamily="34" charset="0"/>
              </a:rPr>
              <a:t>Goals</a:t>
            </a:r>
            <a:r>
              <a:rPr kumimoji="0" lang="en-US" sz="3600" b="1" i="0" u="none" strike="noStrike" kern="0" cap="none" spc="0" normalizeH="0" baseline="0" noProof="0" dirty="0">
                <a:ln>
                  <a:noFill/>
                </a:ln>
                <a:solidFill>
                  <a:prstClr val="white"/>
                </a:solidFill>
                <a:effectLst>
                  <a:outerShdw blurRad="50800" dist="38100" dir="10800000" algn="r" rotWithShape="0">
                    <a:prstClr val="black">
                      <a:alpha val="40000"/>
                    </a:prstClr>
                  </a:outerShdw>
                </a:effectLst>
                <a:uLnTx/>
                <a:uFillTx/>
                <a:latin typeface="Arial Black" panose="020B0A04020102020204"/>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937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C0054DB7-9778-490F-A0E6-ADB55C8F396C}"/>
              </a:ext>
            </a:extLst>
          </p:cNvPr>
          <p:cNvSpPr txBox="1">
            <a:spLocks/>
          </p:cNvSpPr>
          <p:nvPr/>
        </p:nvSpPr>
        <p:spPr>
          <a:xfrm>
            <a:off x="0" y="4146"/>
            <a:ext cx="12192000" cy="963630"/>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Black" panose="020B0A04020102020204"/>
              <a:ea typeface="+mj-ea"/>
              <a:cs typeface="Arial" panose="020B0604020202020204" pitchFamily="34" charset="0"/>
            </a:endParaRPr>
          </a:p>
        </p:txBody>
      </p:sp>
      <p:sp>
        <p:nvSpPr>
          <p:cNvPr id="61443" name="Content Placeholder 2"/>
          <p:cNvSpPr>
            <a:spLocks noGrp="1"/>
          </p:cNvSpPr>
          <p:nvPr>
            <p:ph sz="half" idx="1"/>
          </p:nvPr>
        </p:nvSpPr>
        <p:spPr>
          <a:xfrm>
            <a:off x="1650806" y="5021748"/>
            <a:ext cx="7854700" cy="1548991"/>
          </a:xfrm>
        </p:spPr>
        <p:txBody>
          <a:bodyPr>
            <a:noAutofit/>
          </a:bodyPr>
          <a:lstStyle/>
          <a:p>
            <a:pPr marL="0" indent="0" algn="ctr" eaLnBrk="1" hangingPunct="1">
              <a:buClrTx/>
              <a:buNone/>
            </a:pPr>
            <a:r>
              <a:rPr lang="en-US" sz="2400" b="1" dirty="0"/>
              <a:t>In order to inform and individualize the plan, it is important to be explicit and describe not just WHAT is getting in the way, but HOW…</a:t>
            </a:r>
          </a:p>
        </p:txBody>
      </p:sp>
      <p:sp>
        <p:nvSpPr>
          <p:cNvPr id="7" name="Content Placeholder 2"/>
          <p:cNvSpPr txBox="1">
            <a:spLocks/>
          </p:cNvSpPr>
          <p:nvPr/>
        </p:nvSpPr>
        <p:spPr>
          <a:xfrm>
            <a:off x="172881" y="1101969"/>
            <a:ext cx="8455303" cy="213205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What is getting in the way of the person achieving their goal?</a:t>
            </a:r>
          </a:p>
          <a:p>
            <a:pPr marL="1143000" marR="0" lvl="2" indent="-228600" algn="l" defTabSz="4572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Why can’t they do it tomorrow? </a:t>
            </a:r>
          </a:p>
          <a:p>
            <a:pPr marL="1143000" marR="0" lvl="2" indent="-228600" algn="l" defTabSz="4572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What prevents them from doing it on their own? </a:t>
            </a:r>
          </a:p>
        </p:txBody>
      </p:sp>
      <p:sp>
        <p:nvSpPr>
          <p:cNvPr id="9" name="Content Placeholder 2"/>
          <p:cNvSpPr>
            <a:spLocks noGrp="1"/>
          </p:cNvSpPr>
          <p:nvPr>
            <p:ph sz="half" idx="1"/>
          </p:nvPr>
        </p:nvSpPr>
        <p:spPr>
          <a:xfrm>
            <a:off x="172881" y="3081623"/>
            <a:ext cx="11667427" cy="1922586"/>
          </a:xfrm>
        </p:spPr>
        <p:txBody>
          <a:bodyPr>
            <a:noAutofit/>
          </a:bodyPr>
          <a:lstStyle/>
          <a:p>
            <a:pPr marL="228600" lvl="1">
              <a:spcBef>
                <a:spcPts val="1000"/>
              </a:spcBef>
            </a:pPr>
            <a:r>
              <a:rPr lang="en-US" sz="2800" dirty="0"/>
              <a:t>Consider: </a:t>
            </a:r>
          </a:p>
          <a:p>
            <a:pPr marL="800100" lvl="2" indent="-342900">
              <a:spcBef>
                <a:spcPts val="1000"/>
              </a:spcBef>
              <a:buFont typeface="Courier New" panose="02070309020205020404" pitchFamily="49" charset="0"/>
              <a:buChar char="o"/>
            </a:pPr>
            <a:r>
              <a:rPr lang="en-US" dirty="0">
                <a:ea typeface="Tahoma" panose="020B0604030504040204" pitchFamily="34" charset="0"/>
                <a:cs typeface="Tahoma" panose="020B0604030504040204" pitchFamily="34" charset="0"/>
              </a:rPr>
              <a:t>Need for skills development, intrusive symptoms, lack of resources, problems in behavior, difficulty in activities of daily living, disruptions in meaningful relationships and roles, threats to basic health and safety, challenges/needs as a result of a mental/alcohol and/or drug disorder; diagnosis alone is NOT the barrier</a:t>
            </a:r>
          </a:p>
          <a:p>
            <a:pPr eaLnBrk="1" hangingPunct="1">
              <a:buClrTx/>
            </a:pPr>
            <a:endParaRPr lang="en-US" sz="2000" dirty="0"/>
          </a:p>
        </p:txBody>
      </p:sp>
      <p:pic>
        <p:nvPicPr>
          <p:cNvPr id="11" name="Google Shape;253;p42" descr="MHTTC Stacked Color Bars" title="MHTTC Stacked Color Bars">
            <a:extLst>
              <a:ext uri="{FF2B5EF4-FFF2-40B4-BE49-F238E27FC236}">
                <a16:creationId xmlns:a16="http://schemas.microsoft.com/office/drawing/2014/main" id="{4C7CA2CD-FA8D-464B-999D-FA6C0F0BDC0C}"/>
              </a:ext>
            </a:extLst>
          </p:cNvPr>
          <p:cNvPicPr preferRelativeResize="0"/>
          <p:nvPr/>
        </p:nvPicPr>
        <p:blipFill rotWithShape="1">
          <a:blip r:embed="rId3">
            <a:alphaModFix/>
          </a:blip>
          <a:srcRect/>
          <a:stretch/>
        </p:blipFill>
        <p:spPr>
          <a:xfrm>
            <a:off x="9708508" y="5535448"/>
            <a:ext cx="2487302" cy="1658201"/>
          </a:xfrm>
          <a:prstGeom prst="rect">
            <a:avLst/>
          </a:prstGeom>
          <a:noFill/>
          <a:ln>
            <a:noFill/>
          </a:ln>
        </p:spPr>
      </p:pic>
      <p:sp>
        <p:nvSpPr>
          <p:cNvPr id="12" name="Rectangle 2">
            <a:extLst>
              <a:ext uri="{FF2B5EF4-FFF2-40B4-BE49-F238E27FC236}">
                <a16:creationId xmlns:a16="http://schemas.microsoft.com/office/drawing/2014/main" id="{AA456A13-D75B-4196-9AFB-41EDD1A9B818}"/>
              </a:ext>
            </a:extLst>
          </p:cNvPr>
          <p:cNvSpPr>
            <a:spLocks noGrp="1" noChangeArrowheads="1"/>
          </p:cNvSpPr>
          <p:nvPr>
            <p:ph type="title"/>
          </p:nvPr>
        </p:nvSpPr>
        <p:spPr>
          <a:xfrm>
            <a:off x="240322" y="167547"/>
            <a:ext cx="10515600" cy="714956"/>
          </a:xfrm>
        </p:spPr>
        <p:txBody>
          <a:bodyPr>
            <a:normAutofit/>
          </a:bodyPr>
          <a:lstStyle/>
          <a:p>
            <a:pPr eaLnBrk="1" hangingPunct="1">
              <a:defRPr/>
            </a:pPr>
            <a:r>
              <a:rPr lang="en-US" sz="3600" dirty="0">
                <a:solidFill>
                  <a:schemeClr val="bg1"/>
                </a:solidFill>
              </a:rPr>
              <a:t>Barriers</a:t>
            </a:r>
          </a:p>
        </p:txBody>
      </p:sp>
      <p:pic>
        <p:nvPicPr>
          <p:cNvPr id="2" name="Picture 1">
            <a:extLst>
              <a:ext uri="{FF2B5EF4-FFF2-40B4-BE49-F238E27FC236}">
                <a16:creationId xmlns:a16="http://schemas.microsoft.com/office/drawing/2014/main" id="{0C99A60D-FD62-422B-B16C-2AFCAF047B2C}"/>
              </a:ext>
              <a:ext uri="{C183D7F6-B498-43B3-948B-1728B52AA6E4}">
                <adec:decorative xmlns:adec="http://schemas.microsoft.com/office/drawing/2017/decorative" xmlns="" val="1"/>
              </a:ext>
            </a:extLst>
          </p:cNvPr>
          <p:cNvPicPr>
            <a:picLocks noChangeAspect="1"/>
          </p:cNvPicPr>
          <p:nvPr/>
        </p:nvPicPr>
        <p:blipFill rotWithShape="1">
          <a:blip r:embed="rId4"/>
          <a:srcRect l="5356" t="879" r="9312" b="5721"/>
          <a:stretch/>
        </p:blipFill>
        <p:spPr>
          <a:xfrm>
            <a:off x="8756302" y="1088436"/>
            <a:ext cx="2955888" cy="2426528"/>
          </a:xfrm>
          <a:prstGeom prst="rect">
            <a:avLst/>
          </a:prstGeom>
        </p:spPr>
      </p:pic>
    </p:spTree>
    <p:extLst>
      <p:ext uri="{BB962C8B-B14F-4D97-AF65-F5344CB8AC3E}">
        <p14:creationId xmlns:p14="http://schemas.microsoft.com/office/powerpoint/2010/main" val="216009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916999" y="2486721"/>
            <a:ext cx="4077763" cy="4706927"/>
          </a:xfrm>
        </p:spPr>
        <p:txBody>
          <a:bodyPr>
            <a:normAutofit/>
          </a:bodyPr>
          <a:lstStyle/>
          <a:p>
            <a:r>
              <a:rPr lang="en-US" dirty="0"/>
              <a:t>Anger issues</a:t>
            </a:r>
            <a:br>
              <a:rPr lang="en-US" dirty="0"/>
            </a:br>
            <a:endParaRPr lang="en-US" dirty="0"/>
          </a:p>
          <a:p>
            <a:r>
              <a:rPr lang="en-US" dirty="0"/>
              <a:t>Depressive symptoms</a:t>
            </a:r>
            <a:br>
              <a:rPr lang="en-US" dirty="0"/>
            </a:br>
            <a:endParaRPr lang="en-US" dirty="0"/>
          </a:p>
          <a:p>
            <a:r>
              <a:rPr lang="en-US" dirty="0"/>
              <a:t>Addiction</a:t>
            </a:r>
          </a:p>
          <a:p>
            <a:endParaRPr lang="en-US" dirty="0"/>
          </a:p>
          <a:p>
            <a:r>
              <a:rPr lang="en-US" dirty="0"/>
              <a:t>Serious medical issues</a:t>
            </a:r>
          </a:p>
        </p:txBody>
      </p:sp>
      <p:sp>
        <p:nvSpPr>
          <p:cNvPr id="5" name="Content Placeholder 4"/>
          <p:cNvSpPr>
            <a:spLocks noGrp="1"/>
          </p:cNvSpPr>
          <p:nvPr>
            <p:ph sz="half" idx="2"/>
          </p:nvPr>
        </p:nvSpPr>
        <p:spPr>
          <a:xfrm>
            <a:off x="5656521" y="2419710"/>
            <a:ext cx="6095664" cy="4095357"/>
          </a:xfrm>
        </p:spPr>
        <p:txBody>
          <a:bodyPr>
            <a:normAutofit fontScale="92500"/>
          </a:bodyPr>
          <a:lstStyle/>
          <a:p>
            <a:pPr>
              <a:spcAft>
                <a:spcPts val="1800"/>
              </a:spcAft>
            </a:pPr>
            <a:r>
              <a:rPr lang="en-US" dirty="0"/>
              <a:t>Outbursts and conflicts with neighbors</a:t>
            </a:r>
          </a:p>
          <a:p>
            <a:pPr>
              <a:spcAft>
                <a:spcPts val="1800"/>
              </a:spcAft>
            </a:pPr>
            <a:r>
              <a:rPr lang="en-US" dirty="0"/>
              <a:t>Lacks the energy to take care of basic household tasks</a:t>
            </a:r>
            <a:endParaRPr lang="en-US" sz="2400" dirty="0"/>
          </a:p>
          <a:p>
            <a:pPr>
              <a:spcAft>
                <a:spcPts val="1800"/>
              </a:spcAft>
            </a:pPr>
            <a:r>
              <a:rPr lang="en-US" dirty="0"/>
              <a:t>Substance use has led to police calls and risk of eviction</a:t>
            </a:r>
          </a:p>
          <a:p>
            <a:pPr>
              <a:spcAft>
                <a:spcPts val="1800"/>
              </a:spcAft>
            </a:pPr>
            <a:r>
              <a:rPr lang="en-US" dirty="0"/>
              <a:t>Unstable blood sugars have led to medical emergencies and hospitalization</a:t>
            </a:r>
          </a:p>
        </p:txBody>
      </p:sp>
      <p:sp>
        <p:nvSpPr>
          <p:cNvPr id="6" name="Text Placeholder 5"/>
          <p:cNvSpPr>
            <a:spLocks noGrp="1"/>
          </p:cNvSpPr>
          <p:nvPr>
            <p:ph type="body" sz="quarter" idx="4294967295"/>
          </p:nvPr>
        </p:nvSpPr>
        <p:spPr>
          <a:xfrm>
            <a:off x="796444" y="1726483"/>
            <a:ext cx="3657600" cy="639763"/>
          </a:xfrm>
        </p:spPr>
        <p:txBody>
          <a:bodyPr/>
          <a:lstStyle/>
          <a:p>
            <a:pPr marL="0" indent="0" algn="ctr">
              <a:buNone/>
            </a:pPr>
            <a:r>
              <a:rPr lang="en-US" dirty="0">
                <a:solidFill>
                  <a:schemeClr val="accent6"/>
                </a:solidFill>
              </a:rPr>
              <a:t>Weak Examples</a:t>
            </a:r>
          </a:p>
        </p:txBody>
      </p:sp>
      <p:sp>
        <p:nvSpPr>
          <p:cNvPr id="7" name="Text Placeholder 6"/>
          <p:cNvSpPr>
            <a:spLocks noGrp="1"/>
          </p:cNvSpPr>
          <p:nvPr>
            <p:ph type="body" sz="quarter" idx="4294967295"/>
          </p:nvPr>
        </p:nvSpPr>
        <p:spPr>
          <a:xfrm>
            <a:off x="5550196" y="1726484"/>
            <a:ext cx="3657600" cy="639763"/>
          </a:xfrm>
        </p:spPr>
        <p:txBody>
          <a:bodyPr/>
          <a:lstStyle/>
          <a:p>
            <a:pPr marL="0" indent="0">
              <a:buNone/>
            </a:pPr>
            <a:r>
              <a:rPr lang="en-US" dirty="0">
                <a:solidFill>
                  <a:schemeClr val="accent6"/>
                </a:solidFill>
              </a:rPr>
              <a:t>Strong Examples</a:t>
            </a:r>
          </a:p>
        </p:txBody>
      </p:sp>
      <p:pic>
        <p:nvPicPr>
          <p:cNvPr id="8" name="Google Shape;253;p42" descr="MHTTC Stacked Color Bars" title="MHTTC Stacked Color Bars">
            <a:extLst>
              <a:ext uri="{FF2B5EF4-FFF2-40B4-BE49-F238E27FC236}">
                <a16:creationId xmlns:a16="http://schemas.microsoft.com/office/drawing/2014/main" id="{3ADA6C80-30F5-4A55-9B5B-427A78187249}"/>
              </a:ext>
            </a:extLst>
          </p:cNvPr>
          <p:cNvPicPr preferRelativeResize="0"/>
          <p:nvPr/>
        </p:nvPicPr>
        <p:blipFill rotWithShape="1">
          <a:blip r:embed="rId3">
            <a:alphaModFix/>
          </a:blip>
          <a:srcRect/>
          <a:stretch/>
        </p:blipFill>
        <p:spPr>
          <a:xfrm>
            <a:off x="9708508" y="5535448"/>
            <a:ext cx="2487302" cy="1658201"/>
          </a:xfrm>
          <a:prstGeom prst="rect">
            <a:avLst/>
          </a:prstGeom>
          <a:noFill/>
          <a:ln>
            <a:noFill/>
          </a:ln>
        </p:spPr>
      </p:pic>
      <p:pic>
        <p:nvPicPr>
          <p:cNvPr id="9" name="Google Shape;253;p42" descr="MHTTC Stacked Color Bars" title="MHTTC Stacked Color Bars">
            <a:extLst>
              <a:ext uri="{FF2B5EF4-FFF2-40B4-BE49-F238E27FC236}">
                <a16:creationId xmlns:a16="http://schemas.microsoft.com/office/drawing/2014/main" id="{A0535FD4-434E-4947-933E-6443580915F2}"/>
              </a:ext>
            </a:extLst>
          </p:cNvPr>
          <p:cNvPicPr preferRelativeResize="0"/>
          <p:nvPr/>
        </p:nvPicPr>
        <p:blipFill rotWithShape="1">
          <a:blip r:embed="rId3">
            <a:alphaModFix/>
          </a:blip>
          <a:srcRect/>
          <a:stretch/>
        </p:blipFill>
        <p:spPr>
          <a:xfrm rot="10800000">
            <a:off x="0" y="5535447"/>
            <a:ext cx="2487302" cy="1658201"/>
          </a:xfrm>
          <a:prstGeom prst="rect">
            <a:avLst/>
          </a:prstGeom>
          <a:noFill/>
          <a:ln>
            <a:noFill/>
          </a:ln>
        </p:spPr>
      </p:pic>
      <p:sp>
        <p:nvSpPr>
          <p:cNvPr id="10" name="Title 3">
            <a:extLst>
              <a:ext uri="{FF2B5EF4-FFF2-40B4-BE49-F238E27FC236}">
                <a16:creationId xmlns:a16="http://schemas.microsoft.com/office/drawing/2014/main" id="{F2000D3E-7CB8-481D-8792-B6064D5D1274}"/>
              </a:ext>
            </a:extLst>
          </p:cNvPr>
          <p:cNvSpPr txBox="1">
            <a:spLocks/>
          </p:cNvSpPr>
          <p:nvPr/>
        </p:nvSpPr>
        <p:spPr>
          <a:xfrm>
            <a:off x="0" y="4146"/>
            <a:ext cx="12192000" cy="1382482"/>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Black" panose="020B0A04020102020204"/>
              <a:ea typeface="+mj-ea"/>
              <a:cs typeface="Arial" panose="020B0604020202020204" pitchFamily="34" charset="0"/>
            </a:endParaRPr>
          </a:p>
        </p:txBody>
      </p:sp>
      <p:sp>
        <p:nvSpPr>
          <p:cNvPr id="2" name="Title 1"/>
          <p:cNvSpPr>
            <a:spLocks noGrp="1"/>
          </p:cNvSpPr>
          <p:nvPr>
            <p:ph type="title"/>
          </p:nvPr>
        </p:nvSpPr>
        <p:spPr>
          <a:xfrm>
            <a:off x="592558" y="29076"/>
            <a:ext cx="11252111" cy="1325563"/>
          </a:xfrm>
        </p:spPr>
        <p:txBody>
          <a:bodyPr>
            <a:normAutofit/>
          </a:bodyPr>
          <a:lstStyle/>
          <a:p>
            <a:pPr algn="l"/>
            <a:r>
              <a:rPr lang="en-US" sz="3600" dirty="0">
                <a:solidFill>
                  <a:schemeClr val="bg1"/>
                </a:solidFill>
                <a:ea typeface="Tahoma" panose="020B0604030504040204" pitchFamily="34" charset="0"/>
                <a:cs typeface="Tahoma" panose="020B0604030504040204" pitchFamily="34" charset="0"/>
              </a:rPr>
              <a:t>Descriptive Barriers Connect the Dots Back to the Goal </a:t>
            </a:r>
          </a:p>
        </p:txBody>
      </p:sp>
    </p:spTree>
    <p:extLst>
      <p:ext uri="{BB962C8B-B14F-4D97-AF65-F5344CB8AC3E}">
        <p14:creationId xmlns:p14="http://schemas.microsoft.com/office/powerpoint/2010/main" val="374533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B8EE6B-4FF6-46FF-8236-E4B9D3472D44}"/>
              </a:ext>
            </a:extLst>
          </p:cNvPr>
          <p:cNvSpPr txBox="1">
            <a:spLocks/>
          </p:cNvSpPr>
          <p:nvPr/>
        </p:nvSpPr>
        <p:spPr>
          <a:xfrm>
            <a:off x="0" y="4146"/>
            <a:ext cx="12192000" cy="963630"/>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Black" panose="020B0A04020102020204"/>
              <a:ea typeface="+mj-ea"/>
              <a:cs typeface="Arial" panose="020B0604020202020204" pitchFamily="34" charset="0"/>
            </a:endParaRPr>
          </a:p>
        </p:txBody>
      </p:sp>
      <p:sp>
        <p:nvSpPr>
          <p:cNvPr id="92162" name="Rectangle 2"/>
          <p:cNvSpPr>
            <a:spLocks noGrp="1" noChangeArrowheads="1"/>
          </p:cNvSpPr>
          <p:nvPr>
            <p:ph type="title"/>
          </p:nvPr>
        </p:nvSpPr>
        <p:spPr>
          <a:xfrm>
            <a:off x="240322" y="167547"/>
            <a:ext cx="10515600" cy="714956"/>
          </a:xfrm>
        </p:spPr>
        <p:txBody>
          <a:bodyPr>
            <a:normAutofit/>
          </a:bodyPr>
          <a:lstStyle/>
          <a:p>
            <a:pPr eaLnBrk="1" hangingPunct="1">
              <a:defRPr/>
            </a:pPr>
            <a:r>
              <a:rPr lang="en-US" sz="3600" dirty="0">
                <a:solidFill>
                  <a:schemeClr val="bg1"/>
                </a:solidFill>
              </a:rPr>
              <a:t>Strengths</a:t>
            </a:r>
          </a:p>
        </p:txBody>
      </p:sp>
      <p:pic>
        <p:nvPicPr>
          <p:cNvPr id="6" name="Picture 3">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0694" y="2548184"/>
            <a:ext cx="3472181" cy="309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sz="half" idx="1"/>
          </p:nvPr>
        </p:nvSpPr>
        <p:spPr>
          <a:xfrm>
            <a:off x="242710" y="1328926"/>
            <a:ext cx="9370214" cy="5189105"/>
          </a:xfrm>
        </p:spPr>
        <p:txBody>
          <a:bodyPr>
            <a:normAutofit fontScale="40000" lnSpcReduction="20000"/>
          </a:bodyPr>
          <a:lstStyle/>
          <a:p>
            <a:pPr marL="342900" lvl="1" indent="-342900" eaLnBrk="1" hangingPunct="1">
              <a:lnSpc>
                <a:spcPct val="90000"/>
              </a:lnSpc>
            </a:pPr>
            <a:endParaRPr lang="en-US" dirty="0"/>
          </a:p>
          <a:p>
            <a:pPr>
              <a:lnSpc>
                <a:spcPct val="120000"/>
              </a:lnSpc>
              <a:spcBef>
                <a:spcPts val="0"/>
              </a:spcBef>
              <a:spcAft>
                <a:spcPts val="1200"/>
              </a:spcAft>
            </a:pPr>
            <a:r>
              <a:rPr lang="en-US" sz="5000" dirty="0"/>
              <a:t>Identifies aspects of the person’s life that they can draw from to move toward a specific goal</a:t>
            </a:r>
          </a:p>
          <a:p>
            <a:pPr>
              <a:lnSpc>
                <a:spcPct val="120000"/>
              </a:lnSpc>
              <a:spcBef>
                <a:spcPts val="0"/>
              </a:spcBef>
              <a:spcAft>
                <a:spcPts val="1200"/>
              </a:spcAft>
            </a:pPr>
            <a:r>
              <a:rPr lang="en-US" sz="5000" dirty="0"/>
              <a:t>Promotes engagement and communicates message of hope and confidence in the person’s abilities</a:t>
            </a:r>
          </a:p>
          <a:p>
            <a:pPr>
              <a:lnSpc>
                <a:spcPct val="120000"/>
              </a:lnSpc>
              <a:spcBef>
                <a:spcPts val="0"/>
              </a:spcBef>
              <a:spcAft>
                <a:spcPts val="1200"/>
              </a:spcAft>
            </a:pPr>
            <a:r>
              <a:rPr lang="en-US" sz="5000" dirty="0"/>
              <a:t>Captures the person’s unique identity, resources, interests </a:t>
            </a:r>
          </a:p>
          <a:p>
            <a:pPr lvl="1">
              <a:lnSpc>
                <a:spcPct val="120000"/>
              </a:lnSpc>
              <a:spcBef>
                <a:spcPts val="0"/>
              </a:spcBef>
              <a:spcAft>
                <a:spcPts val="1200"/>
              </a:spcAft>
            </a:pPr>
            <a:r>
              <a:rPr lang="en-US" sz="5000" dirty="0"/>
              <a:t>best qualities/motivation</a:t>
            </a:r>
          </a:p>
          <a:p>
            <a:pPr lvl="1">
              <a:lnSpc>
                <a:spcPct val="120000"/>
              </a:lnSpc>
              <a:spcBef>
                <a:spcPts val="0"/>
              </a:spcBef>
              <a:spcAft>
                <a:spcPts val="1200"/>
              </a:spcAft>
            </a:pPr>
            <a:r>
              <a:rPr lang="en-US" sz="5000" dirty="0"/>
              <a:t>strategies already utilized to help, self-directed wellness </a:t>
            </a:r>
          </a:p>
          <a:p>
            <a:pPr lvl="1">
              <a:lnSpc>
                <a:spcPct val="120000"/>
              </a:lnSpc>
              <a:spcBef>
                <a:spcPts val="0"/>
              </a:spcBef>
              <a:spcAft>
                <a:spcPts val="1200"/>
              </a:spcAft>
            </a:pPr>
            <a:r>
              <a:rPr lang="en-US" sz="5000" dirty="0"/>
              <a:t>competencies/accomplishments</a:t>
            </a:r>
          </a:p>
          <a:p>
            <a:pPr lvl="1">
              <a:lnSpc>
                <a:spcPct val="120000"/>
              </a:lnSpc>
              <a:spcBef>
                <a:spcPts val="0"/>
              </a:spcBef>
              <a:spcAft>
                <a:spcPts val="1200"/>
              </a:spcAft>
            </a:pPr>
            <a:r>
              <a:rPr lang="en-US" sz="5000" dirty="0"/>
              <a:t>cultural traditions and connections</a:t>
            </a:r>
          </a:p>
          <a:p>
            <a:pPr lvl="1">
              <a:lnSpc>
                <a:spcPct val="120000"/>
              </a:lnSpc>
              <a:spcBef>
                <a:spcPts val="0"/>
              </a:spcBef>
              <a:spcAft>
                <a:spcPts val="1200"/>
              </a:spcAft>
            </a:pPr>
            <a:r>
              <a:rPr lang="en-US" sz="5000" dirty="0"/>
              <a:t>community and social relationships </a:t>
            </a:r>
          </a:p>
          <a:p>
            <a:pPr lvl="1">
              <a:lnSpc>
                <a:spcPct val="120000"/>
              </a:lnSpc>
              <a:spcBef>
                <a:spcPts val="0"/>
              </a:spcBef>
              <a:spcAft>
                <a:spcPts val="1200"/>
              </a:spcAft>
            </a:pPr>
            <a:r>
              <a:rPr lang="en-US" sz="5000" dirty="0"/>
              <a:t>environmental factors that will increase the likelihood of success</a:t>
            </a:r>
          </a:p>
          <a:p>
            <a:pPr marL="457200" lvl="1" indent="0">
              <a:lnSpc>
                <a:spcPct val="120000"/>
              </a:lnSpc>
              <a:spcBef>
                <a:spcPts val="0"/>
              </a:spcBef>
              <a:spcAft>
                <a:spcPts val="1200"/>
              </a:spcAft>
              <a:buNone/>
            </a:pPr>
            <a:endParaRPr lang="en-US" sz="5000" dirty="0"/>
          </a:p>
          <a:p>
            <a:pPr marL="342900" lvl="1" indent="-342900" eaLnBrk="1" hangingPunct="1">
              <a:lnSpc>
                <a:spcPct val="90000"/>
              </a:lnSpc>
              <a:buClrTx/>
              <a:buSzPct val="77000"/>
              <a:buFont typeface="Wingdings" charset="2"/>
              <a:buChar char="v"/>
            </a:pPr>
            <a:endParaRPr lang="en-US" sz="5000" dirty="0"/>
          </a:p>
          <a:p>
            <a:pPr marL="342900" lvl="1" indent="-342900" eaLnBrk="1" hangingPunct="1">
              <a:lnSpc>
                <a:spcPct val="90000"/>
              </a:lnSpc>
              <a:buClrTx/>
              <a:buSzPct val="77000"/>
              <a:buFont typeface="Wingdings" charset="2"/>
              <a:buChar char="v"/>
            </a:pPr>
            <a:endParaRPr lang="en-US" sz="5000" dirty="0"/>
          </a:p>
        </p:txBody>
      </p:sp>
      <p:pic>
        <p:nvPicPr>
          <p:cNvPr id="7" name="Google Shape;253;p42" descr="MHTTC Stacked Color Bars" title="MHTTC Stacked Color Bars">
            <a:extLst>
              <a:ext uri="{FF2B5EF4-FFF2-40B4-BE49-F238E27FC236}">
                <a16:creationId xmlns:a16="http://schemas.microsoft.com/office/drawing/2014/main" id="{1AD6CCEC-BE67-41CA-BE6F-E8BFFD3A2E8B}"/>
              </a:ext>
            </a:extLst>
          </p:cNvPr>
          <p:cNvPicPr preferRelativeResize="0"/>
          <p:nvPr/>
        </p:nvPicPr>
        <p:blipFill rotWithShape="1">
          <a:blip r:embed="rId4">
            <a:alphaModFix/>
          </a:blip>
          <a:srcRect/>
          <a:stretch/>
        </p:blipFill>
        <p:spPr>
          <a:xfrm>
            <a:off x="9704698" y="5546080"/>
            <a:ext cx="2487302" cy="1658201"/>
          </a:xfrm>
          <a:prstGeom prst="rect">
            <a:avLst/>
          </a:prstGeom>
          <a:noFill/>
          <a:ln>
            <a:noFill/>
          </a:ln>
        </p:spPr>
      </p:pic>
    </p:spTree>
    <p:extLst>
      <p:ext uri="{BB962C8B-B14F-4D97-AF65-F5344CB8AC3E}">
        <p14:creationId xmlns:p14="http://schemas.microsoft.com/office/powerpoint/2010/main" val="6787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1"/>
          <p:cNvSpPr>
            <a:spLocks noGrp="1"/>
          </p:cNvSpPr>
          <p:nvPr>
            <p:ph type="title"/>
          </p:nvPr>
        </p:nvSpPr>
        <p:spPr>
          <a:xfrm>
            <a:off x="331526" y="311265"/>
            <a:ext cx="11300347" cy="1166884"/>
          </a:xfrm>
        </p:spPr>
        <p:txBody>
          <a:bodyPr>
            <a:noAutofit/>
          </a:bodyPr>
          <a:lstStyle/>
          <a:p>
            <a:pPr algn="l" eaLnBrk="1" hangingPunct="1"/>
            <a:r>
              <a:rPr lang="en-US" altLang="en-US" sz="4000" dirty="0">
                <a:solidFill>
                  <a:srgbClr val="FF0000"/>
                </a:solidFill>
                <a:cs typeface="Tahoma" pitchFamily="34" charset="0"/>
              </a:rPr>
              <a:t>Strengths as the Foundation of the Plan</a:t>
            </a:r>
          </a:p>
        </p:txBody>
      </p:sp>
      <p:sp>
        <p:nvSpPr>
          <p:cNvPr id="17410" name="Content Placeholder 2"/>
          <p:cNvSpPr>
            <a:spLocks noGrp="1"/>
          </p:cNvSpPr>
          <p:nvPr>
            <p:ph sz="quarter" idx="10"/>
          </p:nvPr>
        </p:nvSpPr>
        <p:spPr>
          <a:prstGeom prst="rect">
            <a:avLst/>
          </a:prstGeom>
        </p:spPr>
        <p:txBody>
          <a:bodyPr>
            <a:normAutofit fontScale="85000" lnSpcReduction="10000"/>
          </a:bodyPr>
          <a:lstStyle/>
          <a:p>
            <a:pPr marL="114300" indent="0">
              <a:buNone/>
              <a:defRPr/>
            </a:pPr>
            <a:r>
              <a:rPr lang="en-US" altLang="en-US" dirty="0">
                <a:solidFill>
                  <a:schemeClr val="tx2"/>
                </a:solidFill>
                <a:latin typeface="Tahoma" panose="020B0604030504040204" pitchFamily="34" charset="0"/>
                <a:ea typeface="Tahoma" panose="020B0604030504040204" pitchFamily="34" charset="0"/>
                <a:cs typeface="Tahoma" panose="020B0604030504040204" pitchFamily="34" charset="0"/>
              </a:rPr>
              <a:t>Video clip…The Gestalt Project</a:t>
            </a:r>
          </a:p>
          <a:p>
            <a:pPr eaLnBrk="1" hangingPunct="1">
              <a:defRPr/>
            </a:pPr>
            <a:endParaRPr lang="en-US" altLang="en-US" dirty="0">
              <a:ea typeface="ＭＳ Ｐゴシック" pitchFamily="34" charset="-128"/>
            </a:endParaRPr>
          </a:p>
        </p:txBody>
      </p:sp>
      <p:sp>
        <p:nvSpPr>
          <p:cNvPr id="3" name="Slide Number Placeholder 2">
            <a:extLst>
              <a:ext uri="{FF2B5EF4-FFF2-40B4-BE49-F238E27FC236}">
                <a16:creationId xmlns:a16="http://schemas.microsoft.com/office/drawing/2014/main" id="{2E201E46-D7D1-46CA-9F73-28735E3A48E3}"/>
              </a:ext>
            </a:extLst>
          </p:cNvPr>
          <p:cNvSpPr>
            <a:spLocks noGrp="1"/>
          </p:cNvSpPr>
          <p:nvPr>
            <p:ph type="sldNum" sz="quarter" idx="4294967295"/>
          </p:nvPr>
        </p:nvSpPr>
        <p:spPr>
          <a:xfrm>
            <a:off x="9448800" y="6356350"/>
            <a:ext cx="2743200" cy="365125"/>
          </a:xfrm>
        </p:spPr>
        <p:txBody>
          <a:bodyPr/>
          <a:lstStyle/>
          <a:p>
            <a:fld id="{97A2D8E1-906D-4661-A7DC-7E0ACB2CBD22}" type="slidenum">
              <a:rPr lang="en-US" smtClean="0"/>
              <a:t>29</a:t>
            </a:fld>
            <a:endParaRPr lang="en-US"/>
          </a:p>
        </p:txBody>
      </p:sp>
      <p:sp>
        <p:nvSpPr>
          <p:cNvPr id="83972" name="Rectangle 3"/>
          <p:cNvSpPr>
            <a:spLocks noChangeArrowheads="1"/>
          </p:cNvSpPr>
          <p:nvPr/>
        </p:nvSpPr>
        <p:spPr bwMode="auto">
          <a:xfrm>
            <a:off x="1828800" y="5871797"/>
            <a:ext cx="830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kumimoji="1" sz="3200">
                <a:solidFill>
                  <a:schemeClr val="tx1"/>
                </a:solidFill>
                <a:latin typeface="Times New Roman" pitchFamily="18" charset="0"/>
                <a:ea typeface="MS PGothic" pitchFamily="34" charset="-128"/>
              </a:defRPr>
            </a:lvl1pPr>
            <a:lvl2pPr marL="742950" indent="-285750" eaLnBrk="0" hangingPunct="0">
              <a:spcBef>
                <a:spcPct val="20000"/>
              </a:spcBef>
              <a:buClr>
                <a:schemeClr val="accent1"/>
              </a:buClr>
              <a:buChar char="•"/>
              <a:defRPr kumimoji="1" sz="2800">
                <a:solidFill>
                  <a:schemeClr val="tx1"/>
                </a:solidFill>
                <a:latin typeface="Times New Roman" pitchFamily="18" charset="0"/>
                <a:ea typeface="MS PGothic" pitchFamily="34" charset="-128"/>
              </a:defRPr>
            </a:lvl2pPr>
            <a:lvl3pPr marL="1143000" indent="-228600" eaLnBrk="0" hangingPunct="0">
              <a:spcBef>
                <a:spcPct val="20000"/>
              </a:spcBef>
              <a:buClr>
                <a:schemeClr val="accent1"/>
              </a:buClr>
              <a:buChar char="•"/>
              <a:defRPr kumimoji="1" sz="2400">
                <a:solidFill>
                  <a:schemeClr val="tx1"/>
                </a:solidFill>
                <a:latin typeface="Times New Roman" pitchFamily="18" charset="0"/>
                <a:ea typeface="MS PGothic" pitchFamily="34" charset="-128"/>
              </a:defRPr>
            </a:lvl3pPr>
            <a:lvl4pPr marL="1600200" indent="-228600" eaLnBrk="0" hangingPunct="0">
              <a:spcBef>
                <a:spcPct val="20000"/>
              </a:spcBef>
              <a:buClr>
                <a:schemeClr val="accent1"/>
              </a:buClr>
              <a:buChar char="•"/>
              <a:defRPr kumimoji="1" sz="2000">
                <a:solidFill>
                  <a:schemeClr val="tx1"/>
                </a:solidFill>
                <a:latin typeface="Times New Roman" pitchFamily="18" charset="0"/>
                <a:ea typeface="MS PGothic" pitchFamily="34" charset="-128"/>
              </a:defRPr>
            </a:lvl4pPr>
            <a:lvl5pPr marL="2057400" indent="-228600" eaLnBrk="0" hangingPunct="0">
              <a:spcBef>
                <a:spcPct val="20000"/>
              </a:spcBef>
              <a:buClr>
                <a:schemeClr val="accent1"/>
              </a:buClr>
              <a:buChar char="•"/>
              <a:defRPr kumimoji="1"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MS PGothic" pitchFamily="34" charset="-128"/>
              </a:defRPr>
            </a:lvl9pPr>
          </a:lstStyle>
          <a:p>
            <a:pPr algn="ctr" eaLnBrk="1" hangingPunct="1">
              <a:spcBef>
                <a:spcPct val="0"/>
              </a:spcBef>
              <a:buClrTx/>
              <a:buFontTx/>
              <a:buNone/>
            </a:pPr>
            <a:r>
              <a:rPr kumimoji="0" lang="en-US" altLang="en-US" sz="1800" dirty="0">
                <a:solidFill>
                  <a:schemeClr val="tx2"/>
                </a:solidFill>
                <a:latin typeface="Arial" pitchFamily="34" charset="0"/>
                <a:hlinkClick r:id="rId3"/>
              </a:rPr>
              <a:t>http://www.youtube.com/watch?v=QficvVNIxTI&amp;feature=youtu.be</a:t>
            </a:r>
            <a:endParaRPr kumimoji="0" lang="en-US" altLang="en-US" sz="1800" dirty="0">
              <a:solidFill>
                <a:schemeClr val="tx2"/>
              </a:solidFill>
              <a:latin typeface="Arial" pitchFamily="34" charset="0"/>
            </a:endParaRPr>
          </a:p>
          <a:p>
            <a:pPr algn="ctr" eaLnBrk="1" hangingPunct="1">
              <a:spcBef>
                <a:spcPct val="0"/>
              </a:spcBef>
              <a:buClrTx/>
              <a:buFontTx/>
              <a:buNone/>
            </a:pPr>
            <a:endParaRPr kumimoji="0" lang="en-US" altLang="en-US" sz="1800" dirty="0">
              <a:solidFill>
                <a:schemeClr val="tx2"/>
              </a:solidFill>
              <a:latin typeface="Arial" pitchFamily="34" charset="0"/>
            </a:endParaRPr>
          </a:p>
          <a:p>
            <a:pPr algn="ctr" eaLnBrk="1" hangingPunct="1">
              <a:spcBef>
                <a:spcPct val="0"/>
              </a:spcBef>
              <a:buClrTx/>
              <a:buFontTx/>
              <a:buNone/>
            </a:pPr>
            <a:endParaRPr kumimoji="0" lang="en-US" altLang="en-US" sz="1800" dirty="0">
              <a:solidFill>
                <a:schemeClr val="tx2"/>
              </a:solidFill>
              <a:latin typeface="Arial" pitchFamily="34" charset="0"/>
            </a:endParaRPr>
          </a:p>
          <a:p>
            <a:pPr algn="ctr" eaLnBrk="1" hangingPunct="1">
              <a:spcBef>
                <a:spcPct val="0"/>
              </a:spcBef>
              <a:buClrTx/>
              <a:buFontTx/>
              <a:buNone/>
            </a:pPr>
            <a:endParaRPr kumimoji="0" lang="en-US" altLang="en-US" sz="1800" dirty="0">
              <a:latin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49" y="1478149"/>
            <a:ext cx="7086600" cy="404299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27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310453"/>
            <a:ext cx="11655972" cy="1325563"/>
          </a:xfrm>
        </p:spPr>
        <p:txBody>
          <a:bodyPr>
            <a:normAutofit/>
          </a:bodyPr>
          <a:lstStyle/>
          <a:p>
            <a:r>
              <a:rPr lang="en-US" b="1" dirty="0"/>
              <a:t>The 4 “Ps” of PCRP </a:t>
            </a:r>
            <a:br>
              <a:rPr lang="en-US" b="1" dirty="0"/>
            </a:br>
            <a:endParaRPr lang="en-US" b="1"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02400" y="1422179"/>
            <a:ext cx="5577016"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448094" y="310453"/>
            <a:ext cx="3454400" cy="1384995"/>
          </a:xfrm>
          <a:prstGeom prst="rect">
            <a:avLst/>
          </a:prstGeom>
          <a:solidFill>
            <a:schemeClr val="accent6">
              <a:lumMod val="60000"/>
              <a:lumOff val="40000"/>
            </a:schemeClr>
          </a:solidFill>
          <a:effectLst>
            <a:softEdge rad="63500"/>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Recently Released Web-based Video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 Tips Sheet Series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http://www.promise.global/propel.html</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Tondora &amp; Davidson (YALE)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Rae, &amp;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Kar</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Ray (CAMBRIDGE)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descr="The practice of PCP can only grow out of a culture that fully appreciates recovery, self-determination, and community inclusion.  &#10;&#10;Can change what people “do”… but also need to change way people feel and think.&#10;" title="Quote on the  Practice of PCP"/>
          <p:cNvSpPr>
            <a:spLocks noChangeArrowheads="1"/>
          </p:cNvSpPr>
          <p:nvPr/>
        </p:nvSpPr>
        <p:spPr bwMode="auto">
          <a:xfrm>
            <a:off x="203201" y="2991839"/>
            <a:ext cx="6197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itchFamily="18" charset="2"/>
              <a:buChar char=""/>
              <a:defRPr sz="3200">
                <a:solidFill>
                  <a:schemeClr val="tx1"/>
                </a:solidFill>
                <a:latin typeface="Cambria" pitchFamily="18" charset="0"/>
              </a:defRPr>
            </a:lvl1pPr>
            <a:lvl2pPr marL="742950" indent="-285750" eaLnBrk="0" hangingPunct="0">
              <a:spcBef>
                <a:spcPct val="20000"/>
              </a:spcBef>
              <a:buClr>
                <a:schemeClr val="tx2"/>
              </a:buClr>
              <a:buSzPct val="60000"/>
              <a:buFont typeface="Wingdings 2" pitchFamily="18" charset="2"/>
              <a:buChar char=""/>
              <a:defRPr sz="2800">
                <a:solidFill>
                  <a:schemeClr val="tx1"/>
                </a:solidFill>
                <a:latin typeface="Cambria" pitchFamily="18" charset="0"/>
              </a:defRPr>
            </a:lvl2pPr>
            <a:lvl3pPr marL="1143000" indent="-228600" eaLnBrk="0" hangingPunct="0">
              <a:spcBef>
                <a:spcPct val="20000"/>
              </a:spcBef>
              <a:buClr>
                <a:schemeClr val="tx2"/>
              </a:buClr>
              <a:buSzPct val="60000"/>
              <a:buFont typeface="Wingdings 2" pitchFamily="18" charset="2"/>
              <a:buChar char=""/>
              <a:defRPr sz="2400">
                <a:solidFill>
                  <a:schemeClr val="tx1"/>
                </a:solidFill>
                <a:latin typeface="Cambria" pitchFamily="18" charset="0"/>
              </a:defRPr>
            </a:lvl3pPr>
            <a:lvl4pPr marL="1600200" indent="-228600" eaLnBrk="0" hangingPunct="0">
              <a:spcBef>
                <a:spcPct val="20000"/>
              </a:spcBef>
              <a:buClr>
                <a:schemeClr val="tx2"/>
              </a:buClr>
              <a:buSzPct val="60000"/>
              <a:buFont typeface="Wingdings 2" pitchFamily="18" charset="2"/>
              <a:buChar char=""/>
              <a:defRPr sz="2000">
                <a:solidFill>
                  <a:schemeClr val="tx1"/>
                </a:solidFill>
                <a:latin typeface="Cambria" pitchFamily="18" charset="0"/>
              </a:defRPr>
            </a:lvl4pPr>
            <a:lvl5pPr marL="2057400" indent="-228600" eaLnBrk="0" hangingPunct="0">
              <a:spcBef>
                <a:spcPct val="20000"/>
              </a:spcBef>
              <a:buClr>
                <a:schemeClr val="tx2"/>
              </a:buClr>
              <a:buSzPct val="60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Cambria" pitchFamily="18" charset="0"/>
              </a:defRPr>
            </a:lvl9p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a:ea typeface="+mn-ea"/>
                <a:cs typeface="+mn-cs"/>
              </a:rPr>
              <a:t>Can change what people “do”… but also need to change the way people feel and think.</a:t>
            </a:r>
          </a:p>
          <a:p>
            <a:pPr marL="0" marR="0" lvl="0" indent="0" algn="l" defTabSz="914400" rtl="0" eaLnBrk="1" fontAlgn="auto" latinLnBrk="0" hangingPunct="1">
              <a:lnSpc>
                <a:spcPct val="100000"/>
              </a:lnSpc>
              <a:spcBef>
                <a:spcPct val="0"/>
              </a:spcBef>
              <a:spcAft>
                <a:spcPts val="0"/>
              </a:spcAft>
              <a:buClrTx/>
              <a:buSzTx/>
              <a:buFont typeface="Wingdings 2" pitchFamily="18" charset="2"/>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a:ea typeface="+mn-ea"/>
                <a:cs typeface="+mn-cs"/>
              </a:rPr>
              <a:t>*4 Essential Ps:</a:t>
            </a:r>
          </a:p>
          <a:p>
            <a:pPr marL="108585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a:ea typeface="+mn-ea"/>
                <a:cs typeface="+mn-cs"/>
              </a:rPr>
              <a:t>Philosophy – core values</a:t>
            </a:r>
          </a:p>
          <a:p>
            <a:pPr marL="108585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a:ea typeface="+mn-ea"/>
                <a:cs typeface="+mn-cs"/>
              </a:rPr>
              <a:t>Process – new ways of partnering</a:t>
            </a:r>
          </a:p>
          <a:p>
            <a:pPr marL="108585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a:ea typeface="+mn-ea"/>
                <a:cs typeface="+mn-cs"/>
              </a:rPr>
              <a:t>Plan – concrete roadmap</a:t>
            </a:r>
          </a:p>
          <a:p>
            <a:pPr marL="108585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a:ea typeface="+mn-ea"/>
                <a:cs typeface="+mn-cs"/>
              </a:rPr>
              <a:t>Purpose – meaningful outcomes</a:t>
            </a:r>
          </a:p>
          <a:p>
            <a:pPr marL="0" marR="0" lvl="0" indent="0" algn="l" defTabSz="914400" rtl="0" eaLnBrk="1" fontAlgn="auto" latinLnBrk="0" hangingPunct="1">
              <a:lnSpc>
                <a:spcPct val="100000"/>
              </a:lnSpc>
              <a:spcBef>
                <a:spcPct val="0"/>
              </a:spcBef>
              <a:spcAft>
                <a:spcPts val="0"/>
              </a:spcAft>
              <a:buClrTx/>
              <a:buSzTx/>
              <a:buFont typeface="Wingdings 2" pitchFamily="18" charset="2"/>
              <a:buNone/>
              <a:tabLst/>
              <a:defRPr/>
            </a:pPr>
            <a:r>
              <a:rPr kumimoji="0" lang="en-US" altLang="en-US" sz="22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742950" marR="0" lvl="1" indent="0" algn="l" defTabSz="914400" rtl="0" eaLnBrk="1" fontAlgn="auto" latinLnBrk="0" hangingPunct="1">
              <a:lnSpc>
                <a:spcPct val="100000"/>
              </a:lnSpc>
              <a:spcBef>
                <a:spcPct val="0"/>
              </a:spcBef>
              <a:spcAft>
                <a:spcPts val="0"/>
              </a:spcAft>
              <a:buClrTx/>
              <a:buSzTx/>
              <a:buFont typeface="Wingdings 2" pitchFamily="18" charset="2"/>
              <a:buNone/>
              <a:tabLst/>
              <a:defRPr/>
            </a:pPr>
            <a:endParaRPr kumimoji="0" lang="en-US" altLang="en-US" sz="2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Rectangle 9" descr="The practice of PCP can only grow out of a culture that fully appreciates recovery, self-determination, and community inclusion.  &#10;&#10;Can change what people “do”… but also need to change way people feel and think.&#10;" title="Quote on the  Practice of PCP"/>
          <p:cNvSpPr>
            <a:spLocks noChangeArrowheads="1"/>
          </p:cNvSpPr>
          <p:nvPr/>
        </p:nvSpPr>
        <p:spPr bwMode="auto">
          <a:xfrm>
            <a:off x="203201" y="1422179"/>
            <a:ext cx="63965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itchFamily="18" charset="2"/>
              <a:buChar char=""/>
              <a:defRPr sz="3200">
                <a:solidFill>
                  <a:schemeClr val="tx1"/>
                </a:solidFill>
                <a:latin typeface="Cambria" pitchFamily="18" charset="0"/>
              </a:defRPr>
            </a:lvl1pPr>
            <a:lvl2pPr marL="742950" indent="-285750" eaLnBrk="0" hangingPunct="0">
              <a:spcBef>
                <a:spcPct val="20000"/>
              </a:spcBef>
              <a:buClr>
                <a:schemeClr val="tx2"/>
              </a:buClr>
              <a:buSzPct val="60000"/>
              <a:buFont typeface="Wingdings 2" pitchFamily="18" charset="2"/>
              <a:buChar char=""/>
              <a:defRPr sz="2800">
                <a:solidFill>
                  <a:schemeClr val="tx1"/>
                </a:solidFill>
                <a:latin typeface="Cambria" pitchFamily="18" charset="0"/>
              </a:defRPr>
            </a:lvl2pPr>
            <a:lvl3pPr marL="1143000" indent="-228600" eaLnBrk="0" hangingPunct="0">
              <a:spcBef>
                <a:spcPct val="20000"/>
              </a:spcBef>
              <a:buClr>
                <a:schemeClr val="tx2"/>
              </a:buClr>
              <a:buSzPct val="60000"/>
              <a:buFont typeface="Wingdings 2" pitchFamily="18" charset="2"/>
              <a:buChar char=""/>
              <a:defRPr sz="2400">
                <a:solidFill>
                  <a:schemeClr val="tx1"/>
                </a:solidFill>
                <a:latin typeface="Cambria" pitchFamily="18" charset="0"/>
              </a:defRPr>
            </a:lvl3pPr>
            <a:lvl4pPr marL="1600200" indent="-228600" eaLnBrk="0" hangingPunct="0">
              <a:spcBef>
                <a:spcPct val="20000"/>
              </a:spcBef>
              <a:buClr>
                <a:schemeClr val="tx2"/>
              </a:buClr>
              <a:buSzPct val="60000"/>
              <a:buFont typeface="Wingdings 2" pitchFamily="18" charset="2"/>
              <a:buChar char=""/>
              <a:defRPr sz="2000">
                <a:solidFill>
                  <a:schemeClr val="tx1"/>
                </a:solidFill>
                <a:latin typeface="Cambria" pitchFamily="18" charset="0"/>
              </a:defRPr>
            </a:lvl4pPr>
            <a:lvl5pPr marL="2057400" indent="-228600" eaLnBrk="0" hangingPunct="0">
              <a:spcBef>
                <a:spcPct val="20000"/>
              </a:spcBef>
              <a:buClr>
                <a:schemeClr val="tx2"/>
              </a:buClr>
              <a:buSzPct val="60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Cambria" pitchFamily="18" charset="0"/>
              </a:defRPr>
            </a:lvl9p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a:ea typeface="+mn-ea"/>
                <a:cs typeface="+mn-cs"/>
              </a:rPr>
              <a:t>The </a:t>
            </a:r>
            <a:r>
              <a:rPr kumimoji="0" lang="en-US" altLang="en-US" sz="2400" b="1" i="1" u="none" strike="noStrike" kern="1200" cap="none" spc="0" normalizeH="0" baseline="0" noProof="0" dirty="0">
                <a:ln>
                  <a:noFill/>
                </a:ln>
                <a:solidFill>
                  <a:prstClr val="black"/>
                </a:solidFill>
                <a:effectLst/>
                <a:uLnTx/>
                <a:uFillTx/>
                <a:latin typeface="Arial" panose="020B0604020202020204"/>
                <a:ea typeface="+mn-ea"/>
                <a:cs typeface="+mn-cs"/>
              </a:rPr>
              <a:t>practice</a:t>
            </a:r>
            <a:r>
              <a:rPr kumimoji="0" lang="en-US" altLang="en-US" sz="2400" b="0"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altLang="en-US" sz="2400" b="0" i="0" u="none" strike="noStrike" kern="1200" cap="none" spc="0" normalizeH="0" baseline="0" noProof="0" dirty="0">
                <a:ln>
                  <a:noFill/>
                </a:ln>
                <a:solidFill>
                  <a:prstClr val="black"/>
                </a:solidFill>
                <a:effectLst/>
                <a:uLnTx/>
                <a:uFillTx/>
                <a:latin typeface="Arial" panose="020B0604020202020204"/>
                <a:ea typeface="+mn-ea"/>
                <a:cs typeface="+mn-cs"/>
              </a:rPr>
              <a:t>of PCRP can only grow out of a </a:t>
            </a:r>
            <a:r>
              <a:rPr kumimoji="0" lang="en-US" altLang="en-US" sz="2400" b="1" i="1" u="none" strike="noStrike" kern="1200" cap="none" spc="0" normalizeH="0" baseline="0" noProof="0" dirty="0">
                <a:ln>
                  <a:noFill/>
                </a:ln>
                <a:solidFill>
                  <a:prstClr val="black"/>
                </a:solidFill>
                <a:effectLst/>
                <a:uLnTx/>
                <a:uFillTx/>
                <a:latin typeface="Arial" panose="020B0604020202020204"/>
                <a:ea typeface="+mn-ea"/>
                <a:cs typeface="+mn-cs"/>
              </a:rPr>
              <a:t>culture</a:t>
            </a:r>
            <a:r>
              <a:rPr kumimoji="0" lang="en-US" altLang="en-US" sz="2400" b="0" i="0" u="none" strike="noStrike" kern="1200" cap="none" spc="0" normalizeH="0" baseline="0" noProof="0" dirty="0">
                <a:ln>
                  <a:noFill/>
                </a:ln>
                <a:solidFill>
                  <a:prstClr val="black"/>
                </a:solidFill>
                <a:effectLst/>
                <a:uLnTx/>
                <a:uFillTx/>
                <a:latin typeface="Arial" panose="020B0604020202020204"/>
                <a:ea typeface="+mn-ea"/>
                <a:cs typeface="+mn-cs"/>
              </a:rPr>
              <a:t> that fully appreciates recovery, self-determination, and community inclusion.  </a:t>
            </a:r>
          </a:p>
        </p:txBody>
      </p:sp>
    </p:spTree>
    <p:custDataLst>
      <p:tags r:id="rId1"/>
    </p:custDataLst>
    <p:extLst>
      <p:ext uri="{BB962C8B-B14F-4D97-AF65-F5344CB8AC3E}">
        <p14:creationId xmlns:p14="http://schemas.microsoft.com/office/powerpoint/2010/main" val="29567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4294967295"/>
          </p:nvPr>
        </p:nvSpPr>
        <p:spPr>
          <a:xfrm>
            <a:off x="413742" y="1358899"/>
            <a:ext cx="10307387" cy="5362587"/>
          </a:xfrm>
        </p:spPr>
        <p:txBody>
          <a:bodyPr>
            <a:normAutofit/>
          </a:bodyPr>
          <a:lstStyle/>
          <a:p>
            <a:pPr>
              <a:spcAft>
                <a:spcPts val="1200"/>
              </a:spcAft>
            </a:pPr>
            <a:r>
              <a:rPr lang="en-US" altLang="en-US" sz="2200" dirty="0">
                <a:solidFill>
                  <a:srgbClr val="FF0000"/>
                </a:solidFill>
                <a:latin typeface="Tahoma" pitchFamily="34" charset="0"/>
                <a:cs typeface="Tahoma" pitchFamily="34" charset="0"/>
              </a:rPr>
              <a:t>After the video, we’ll move into Zoom breakouts for a few minutes to discuss:</a:t>
            </a:r>
          </a:p>
          <a:p>
            <a:pPr>
              <a:spcAft>
                <a:spcPts val="1200"/>
              </a:spcAft>
            </a:pPr>
            <a:r>
              <a:rPr lang="en-US" altLang="en-US" sz="2200" dirty="0">
                <a:latin typeface="Tahoma" pitchFamily="34" charset="0"/>
                <a:cs typeface="Tahoma" pitchFamily="34" charset="0"/>
              </a:rPr>
              <a:t>What stood out for you in the clip and why?</a:t>
            </a:r>
          </a:p>
          <a:p>
            <a:pPr>
              <a:spcAft>
                <a:spcPts val="1200"/>
              </a:spcAft>
            </a:pPr>
            <a:r>
              <a:rPr lang="en-US" altLang="en-US" sz="2200" dirty="0">
                <a:latin typeface="Tahoma" pitchFamily="34" charset="0"/>
                <a:cs typeface="Tahoma" pitchFamily="34" charset="0"/>
              </a:rPr>
              <a:t>How did you feel emotionally MID-WAY through the clip?  How did you feel at the end? </a:t>
            </a:r>
          </a:p>
          <a:p>
            <a:pPr>
              <a:spcAft>
                <a:spcPts val="1200"/>
              </a:spcAft>
            </a:pPr>
            <a:r>
              <a:rPr lang="en-US" altLang="en-US" sz="2200" dirty="0">
                <a:latin typeface="Tahoma" pitchFamily="34" charset="0"/>
                <a:cs typeface="Tahoma" pitchFamily="34" charset="0"/>
              </a:rPr>
              <a:t>What did you learn? And how might this relate to PCRP language and thinking?  What if YOU were defined largely by ONE part of yourself – a part you really struggle with…maybe an illness, maybe a difficult experience in your life. What would that be like?</a:t>
            </a:r>
          </a:p>
          <a:p>
            <a:pPr>
              <a:spcAft>
                <a:spcPts val="1200"/>
              </a:spcAft>
            </a:pPr>
            <a:endParaRPr lang="en-US" altLang="en-US" b="1" dirty="0">
              <a:solidFill>
                <a:schemeClr val="bg1"/>
              </a:solidFill>
            </a:endParaRPr>
          </a:p>
          <a:p>
            <a:pPr>
              <a:spcAft>
                <a:spcPts val="1200"/>
              </a:spcAft>
            </a:pPr>
            <a:endParaRPr lang="en-US" altLang="en-US" dirty="0">
              <a:solidFill>
                <a:schemeClr val="bg1"/>
              </a:solidFill>
            </a:endParaRPr>
          </a:p>
          <a:p>
            <a:pPr>
              <a:spcAft>
                <a:spcPts val="1200"/>
              </a:spcAft>
            </a:pPr>
            <a:endParaRPr lang="en-US" altLang="en-US" dirty="0">
              <a:solidFill>
                <a:schemeClr val="bg1"/>
              </a:solidFill>
            </a:endParaRPr>
          </a:p>
        </p:txBody>
      </p:sp>
      <p:sp>
        <p:nvSpPr>
          <p:cNvPr id="84995" name="Title 1"/>
          <p:cNvSpPr>
            <a:spLocks noGrp="1"/>
          </p:cNvSpPr>
          <p:nvPr>
            <p:ph type="title"/>
          </p:nvPr>
        </p:nvSpPr>
        <p:spPr>
          <a:xfrm>
            <a:off x="413743" y="215900"/>
            <a:ext cx="8534400" cy="1143000"/>
          </a:xfrm>
        </p:spPr>
        <p:txBody>
          <a:bodyPr>
            <a:normAutofit fontScale="90000"/>
          </a:bodyPr>
          <a:lstStyle/>
          <a:p>
            <a:pPr eaLnBrk="1" hangingPunct="1"/>
            <a:r>
              <a:rPr lang="en-US" altLang="en-US" b="1" dirty="0">
                <a:solidFill>
                  <a:srgbClr val="FF0000"/>
                </a:solidFill>
              </a:rPr>
              <a:t>Questions for Consideration</a:t>
            </a:r>
          </a:p>
        </p:txBody>
      </p:sp>
      <p:pic>
        <p:nvPicPr>
          <p:cNvPr id="50178" name="Picture 2" descr="C:\Users\tondo\AppData\Local\Microsoft\Windows\INetCache\IE\XAY87A3L\4459735887_dbfe19bbd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572" y="4481940"/>
            <a:ext cx="2321695" cy="15462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4294967295"/>
          </p:nvPr>
        </p:nvSpPr>
        <p:spPr>
          <a:xfrm>
            <a:off x="413741" y="4972807"/>
            <a:ext cx="7253795" cy="2110764"/>
          </a:xfrm>
        </p:spPr>
        <p:txBody>
          <a:bodyPr>
            <a:normAutofit/>
          </a:bodyPr>
          <a:lstStyle/>
          <a:p>
            <a:pPr>
              <a:spcAft>
                <a:spcPts val="1200"/>
              </a:spcAft>
            </a:pPr>
            <a:r>
              <a:rPr lang="en-US" altLang="en-US" sz="2200" dirty="0">
                <a:latin typeface="Tahoma" pitchFamily="34" charset="0"/>
                <a:cs typeface="Tahoma" pitchFamily="34" charset="0"/>
              </a:rPr>
              <a:t>What types of stories do we craft about the people we serve and the lives they live?  How can we use language to promote a more hopeful narrative?</a:t>
            </a:r>
          </a:p>
          <a:p>
            <a:pPr lvl="0">
              <a:spcAft>
                <a:spcPts val="1200"/>
              </a:spcAft>
            </a:pPr>
            <a:r>
              <a:rPr lang="en-US" altLang="en-US" sz="2200" dirty="0">
                <a:solidFill>
                  <a:srgbClr val="FF0000"/>
                </a:solidFill>
                <a:latin typeface="Tahoma" pitchFamily="34" charset="0"/>
                <a:cs typeface="Tahoma" pitchFamily="34" charset="0"/>
              </a:rPr>
              <a:t>And then reconvene to “compare notes” </a:t>
            </a:r>
            <a:endParaRPr lang="en-US" altLang="en-US" dirty="0">
              <a:solidFill>
                <a:schemeClr val="bg1"/>
              </a:solidFill>
            </a:endParaRPr>
          </a:p>
        </p:txBody>
      </p:sp>
      <p:sp>
        <p:nvSpPr>
          <p:cNvPr id="3" name="Slide Number Placeholder 2">
            <a:extLst>
              <a:ext uri="{FF2B5EF4-FFF2-40B4-BE49-F238E27FC236}">
                <a16:creationId xmlns:a16="http://schemas.microsoft.com/office/drawing/2014/main" id="{DE659E47-1585-4210-B739-7E27F5E09692}"/>
              </a:ext>
            </a:extLst>
          </p:cNvPr>
          <p:cNvSpPr>
            <a:spLocks noGrp="1"/>
          </p:cNvSpPr>
          <p:nvPr>
            <p:ph type="sldNum" sz="quarter" idx="12"/>
          </p:nvPr>
        </p:nvSpPr>
        <p:spPr/>
        <p:txBody>
          <a:bodyPr/>
          <a:lstStyle/>
          <a:p>
            <a:fld id="{97A2D8E1-906D-4661-A7DC-7E0ACB2CBD22}" type="slidenum">
              <a:rPr lang="en-US" smtClean="0"/>
              <a:t>30</a:t>
            </a:fld>
            <a:endParaRPr lang="en-US"/>
          </a:p>
        </p:txBody>
      </p:sp>
    </p:spTree>
    <p:extLst>
      <p:ext uri="{BB962C8B-B14F-4D97-AF65-F5344CB8AC3E}">
        <p14:creationId xmlns:p14="http://schemas.microsoft.com/office/powerpoint/2010/main" val="150549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1" y="537511"/>
            <a:ext cx="5500576" cy="1557103"/>
          </a:xfrm>
        </p:spPr>
        <p:txBody>
          <a:bodyPr vert="horz" lIns="91440" tIns="45720" rIns="91440" bIns="45720" rtlCol="0" anchor="ctr">
            <a:noAutofit/>
          </a:bodyPr>
          <a:lstStyle/>
          <a:p>
            <a:r>
              <a:rPr lang="en-US" altLang="en-US" sz="3600" dirty="0"/>
              <a:t>Capitalize on Strengths in the Plan</a:t>
            </a:r>
          </a:p>
        </p:txBody>
      </p:sp>
      <p:sp>
        <p:nvSpPr>
          <p:cNvPr id="81924" name="Rectangle 8"/>
          <p:cNvSpPr>
            <a:spLocks noGrp="1" noChangeArrowheads="1"/>
          </p:cNvSpPr>
          <p:nvPr>
            <p:ph sz="half" idx="2"/>
          </p:nvPr>
        </p:nvSpPr>
        <p:spPr>
          <a:xfrm>
            <a:off x="948034" y="2005149"/>
            <a:ext cx="5314543" cy="3732921"/>
          </a:xfrm>
        </p:spPr>
        <p:txBody>
          <a:bodyPr vert="horz" lIns="91440" tIns="45720" rIns="91440" bIns="45720" rtlCol="0" anchor="t">
            <a:normAutofit lnSpcReduction="10000"/>
          </a:bodyPr>
          <a:lstStyle/>
          <a:p>
            <a:pPr marL="0" indent="0">
              <a:spcBef>
                <a:spcPct val="0"/>
              </a:spcBef>
              <a:spcAft>
                <a:spcPts val="600"/>
              </a:spcAft>
              <a:buNone/>
            </a:pPr>
            <a:r>
              <a:rPr lang="en-US" altLang="en-US" sz="1800" dirty="0"/>
              <a:t>i.e., A person with a love for books might be engaged by asking him/her to help out in the agency library… </a:t>
            </a:r>
          </a:p>
          <a:p>
            <a:pPr marL="0" indent="0">
              <a:spcBef>
                <a:spcPct val="0"/>
              </a:spcBef>
              <a:spcAft>
                <a:spcPts val="600"/>
              </a:spcAft>
              <a:buNone/>
            </a:pPr>
            <a:r>
              <a:rPr lang="en-US" altLang="en-US" sz="1800" dirty="0"/>
              <a:t/>
            </a:r>
            <a:br>
              <a:rPr lang="en-US" altLang="en-US" sz="1800" dirty="0"/>
            </a:br>
            <a:r>
              <a:rPr lang="en-US" altLang="en-US" sz="1800" dirty="0"/>
              <a:t>A person who loves music might benefit from access to CDs/headphones as away to quiet voices… </a:t>
            </a:r>
          </a:p>
          <a:p>
            <a:pPr marL="0" indent="0">
              <a:spcBef>
                <a:spcPct val="0"/>
              </a:spcBef>
              <a:spcAft>
                <a:spcPts val="600"/>
              </a:spcAft>
              <a:buNone/>
            </a:pPr>
            <a:endParaRPr lang="en-US" altLang="en-US" sz="1800" dirty="0"/>
          </a:p>
          <a:p>
            <a:pPr marL="0" indent="0">
              <a:spcBef>
                <a:spcPct val="0"/>
              </a:spcBef>
              <a:spcAft>
                <a:spcPts val="600"/>
              </a:spcAft>
              <a:buNone/>
            </a:pPr>
            <a:r>
              <a:rPr lang="en-US" altLang="en-US" sz="1800" dirty="0"/>
              <a:t>A spiritual person contemplating suicide might want direction from a Spiritual Director… </a:t>
            </a:r>
          </a:p>
          <a:p>
            <a:pPr marL="0" indent="0">
              <a:spcBef>
                <a:spcPct val="0"/>
              </a:spcBef>
              <a:spcAft>
                <a:spcPts val="600"/>
              </a:spcAft>
              <a:buNone/>
            </a:pPr>
            <a:endParaRPr lang="en-US" altLang="en-US" sz="1800" dirty="0"/>
          </a:p>
          <a:p>
            <a:pPr marL="0" indent="0">
              <a:spcBef>
                <a:spcPct val="0"/>
              </a:spcBef>
              <a:spcAft>
                <a:spcPts val="600"/>
              </a:spcAft>
              <a:buNone/>
            </a:pPr>
            <a:r>
              <a:rPr lang="en-US" altLang="en-US" sz="1800" dirty="0"/>
              <a:t>An animal lover struggling with obesity due to med side effects might walk a dog regularly.</a:t>
            </a:r>
          </a:p>
          <a:p>
            <a:pPr marL="0" indent="0">
              <a:spcBef>
                <a:spcPct val="0"/>
              </a:spcBef>
              <a:spcAft>
                <a:spcPts val="600"/>
              </a:spcAft>
              <a:buNone/>
            </a:pPr>
            <a:endParaRPr lang="en-US" altLang="en-US" sz="1800" dirty="0"/>
          </a:p>
          <a:p>
            <a:pPr marL="0" indent="0">
              <a:spcBef>
                <a:spcPct val="0"/>
              </a:spcBef>
              <a:spcAft>
                <a:spcPts val="600"/>
              </a:spcAft>
              <a:buNone/>
            </a:pPr>
            <a:endParaRPr lang="en-US" altLang="en-US" sz="1800" dirty="0"/>
          </a:p>
        </p:txBody>
      </p:sp>
      <p:pic>
        <p:nvPicPr>
          <p:cNvPr id="81925" name="Picture 5" descr="Superhero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768" r="-2"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253;p42" descr="MHTTC Stacked Color Bars" title="MHTTC Stacked Color Bars">
            <a:extLst>
              <a:ext uri="{FF2B5EF4-FFF2-40B4-BE49-F238E27FC236}">
                <a16:creationId xmlns:a16="http://schemas.microsoft.com/office/drawing/2014/main" id="{498B617A-1753-4EE7-8403-4738325E7ECD}"/>
              </a:ext>
            </a:extLst>
          </p:cNvPr>
          <p:cNvPicPr preferRelativeResize="0"/>
          <p:nvPr/>
        </p:nvPicPr>
        <p:blipFill rotWithShape="1">
          <a:blip r:embed="rId4">
            <a:alphaModFix/>
          </a:blip>
          <a:srcRect/>
          <a:stretch/>
        </p:blipFill>
        <p:spPr>
          <a:xfrm rot="10800000">
            <a:off x="0" y="5535448"/>
            <a:ext cx="2487302" cy="1658201"/>
          </a:xfrm>
          <a:prstGeom prst="rect">
            <a:avLst/>
          </a:prstGeom>
          <a:noFill/>
          <a:ln>
            <a:noFill/>
          </a:ln>
        </p:spPr>
      </p:pic>
      <p:sp>
        <p:nvSpPr>
          <p:cNvPr id="7" name="Content Placeholder 2">
            <a:extLst>
              <a:ext uri="{FF2B5EF4-FFF2-40B4-BE49-F238E27FC236}">
                <a16:creationId xmlns:a16="http://schemas.microsoft.com/office/drawing/2014/main" id="{C4500964-3FEC-4E50-BB00-6C6225E129A1}"/>
              </a:ext>
            </a:extLst>
          </p:cNvPr>
          <p:cNvSpPr txBox="1">
            <a:spLocks/>
          </p:cNvSpPr>
          <p:nvPr/>
        </p:nvSpPr>
        <p:spPr>
          <a:xfrm>
            <a:off x="2217275" y="5838270"/>
            <a:ext cx="7253795" cy="8546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altLang="en-US" sz="2200" dirty="0">
                <a:solidFill>
                  <a:srgbClr val="FF0000"/>
                </a:solidFill>
                <a:latin typeface="Tahoma" pitchFamily="34" charset="0"/>
                <a:cs typeface="Tahoma" pitchFamily="34" charset="0"/>
              </a:rPr>
              <a:t>How about all of you?  Any favorite stories out there of how you have tapped into strengths in your work with  people n recovery?  Let us know in the chat?</a:t>
            </a:r>
            <a:endParaRPr lang="en-US" altLang="en-US" dirty="0">
              <a:solidFill>
                <a:schemeClr val="bg1"/>
              </a:solidFill>
            </a:endParaRPr>
          </a:p>
        </p:txBody>
      </p:sp>
    </p:spTree>
    <p:extLst>
      <p:ext uri="{BB962C8B-B14F-4D97-AF65-F5344CB8AC3E}">
        <p14:creationId xmlns:p14="http://schemas.microsoft.com/office/powerpoint/2010/main" val="60974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05E39E2-580E-42A8-9280-E692C97399E3}"/>
              </a:ext>
            </a:extLst>
          </p:cNvPr>
          <p:cNvSpPr txBox="1">
            <a:spLocks/>
          </p:cNvSpPr>
          <p:nvPr/>
        </p:nvSpPr>
        <p:spPr>
          <a:xfrm>
            <a:off x="0" y="4146"/>
            <a:ext cx="12192000" cy="963630"/>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Black" panose="020B0A04020102020204"/>
              <a:ea typeface="+mj-ea"/>
              <a:cs typeface="Arial" panose="020B0604020202020204" pitchFamily="34" charset="0"/>
            </a:endParaRPr>
          </a:p>
        </p:txBody>
      </p:sp>
      <p:sp>
        <p:nvSpPr>
          <p:cNvPr id="60418" name="Rectangle 2"/>
          <p:cNvSpPr>
            <a:spLocks noGrp="1" noChangeArrowheads="1"/>
          </p:cNvSpPr>
          <p:nvPr>
            <p:ph type="title"/>
          </p:nvPr>
        </p:nvSpPr>
        <p:spPr>
          <a:xfrm>
            <a:off x="457200" y="247899"/>
            <a:ext cx="10845209" cy="549544"/>
          </a:xfrm>
        </p:spPr>
        <p:txBody>
          <a:bodyPr lIns="92075" tIns="46038" rIns="92075" bIns="46038">
            <a:noAutofit/>
          </a:bodyPr>
          <a:lstStyle/>
          <a:p>
            <a:pPr algn="l" eaLnBrk="1" hangingPunct="1">
              <a:defRPr/>
            </a:pPr>
            <a:r>
              <a:rPr lang="en-US" sz="3600" dirty="0">
                <a:solidFill>
                  <a:schemeClr val="bg1"/>
                </a:solidFill>
                <a:ea typeface="Tahoma" panose="020B0604030504040204" pitchFamily="34" charset="0"/>
                <a:cs typeface="Tahoma" panose="020B0604030504040204" pitchFamily="34" charset="0"/>
              </a:rPr>
              <a:t>Short-term Objectives: What do they do?</a:t>
            </a:r>
          </a:p>
        </p:txBody>
      </p:sp>
      <p:sp>
        <p:nvSpPr>
          <p:cNvPr id="54275" name="Rectangle 3"/>
          <p:cNvSpPr>
            <a:spLocks noGrp="1" noChangeArrowheads="1"/>
          </p:cNvSpPr>
          <p:nvPr>
            <p:ph sz="half" idx="1"/>
          </p:nvPr>
        </p:nvSpPr>
        <p:spPr>
          <a:xfrm>
            <a:off x="949801" y="1814982"/>
            <a:ext cx="5181600" cy="4351338"/>
          </a:xfrm>
        </p:spPr>
        <p:txBody>
          <a:bodyPr lIns="92075" tIns="46038" rIns="92075" bIns="46038">
            <a:normAutofit fontScale="92500" lnSpcReduction="10000"/>
          </a:bodyPr>
          <a:lstStyle/>
          <a:p>
            <a:pPr>
              <a:lnSpc>
                <a:spcPct val="90000"/>
              </a:lnSpc>
              <a:spcBef>
                <a:spcPct val="0"/>
              </a:spcBef>
              <a:spcAft>
                <a:spcPts val="1800"/>
              </a:spcAft>
            </a:pPr>
            <a:r>
              <a:rPr lang="en-US" dirty="0">
                <a:ea typeface="Tahoma" panose="020B0604030504040204" pitchFamily="34" charset="0"/>
                <a:cs typeface="Tahoma" panose="020B0604030504040204" pitchFamily="34" charset="0"/>
              </a:rPr>
              <a:t>Concrete, positive CHANGES in behavior/functioning/status</a:t>
            </a:r>
          </a:p>
          <a:p>
            <a:pPr>
              <a:lnSpc>
                <a:spcPct val="90000"/>
              </a:lnSpc>
              <a:spcBef>
                <a:spcPct val="0"/>
              </a:spcBef>
              <a:spcAft>
                <a:spcPts val="1800"/>
              </a:spcAft>
            </a:pPr>
            <a:r>
              <a:rPr lang="en-US" dirty="0">
                <a:ea typeface="Tahoma" panose="020B0604030504040204" pitchFamily="34" charset="0"/>
                <a:cs typeface="Tahoma" panose="020B0604030504040204" pitchFamily="34" charset="0"/>
              </a:rPr>
              <a:t>Divide larger goals into manageable steps of completion</a:t>
            </a:r>
          </a:p>
          <a:p>
            <a:pPr>
              <a:lnSpc>
                <a:spcPct val="90000"/>
              </a:lnSpc>
              <a:spcBef>
                <a:spcPct val="0"/>
              </a:spcBef>
              <a:spcAft>
                <a:spcPts val="1800"/>
              </a:spcAft>
            </a:pPr>
            <a:r>
              <a:rPr lang="en-US" dirty="0">
                <a:ea typeface="Tahoma" panose="020B0604030504040204" pitchFamily="34" charset="0"/>
                <a:cs typeface="Tahoma" panose="020B0604030504040204" pitchFamily="34" charset="0"/>
              </a:rPr>
              <a:t>“Proof” you are getting closer; help to assess progress; is all your LINKING working? </a:t>
            </a:r>
          </a:p>
          <a:p>
            <a:pPr>
              <a:lnSpc>
                <a:spcPct val="90000"/>
              </a:lnSpc>
              <a:spcBef>
                <a:spcPct val="0"/>
              </a:spcBef>
              <a:spcAft>
                <a:spcPts val="1800"/>
              </a:spcAft>
            </a:pPr>
            <a:r>
              <a:rPr lang="en-US" dirty="0">
                <a:ea typeface="Tahoma" panose="020B0604030504040204" pitchFamily="34" charset="0"/>
                <a:cs typeface="Tahoma" panose="020B0604030504040204" pitchFamily="34" charset="0"/>
              </a:rPr>
              <a:t>Send a hopeful message we believe things can, and will, be different for the better!</a:t>
            </a:r>
          </a:p>
          <a:p>
            <a:pPr eaLnBrk="1" hangingPunct="1">
              <a:lnSpc>
                <a:spcPct val="90000"/>
              </a:lnSpc>
              <a:spcBef>
                <a:spcPct val="0"/>
              </a:spcBef>
              <a:buFont typeface="Wingdings" pitchFamily="2" charset="2"/>
              <a:buNone/>
            </a:pPr>
            <a:endParaRPr lang="en-US" dirty="0"/>
          </a:p>
          <a:p>
            <a:pPr lvl="1" eaLnBrk="1" hangingPunct="1">
              <a:lnSpc>
                <a:spcPct val="90000"/>
              </a:lnSpc>
              <a:spcBef>
                <a:spcPct val="5000"/>
              </a:spcBef>
            </a:pPr>
            <a:endParaRPr lang="en-US" sz="2400" dirty="0"/>
          </a:p>
          <a:p>
            <a:pPr eaLnBrk="1" hangingPunct="1">
              <a:lnSpc>
                <a:spcPct val="90000"/>
              </a:lnSpc>
              <a:spcBef>
                <a:spcPct val="0"/>
              </a:spcBef>
            </a:pPr>
            <a:endParaRPr lang="en-US" sz="2800" dirty="0"/>
          </a:p>
          <a:p>
            <a:pPr lvl="1" eaLnBrk="1" hangingPunct="1">
              <a:lnSpc>
                <a:spcPct val="90000"/>
              </a:lnSpc>
              <a:buFont typeface="Wingdings" pitchFamily="2" charset="2"/>
              <a:buNone/>
            </a:pPr>
            <a:endParaRPr lang="en-US" sz="2400" dirty="0"/>
          </a:p>
        </p:txBody>
      </p:sp>
      <p:pic>
        <p:nvPicPr>
          <p:cNvPr id="7" name="Picture 2">
            <a:extLst>
              <a:ext uri="{C183D7F6-B498-43B3-948B-1728B52AA6E4}">
                <adec:decorative xmlns:adec="http://schemas.microsoft.com/office/drawing/2017/decorative" xmlns="" val="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867921" y="1524000"/>
            <a:ext cx="2857500" cy="3810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8" name="Google Shape;253;p42" descr="MHTTC Stacked Color Bars" title="MHTTC Stacked Color Bars">
            <a:extLst>
              <a:ext uri="{FF2B5EF4-FFF2-40B4-BE49-F238E27FC236}">
                <a16:creationId xmlns:a16="http://schemas.microsoft.com/office/drawing/2014/main" id="{7EB132DE-DC45-4666-B021-CD5961427096}"/>
              </a:ext>
            </a:extLst>
          </p:cNvPr>
          <p:cNvPicPr preferRelativeResize="0"/>
          <p:nvPr/>
        </p:nvPicPr>
        <p:blipFill rotWithShape="1">
          <a:blip r:embed="rId4">
            <a:alphaModFix/>
          </a:blip>
          <a:srcRect/>
          <a:stretch/>
        </p:blipFill>
        <p:spPr>
          <a:xfrm>
            <a:off x="9708508" y="5535448"/>
            <a:ext cx="2487302" cy="1658201"/>
          </a:xfrm>
          <a:prstGeom prst="rect">
            <a:avLst/>
          </a:prstGeom>
          <a:noFill/>
          <a:ln>
            <a:noFill/>
          </a:ln>
        </p:spPr>
      </p:pic>
    </p:spTree>
    <p:extLst>
      <p:ext uri="{BB962C8B-B14F-4D97-AF65-F5344CB8AC3E}">
        <p14:creationId xmlns:p14="http://schemas.microsoft.com/office/powerpoint/2010/main" val="296727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8C22DD4-FE7C-4A23-86ED-C3BDCC8140EC}"/>
              </a:ext>
            </a:extLst>
          </p:cNvPr>
          <p:cNvSpPr txBox="1">
            <a:spLocks/>
          </p:cNvSpPr>
          <p:nvPr/>
        </p:nvSpPr>
        <p:spPr>
          <a:xfrm>
            <a:off x="0" y="4146"/>
            <a:ext cx="12192000" cy="963630"/>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Black" panose="020B0A04020102020204"/>
              <a:ea typeface="+mj-ea"/>
              <a:cs typeface="Arial" panose="020B0604020202020204" pitchFamily="34" charset="0"/>
            </a:endParaRPr>
          </a:p>
        </p:txBody>
      </p:sp>
      <p:sp>
        <p:nvSpPr>
          <p:cNvPr id="61442" name="Rectangle 2"/>
          <p:cNvSpPr>
            <a:spLocks noGrp="1" noChangeArrowheads="1"/>
          </p:cNvSpPr>
          <p:nvPr>
            <p:ph type="title"/>
          </p:nvPr>
        </p:nvSpPr>
        <p:spPr>
          <a:xfrm>
            <a:off x="574429" y="172897"/>
            <a:ext cx="10515600" cy="624545"/>
          </a:xfrm>
        </p:spPr>
        <p:txBody>
          <a:bodyPr>
            <a:normAutofit/>
          </a:bodyPr>
          <a:lstStyle/>
          <a:p>
            <a:pPr algn="l" eaLnBrk="1" hangingPunct="1">
              <a:defRPr/>
            </a:pPr>
            <a:r>
              <a:rPr lang="en-US" sz="3600" dirty="0">
                <a:solidFill>
                  <a:schemeClr val="bg1"/>
                </a:solidFill>
                <a:ea typeface="Tahoma" panose="020B0604030504040204" pitchFamily="34" charset="0"/>
                <a:cs typeface="Tahoma" panose="020B0604030504040204" pitchFamily="34" charset="0"/>
              </a:rPr>
              <a:t>Objectives Should be SMART</a:t>
            </a:r>
          </a:p>
        </p:txBody>
      </p:sp>
      <p:sp>
        <p:nvSpPr>
          <p:cNvPr id="56323" name="Rectangle 3"/>
          <p:cNvSpPr>
            <a:spLocks noGrp="1" noChangeArrowheads="1"/>
          </p:cNvSpPr>
          <p:nvPr>
            <p:ph sz="half" idx="1"/>
          </p:nvPr>
        </p:nvSpPr>
        <p:spPr>
          <a:xfrm>
            <a:off x="723284" y="1264544"/>
            <a:ext cx="6072555" cy="5114992"/>
          </a:xfrm>
        </p:spPr>
        <p:txBody>
          <a:bodyPr>
            <a:noAutofit/>
          </a:bodyPr>
          <a:lstStyle/>
          <a:p>
            <a:pPr marL="0" indent="0">
              <a:buNone/>
            </a:pPr>
            <a:r>
              <a:rPr lang="en-US" dirty="0">
                <a:cs typeface="Arial" pitchFamily="34" charset="0"/>
              </a:rPr>
              <a:t>Here’s a way to evaluate your objectives.  Are they SMART?</a:t>
            </a:r>
          </a:p>
          <a:p>
            <a:pPr eaLnBrk="1" hangingPunct="1">
              <a:buClrTx/>
              <a:buFont typeface="Wingdings" pitchFamily="2" charset="2"/>
              <a:buNone/>
            </a:pPr>
            <a:endParaRPr lang="en-US" dirty="0">
              <a:cs typeface="Arial" pitchFamily="34" charset="0"/>
            </a:endParaRPr>
          </a:p>
          <a:p>
            <a:pPr lvl="1" eaLnBrk="1" hangingPunct="1">
              <a:buClrTx/>
            </a:pPr>
            <a:r>
              <a:rPr lang="en-US" sz="2800" b="1" dirty="0">
                <a:solidFill>
                  <a:schemeClr val="accent6"/>
                </a:solidFill>
                <a:cs typeface="Arial" pitchFamily="34" charset="0"/>
              </a:rPr>
              <a:t>S</a:t>
            </a:r>
            <a:r>
              <a:rPr lang="en-US" sz="2800" dirty="0">
                <a:cs typeface="Arial" pitchFamily="34" charset="0"/>
              </a:rPr>
              <a:t>imple or Specific</a:t>
            </a:r>
          </a:p>
          <a:p>
            <a:pPr lvl="1" eaLnBrk="1" hangingPunct="1">
              <a:buClrTx/>
            </a:pPr>
            <a:r>
              <a:rPr lang="en-US" sz="2800" b="1" dirty="0">
                <a:solidFill>
                  <a:schemeClr val="accent6"/>
                </a:solidFill>
                <a:cs typeface="Arial" pitchFamily="34" charset="0"/>
              </a:rPr>
              <a:t>M</a:t>
            </a:r>
            <a:r>
              <a:rPr lang="en-US" sz="2800" dirty="0">
                <a:cs typeface="Arial" pitchFamily="34" charset="0"/>
              </a:rPr>
              <a:t>easurable</a:t>
            </a:r>
          </a:p>
          <a:p>
            <a:pPr lvl="1" eaLnBrk="1" hangingPunct="1">
              <a:buClrTx/>
            </a:pPr>
            <a:r>
              <a:rPr lang="en-US" sz="2800" b="1" dirty="0">
                <a:solidFill>
                  <a:schemeClr val="accent6"/>
                </a:solidFill>
                <a:cs typeface="Arial" pitchFamily="34" charset="0"/>
              </a:rPr>
              <a:t>A</a:t>
            </a:r>
            <a:r>
              <a:rPr lang="en-US" sz="2800" dirty="0">
                <a:cs typeface="Arial" pitchFamily="34" charset="0"/>
              </a:rPr>
              <a:t>chievable</a:t>
            </a:r>
          </a:p>
          <a:p>
            <a:pPr lvl="1" eaLnBrk="1" hangingPunct="1">
              <a:buClrTx/>
            </a:pPr>
            <a:r>
              <a:rPr lang="en-US" sz="2800" b="1" dirty="0">
                <a:solidFill>
                  <a:schemeClr val="accent6"/>
                </a:solidFill>
                <a:cs typeface="Arial" pitchFamily="34" charset="0"/>
              </a:rPr>
              <a:t>R</a:t>
            </a:r>
            <a:r>
              <a:rPr lang="en-US" sz="2800" dirty="0">
                <a:cs typeface="Arial" pitchFamily="34" charset="0"/>
              </a:rPr>
              <a:t>elevant</a:t>
            </a:r>
          </a:p>
          <a:p>
            <a:pPr lvl="1" eaLnBrk="1" hangingPunct="1">
              <a:buClrTx/>
            </a:pPr>
            <a:r>
              <a:rPr lang="en-US" sz="2800" b="1" dirty="0">
                <a:solidFill>
                  <a:schemeClr val="accent6"/>
                </a:solidFill>
                <a:cs typeface="Arial" pitchFamily="34" charset="0"/>
              </a:rPr>
              <a:t>T</a:t>
            </a:r>
            <a:r>
              <a:rPr lang="en-US" sz="2800" dirty="0">
                <a:cs typeface="Arial" pitchFamily="34" charset="0"/>
              </a:rPr>
              <a:t>ime-framed</a:t>
            </a:r>
          </a:p>
          <a:p>
            <a:pPr marL="457200" lvl="1" indent="0" eaLnBrk="1" hangingPunct="1">
              <a:buClrTx/>
              <a:buNone/>
            </a:pPr>
            <a:endParaRPr lang="en-US" sz="2800" dirty="0">
              <a:cs typeface="Arial" pitchFamily="34" charset="0"/>
            </a:endParaRPr>
          </a:p>
          <a:p>
            <a:pPr marL="0" lvl="1" indent="0" eaLnBrk="1" hangingPunct="1">
              <a:buClrTx/>
              <a:buNone/>
            </a:pPr>
            <a:r>
              <a:rPr lang="en-US" sz="2800" dirty="0">
                <a:cs typeface="Arial" pitchFamily="34" charset="0"/>
              </a:rPr>
              <a:t>Will you definitively be able to say, it was achieved, yes or no…?</a:t>
            </a:r>
          </a:p>
        </p:txBody>
      </p:sp>
      <p:pic>
        <p:nvPicPr>
          <p:cNvPr id="7" name="Picture 3">
            <a:extLs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921" y="1582808"/>
            <a:ext cx="3382108" cy="3337607"/>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oogle Shape;253;p42" descr="MHTTC Stacked Color Bars" title="MHTTC Stacked Color Bars">
            <a:extLst>
              <a:ext uri="{FF2B5EF4-FFF2-40B4-BE49-F238E27FC236}">
                <a16:creationId xmlns:a16="http://schemas.microsoft.com/office/drawing/2014/main" id="{6B02129F-69DF-4B54-930D-1EA44F1D9783}"/>
              </a:ext>
            </a:extLst>
          </p:cNvPr>
          <p:cNvPicPr preferRelativeResize="0"/>
          <p:nvPr/>
        </p:nvPicPr>
        <p:blipFill rotWithShape="1">
          <a:blip r:embed="rId4">
            <a:alphaModFix/>
          </a:blip>
          <a:srcRect/>
          <a:stretch/>
        </p:blipFill>
        <p:spPr>
          <a:xfrm>
            <a:off x="9708508" y="5535448"/>
            <a:ext cx="2487302" cy="1658201"/>
          </a:xfrm>
          <a:prstGeom prst="rect">
            <a:avLst/>
          </a:prstGeom>
          <a:noFill/>
          <a:ln>
            <a:noFill/>
          </a:ln>
        </p:spPr>
      </p:pic>
    </p:spTree>
    <p:extLst>
      <p:ext uri="{BB962C8B-B14F-4D97-AF65-F5344CB8AC3E}">
        <p14:creationId xmlns:p14="http://schemas.microsoft.com/office/powerpoint/2010/main" val="413388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4AA3E0F9-AAA9-4050-B398-47806442940D}"/>
              </a:ext>
            </a:extLst>
          </p:cNvPr>
          <p:cNvSpPr txBox="1">
            <a:spLocks/>
          </p:cNvSpPr>
          <p:nvPr/>
        </p:nvSpPr>
        <p:spPr>
          <a:xfrm>
            <a:off x="0" y="4146"/>
            <a:ext cx="12192000" cy="963630"/>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Black" panose="020B0A04020102020204"/>
              <a:ea typeface="+mj-ea"/>
              <a:cs typeface="Arial" panose="020B0604020202020204" pitchFamily="34" charset="0"/>
            </a:endParaRPr>
          </a:p>
        </p:txBody>
      </p:sp>
      <p:sp>
        <p:nvSpPr>
          <p:cNvPr id="2" name="Title 1"/>
          <p:cNvSpPr>
            <a:spLocks noGrp="1"/>
          </p:cNvSpPr>
          <p:nvPr>
            <p:ph type="title"/>
          </p:nvPr>
        </p:nvSpPr>
        <p:spPr>
          <a:xfrm>
            <a:off x="631092" y="113666"/>
            <a:ext cx="11852031" cy="764776"/>
          </a:xfrm>
        </p:spPr>
        <p:txBody>
          <a:bodyPr>
            <a:normAutofit/>
          </a:bodyPr>
          <a:lstStyle/>
          <a:p>
            <a:r>
              <a:rPr lang="en-US" sz="3600" dirty="0">
                <a:solidFill>
                  <a:schemeClr val="bg1"/>
                </a:solidFill>
                <a:ea typeface="Tahoma" panose="020B0604030504040204" pitchFamily="34" charset="0"/>
                <a:cs typeface="Tahoma" panose="020B0604030504040204" pitchFamily="34" charset="0"/>
              </a:rPr>
              <a:t>Technical Formula for Crafting Objectives</a:t>
            </a:r>
          </a:p>
        </p:txBody>
      </p:sp>
      <p:sp>
        <p:nvSpPr>
          <p:cNvPr id="3" name="Content Placeholder 2"/>
          <p:cNvSpPr>
            <a:spLocks noGrp="1"/>
          </p:cNvSpPr>
          <p:nvPr>
            <p:ph sz="half" idx="1"/>
          </p:nvPr>
        </p:nvSpPr>
        <p:spPr>
          <a:xfrm>
            <a:off x="2610702" y="2722569"/>
            <a:ext cx="5334313" cy="484376"/>
          </a:xfrm>
          <a:prstGeom prst="rect">
            <a:avLst/>
          </a:prstGeom>
        </p:spPr>
        <p:txBody>
          <a:bodyPr>
            <a:normAutofit/>
          </a:bodyPr>
          <a:lstStyle/>
          <a:p>
            <a:pPr marL="0" indent="0">
              <a:buNone/>
            </a:pPr>
            <a:r>
              <a:rPr lang="en-US" sz="2400" b="1" dirty="0"/>
              <a:t>Examples:</a:t>
            </a:r>
          </a:p>
        </p:txBody>
      </p:sp>
      <p:sp>
        <p:nvSpPr>
          <p:cNvPr id="5" name="TextBox 4"/>
          <p:cNvSpPr txBox="1"/>
          <p:nvPr/>
        </p:nvSpPr>
        <p:spPr>
          <a:xfrm>
            <a:off x="2610702" y="3181937"/>
            <a:ext cx="9425353" cy="2677656"/>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Within the next 30 days, John will have improved management of panic as evidenced by successfully riding the subway to work without exiting the train before his stop.</a:t>
            </a:r>
            <a:b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Phillip will have increased social interaction as evidenced by meeting a friend for coffee at Dunkin’ Donuts at least one time per week within the next 30 days.</a:t>
            </a:r>
          </a:p>
        </p:txBody>
      </p:sp>
      <p:pic>
        <p:nvPicPr>
          <p:cNvPr id="7" name="Picture 2">
            <a:extLst>
              <a:ext uri="{C183D7F6-B498-43B3-948B-1728B52AA6E4}">
                <adec:decorative xmlns:adec="http://schemas.microsoft.com/office/drawing/2017/decorative" xmlns=""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24" y="2686923"/>
            <a:ext cx="1875378" cy="3284353"/>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53;p42" descr="MHTTC Stacked Color Bars" title="MHTTC Stacked Color Bars">
            <a:extLst>
              <a:ext uri="{FF2B5EF4-FFF2-40B4-BE49-F238E27FC236}">
                <a16:creationId xmlns:a16="http://schemas.microsoft.com/office/drawing/2014/main" id="{8A2FD5E2-9D78-4A31-B71A-209A5379D351}"/>
              </a:ext>
            </a:extLst>
          </p:cNvPr>
          <p:cNvPicPr preferRelativeResize="0"/>
          <p:nvPr/>
        </p:nvPicPr>
        <p:blipFill rotWithShape="1">
          <a:blip r:embed="rId4">
            <a:alphaModFix/>
          </a:blip>
          <a:srcRect/>
          <a:stretch/>
        </p:blipFill>
        <p:spPr>
          <a:xfrm>
            <a:off x="9708508" y="5535448"/>
            <a:ext cx="2487302" cy="1658201"/>
          </a:xfrm>
          <a:prstGeom prst="rect">
            <a:avLst/>
          </a:prstGeom>
          <a:noFill/>
          <a:ln>
            <a:noFill/>
          </a:ln>
        </p:spPr>
      </p:pic>
      <p:graphicFrame>
        <p:nvGraphicFramePr>
          <p:cNvPr id="10" name="Table 9">
            <a:extLst>
              <a:ext uri="{FF2B5EF4-FFF2-40B4-BE49-F238E27FC236}">
                <a16:creationId xmlns:a16="http://schemas.microsoft.com/office/drawing/2014/main" id="{BDA8A776-E792-469E-954E-87DE07DF8F59}"/>
              </a:ext>
            </a:extLst>
          </p:cNvPr>
          <p:cNvGraphicFramePr>
            <a:graphicFrameLocks noGrp="1"/>
          </p:cNvGraphicFramePr>
          <p:nvPr>
            <p:extLst/>
          </p:nvPr>
        </p:nvGraphicFramePr>
        <p:xfrm>
          <a:off x="631092" y="1092885"/>
          <a:ext cx="11256107" cy="1468929"/>
        </p:xfrm>
        <a:graphic>
          <a:graphicData uri="http://schemas.openxmlformats.org/drawingml/2006/table">
            <a:tbl>
              <a:tblPr firstRow="1" bandRow="1">
                <a:tableStyleId>{5C22544A-7EE6-4342-B048-85BDC9FD1C3A}</a:tableStyleId>
              </a:tblPr>
              <a:tblGrid>
                <a:gridCol w="11256107">
                  <a:extLst>
                    <a:ext uri="{9D8B030D-6E8A-4147-A177-3AD203B41FA5}">
                      <a16:colId xmlns:a16="http://schemas.microsoft.com/office/drawing/2014/main" val="20000"/>
                    </a:ext>
                  </a:extLst>
                </a:gridCol>
              </a:tblGrid>
              <a:tr h="1468929">
                <a:tc>
                  <a:txBody>
                    <a:bodyPr/>
                    <a:lstStyle/>
                    <a:p>
                      <a:pPr marL="0" indent="0" algn="ctr">
                        <a:buNone/>
                      </a:pPr>
                      <a:r>
                        <a:rPr lang="en-US" sz="2000" b="0" dirty="0">
                          <a:solidFill>
                            <a:schemeClr val="tx1"/>
                          </a:solidFill>
                        </a:rPr>
                        <a:t/>
                      </a:r>
                      <a:br>
                        <a:rPr lang="en-US" sz="2000" b="0" dirty="0">
                          <a:solidFill>
                            <a:schemeClr val="tx1"/>
                          </a:solidFill>
                        </a:rPr>
                      </a:br>
                      <a:r>
                        <a:rPr lang="en-US" sz="2000" b="0" dirty="0">
                          <a:solidFill>
                            <a:schemeClr val="tx1"/>
                          </a:solidFill>
                        </a:rPr>
                        <a:t>Within_______</a:t>
                      </a:r>
                      <a:r>
                        <a:rPr lang="en-US" sz="2000" b="1" dirty="0">
                          <a:solidFill>
                            <a:schemeClr val="tx1"/>
                          </a:solidFill>
                        </a:rPr>
                        <a:t>(amount of time), </a:t>
                      </a:r>
                      <a:r>
                        <a:rPr lang="en-US" sz="2000" b="0" dirty="0">
                          <a:solidFill>
                            <a:schemeClr val="tx1"/>
                          </a:solidFill>
                        </a:rPr>
                        <a:t>_________ </a:t>
                      </a:r>
                      <a:r>
                        <a:rPr lang="en-US" sz="2000" b="1" dirty="0">
                          <a:solidFill>
                            <a:schemeClr val="tx1"/>
                          </a:solidFill>
                        </a:rPr>
                        <a:t>(Name)</a:t>
                      </a:r>
                      <a:endParaRPr lang="en-US" sz="2000" b="0" dirty="0">
                        <a:solidFill>
                          <a:schemeClr val="tx1"/>
                        </a:solidFill>
                      </a:endParaRPr>
                    </a:p>
                    <a:p>
                      <a:pPr marL="0" indent="0" algn="ctr">
                        <a:buNone/>
                      </a:pPr>
                      <a:r>
                        <a:rPr lang="en-US" sz="2000" b="0" dirty="0">
                          <a:solidFill>
                            <a:schemeClr val="tx1"/>
                          </a:solidFill>
                        </a:rPr>
                        <a:t>will have improved </a:t>
                      </a:r>
                      <a:r>
                        <a:rPr lang="en-US" sz="2000" b="1" dirty="0">
                          <a:solidFill>
                            <a:schemeClr val="tx1"/>
                          </a:solidFill>
                        </a:rPr>
                        <a:t>(documented barrier)</a:t>
                      </a:r>
                      <a:r>
                        <a:rPr lang="en-US" sz="2000" b="1" baseline="0" dirty="0">
                          <a:solidFill>
                            <a:schemeClr val="tx1"/>
                          </a:solidFill>
                        </a:rPr>
                        <a:t> </a:t>
                      </a:r>
                      <a:r>
                        <a:rPr lang="en-US" sz="2000" b="0" baseline="0" dirty="0">
                          <a:solidFill>
                            <a:schemeClr val="tx1"/>
                          </a:solidFill>
                        </a:rPr>
                        <a:t>____</a:t>
                      </a:r>
                      <a:r>
                        <a:rPr lang="en-US" sz="2000" b="0" dirty="0">
                          <a:solidFill>
                            <a:schemeClr val="tx1"/>
                          </a:solidFill>
                        </a:rPr>
                        <a:t>________, as evidenced by________ </a:t>
                      </a:r>
                      <a:br>
                        <a:rPr lang="en-US" sz="2000" b="0" dirty="0">
                          <a:solidFill>
                            <a:schemeClr val="tx1"/>
                          </a:solidFill>
                        </a:rPr>
                      </a:br>
                      <a:r>
                        <a:rPr lang="en-US" sz="2000" b="1" dirty="0">
                          <a:solidFill>
                            <a:schemeClr val="tx1"/>
                          </a:solidFill>
                        </a:rPr>
                        <a:t>(a meaningful change in functioning or behavior that is related to the life role goal.)</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2154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5247" y="758335"/>
            <a:ext cx="5006336" cy="1325563"/>
          </a:xfrm>
        </p:spPr>
        <p:txBody>
          <a:bodyPr vert="horz" lIns="91440" tIns="45720" rIns="91440" bIns="45720" rtlCol="0" anchor="ctr">
            <a:normAutofit/>
          </a:bodyPr>
          <a:lstStyle/>
          <a:p>
            <a:r>
              <a:rPr lang="en-US" sz="2800" kern="1200" dirty="0">
                <a:solidFill>
                  <a:schemeClr val="tx1"/>
                </a:solidFill>
                <a:latin typeface="+mj-lt"/>
                <a:ea typeface="+mj-ea"/>
                <a:cs typeface="+mj-cs"/>
              </a:rPr>
              <a:t>Objectives Are About Outcomes, NOT Service Participation</a:t>
            </a:r>
          </a:p>
        </p:txBody>
      </p:sp>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8D44E42-C462-4105-BC86-FE75B4E3C4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6" descr="Image of a women approaching a flight of stairs"/>
          <p:cNvPicPr>
            <a:picLocks noChangeAspect="1" noChangeArrowheads="1"/>
          </p:cNvPicPr>
          <p:nvPr/>
        </p:nvPicPr>
        <p:blipFill>
          <a:blip r:embed="rId3" cstate="print"/>
          <a:stretch>
            <a:fillRect/>
          </a:stretch>
        </p:blipFill>
        <p:spPr>
          <a:xfrm>
            <a:off x="830634" y="286808"/>
            <a:ext cx="3172489" cy="4818592"/>
          </a:xfrm>
          <a:prstGeom prst="rect">
            <a:avLst/>
          </a:prstGeom>
        </p:spPr>
      </p:pic>
      <p:sp>
        <p:nvSpPr>
          <p:cNvPr id="3" name="Content Placeholder 2"/>
          <p:cNvSpPr>
            <a:spLocks noGrp="1"/>
          </p:cNvSpPr>
          <p:nvPr>
            <p:ph sz="half" idx="1"/>
          </p:nvPr>
        </p:nvSpPr>
        <p:spPr>
          <a:xfrm>
            <a:off x="6355247" y="2240544"/>
            <a:ext cx="5611929" cy="3294904"/>
          </a:xfrm>
        </p:spPr>
        <p:txBody>
          <a:bodyPr vert="horz" lIns="91440" tIns="45720" rIns="91440" bIns="45720" rtlCol="0" anchor="t">
            <a:normAutofit/>
          </a:bodyPr>
          <a:lstStyle/>
          <a:p>
            <a:pPr marL="0" lvl="1" indent="0">
              <a:lnSpc>
                <a:spcPct val="100000"/>
              </a:lnSpc>
              <a:spcBef>
                <a:spcPts val="0"/>
              </a:spcBef>
              <a:buNone/>
            </a:pPr>
            <a:r>
              <a:rPr lang="en-US" sz="1800" dirty="0"/>
              <a:t>The following objective is about service participation: </a:t>
            </a:r>
          </a:p>
          <a:p>
            <a:pPr marL="0" lvl="1" indent="0">
              <a:lnSpc>
                <a:spcPct val="100000"/>
              </a:lnSpc>
              <a:spcBef>
                <a:spcPts val="0"/>
              </a:spcBef>
              <a:buNone/>
            </a:pPr>
            <a:r>
              <a:rPr lang="en-US" sz="1800" b="1" dirty="0"/>
              <a:t>People can participate in services for years and not achieve the intended benefits!</a:t>
            </a:r>
            <a:br>
              <a:rPr lang="en-US" sz="1800" b="1" dirty="0"/>
            </a:br>
            <a:endParaRPr lang="en-US" sz="1800" b="1" dirty="0"/>
          </a:p>
          <a:p>
            <a:pPr marL="0" lvl="1" indent="0">
              <a:lnSpc>
                <a:spcPct val="100000"/>
              </a:lnSpc>
              <a:spcBef>
                <a:spcPts val="0"/>
              </a:spcBef>
              <a:buNone/>
            </a:pPr>
            <a:r>
              <a:rPr lang="en-US" sz="1600" b="1" i="1" dirty="0"/>
              <a:t>i.e., Wanda will voluntarily attend DBT group 2x weekly. </a:t>
            </a:r>
          </a:p>
          <a:p>
            <a:pPr marL="0" lvl="1" indent="0">
              <a:lnSpc>
                <a:spcPct val="100000"/>
              </a:lnSpc>
              <a:spcBef>
                <a:spcPts val="0"/>
              </a:spcBef>
              <a:buNone/>
            </a:pPr>
            <a:endParaRPr lang="en-US" sz="1600" b="1" i="1" dirty="0"/>
          </a:p>
          <a:p>
            <a:pPr marL="0" lvl="1" indent="0">
              <a:lnSpc>
                <a:spcPct val="100000"/>
              </a:lnSpc>
              <a:spcBef>
                <a:spcPts val="0"/>
              </a:spcBef>
              <a:buNone/>
            </a:pPr>
            <a:r>
              <a:rPr lang="en-US" sz="1600" dirty="0"/>
              <a:t>Objectives are about what you hope will change for the person </a:t>
            </a:r>
            <a:r>
              <a:rPr lang="en-US" sz="1600" u="sng" dirty="0"/>
              <a:t>as a result of services &amp; the person’s hard work:</a:t>
            </a:r>
          </a:p>
          <a:p>
            <a:pPr marL="0" lvl="1" indent="0">
              <a:lnSpc>
                <a:spcPct val="100000"/>
              </a:lnSpc>
              <a:spcBef>
                <a:spcPts val="0"/>
              </a:spcBef>
              <a:buNone/>
            </a:pPr>
            <a:r>
              <a:rPr lang="en-US" sz="1600" b="1" i="1" dirty="0"/>
              <a:t/>
            </a:r>
            <a:br>
              <a:rPr lang="en-US" sz="1600" b="1" i="1" dirty="0"/>
            </a:br>
            <a:r>
              <a:rPr lang="en-US" sz="1600" b="1" i="1" dirty="0"/>
              <a:t>i.e., Wanda will apply mindfulness techniques to reduce instances of self-injury to no more than one per week for 2 consecutive weeks.  </a:t>
            </a:r>
          </a:p>
        </p:txBody>
      </p:sp>
      <p:pic>
        <p:nvPicPr>
          <p:cNvPr id="7" name="Google Shape;253;p42" descr="MHTTC Stacked Color Bars" title="MHTTC Stacked Color Bars">
            <a:extLst>
              <a:ext uri="{FF2B5EF4-FFF2-40B4-BE49-F238E27FC236}">
                <a16:creationId xmlns:a16="http://schemas.microsoft.com/office/drawing/2014/main" id="{60DF4C29-4794-460F-9812-93F47F4E7014}"/>
              </a:ext>
            </a:extLst>
          </p:cNvPr>
          <p:cNvPicPr preferRelativeResize="0"/>
          <p:nvPr/>
        </p:nvPicPr>
        <p:blipFill rotWithShape="1">
          <a:blip r:embed="rId4">
            <a:alphaModFix/>
          </a:blip>
          <a:srcRect/>
          <a:stretch/>
        </p:blipFill>
        <p:spPr>
          <a:xfrm>
            <a:off x="9708508" y="5535448"/>
            <a:ext cx="2487302" cy="1658201"/>
          </a:xfrm>
          <a:prstGeom prst="rect">
            <a:avLst/>
          </a:prstGeom>
          <a:noFill/>
          <a:ln>
            <a:noFill/>
          </a:ln>
        </p:spPr>
      </p:pic>
    </p:spTree>
    <p:extLst>
      <p:ext uri="{BB962C8B-B14F-4D97-AF65-F5344CB8AC3E}">
        <p14:creationId xmlns:p14="http://schemas.microsoft.com/office/powerpoint/2010/main" val="5416605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18" y="600698"/>
            <a:ext cx="8915400" cy="1143000"/>
          </a:xfrm>
        </p:spPr>
        <p:txBody>
          <a:bodyPr>
            <a:noAutofit/>
          </a:bodyPr>
          <a:lstStyle/>
          <a:p>
            <a:pPr>
              <a:defRPr/>
            </a:pPr>
            <a:r>
              <a:rPr lang="en-US" dirty="0">
                <a:ea typeface="Tahoma" panose="020B0604030504040204" pitchFamily="34" charset="0"/>
                <a:cs typeface="Tahoma" panose="020B0604030504040204" pitchFamily="34" charset="0"/>
              </a:rPr>
              <a:t>Short-term Objectives – </a:t>
            </a:r>
            <a:br>
              <a:rPr lang="en-US" dirty="0">
                <a:ea typeface="Tahoma" panose="020B0604030504040204" pitchFamily="34" charset="0"/>
                <a:cs typeface="Tahoma" panose="020B0604030504040204" pitchFamily="34" charset="0"/>
              </a:rPr>
            </a:br>
            <a:r>
              <a:rPr lang="en-US" dirty="0">
                <a:ea typeface="Tahoma" panose="020B0604030504040204" pitchFamily="34" charset="0"/>
                <a:cs typeface="Tahoma" panose="020B0604030504040204" pitchFamily="34" charset="0"/>
              </a:rPr>
              <a:t>Critical in Care Coordination </a:t>
            </a:r>
            <a:r>
              <a:rPr lang="en-US" dirty="0">
                <a:solidFill>
                  <a:schemeClr val="accent4"/>
                </a:solidFill>
                <a:latin typeface="Tahoma" panose="020B0604030504040204" pitchFamily="34" charset="0"/>
                <a:ea typeface="Tahoma" panose="020B0604030504040204" pitchFamily="34" charset="0"/>
                <a:cs typeface="Tahoma" panose="020B0604030504040204" pitchFamily="34" charset="0"/>
              </a:rPr>
              <a:t/>
            </a:r>
            <a:br>
              <a:rPr lang="en-US" dirty="0">
                <a:solidFill>
                  <a:schemeClr val="accent4"/>
                </a:solidFill>
                <a:latin typeface="Tahoma" panose="020B0604030504040204" pitchFamily="34" charset="0"/>
                <a:ea typeface="Tahoma" panose="020B0604030504040204" pitchFamily="34" charset="0"/>
                <a:cs typeface="Tahoma" panose="020B0604030504040204" pitchFamily="34" charset="0"/>
              </a:rPr>
            </a:b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8195" name="Content Placeholder 2"/>
          <p:cNvSpPr>
            <a:spLocks noGrp="1"/>
          </p:cNvSpPr>
          <p:nvPr>
            <p:ph idx="1"/>
          </p:nvPr>
        </p:nvSpPr>
        <p:spPr>
          <a:xfrm>
            <a:off x="404602" y="1905000"/>
            <a:ext cx="6834398" cy="4724400"/>
          </a:xfrm>
        </p:spPr>
        <p:txBody>
          <a:bodyPr>
            <a:normAutofit/>
          </a:bodyPr>
          <a:lstStyle/>
          <a:p>
            <a:pPr lvl="1">
              <a:spcAft>
                <a:spcPts val="1200"/>
              </a:spcAft>
              <a:buClr>
                <a:schemeClr val="tx1"/>
              </a:buClr>
              <a:buFont typeface="Wingdings" pitchFamily="2" charset="2"/>
              <a:buChar char="§"/>
            </a:pPr>
            <a:r>
              <a:rPr lang="en-US" altLang="en-US" dirty="0">
                <a:ea typeface="ＭＳ Ｐゴシック" pitchFamily="34" charset="-128"/>
                <a:cs typeface="Arial" pitchFamily="34" charset="0"/>
              </a:rPr>
              <a:t>Even though OTHER providers  (even outside of your agency may be responsible for providing the DIRECT services, as the Care Coordinator, YOU are the one responsible for monitoring whether or not the whole package is WORKING (or not!)</a:t>
            </a:r>
          </a:p>
          <a:p>
            <a:pPr lvl="1">
              <a:spcAft>
                <a:spcPts val="1200"/>
              </a:spcAft>
              <a:buClr>
                <a:schemeClr val="tx1"/>
              </a:buClr>
              <a:buFont typeface="Wingdings" pitchFamily="2" charset="2"/>
              <a:buChar char="§"/>
            </a:pPr>
            <a:r>
              <a:rPr lang="en-US" altLang="en-US" dirty="0">
                <a:ea typeface="ＭＳ Ｐゴシック" pitchFamily="34" charset="-128"/>
                <a:cs typeface="Arial" pitchFamily="34" charset="0"/>
              </a:rPr>
              <a:t>A well-written, short-term goal/objective is your opportunity to do this quality check</a:t>
            </a:r>
          </a:p>
          <a:p>
            <a:pPr lvl="1">
              <a:spcAft>
                <a:spcPts val="1200"/>
              </a:spcAft>
              <a:buClr>
                <a:schemeClr val="tx1"/>
              </a:buClr>
              <a:buFont typeface="Wingdings" pitchFamily="2" charset="2"/>
              <a:buChar char="§"/>
            </a:pPr>
            <a:r>
              <a:rPr lang="en-US" altLang="en-US" dirty="0">
                <a:solidFill>
                  <a:srgbClr val="FF0000"/>
                </a:solidFill>
                <a:ea typeface="ＭＳ Ｐゴシック" pitchFamily="34" charset="-128"/>
                <a:cs typeface="Arial" pitchFamily="34" charset="0"/>
              </a:rPr>
              <a:t>Ask, as a result of all this linking and referring, what does the person hope will be different – in a concrete, meaningful way??</a:t>
            </a:r>
          </a:p>
          <a:p>
            <a:endParaRPr lang="en-US" sz="2000" dirty="0"/>
          </a:p>
        </p:txBody>
      </p:sp>
      <p:sp>
        <p:nvSpPr>
          <p:cNvPr id="4" name="Slide Number Placeholder 3"/>
          <p:cNvSpPr>
            <a:spLocks noGrp="1"/>
          </p:cNvSpPr>
          <p:nvPr>
            <p:ph type="sldNum" sz="quarter" idx="12"/>
          </p:nvPr>
        </p:nvSpPr>
        <p:spPr/>
        <p:txBody>
          <a:bodyPr/>
          <a:lstStyle/>
          <a:p>
            <a:fld id="{251AD624-B67F-4EA1-8A91-56F39CCB293A}" type="slidenum">
              <a:rPr lang="en-US" smtClean="0"/>
              <a:pPr/>
              <a:t>36</a:t>
            </a:fld>
            <a:endParaRPr lang="en-US"/>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1635" y="1743697"/>
            <a:ext cx="2743200" cy="4688069"/>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90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27" y="228600"/>
            <a:ext cx="9864191" cy="1611090"/>
          </a:xfrm>
        </p:spPr>
        <p:txBody>
          <a:bodyPr>
            <a:normAutofit fontScale="90000"/>
          </a:bodyPr>
          <a:lstStyle/>
          <a:p>
            <a:r>
              <a:rPr lang="en-US" altLang="ja-JP" sz="3200" dirty="0">
                <a:ea typeface="Tahoma" panose="020B0604030504040204" pitchFamily="34" charset="0"/>
                <a:cs typeface="Tahoma" panose="020B0604030504040204" pitchFamily="34" charset="0"/>
              </a:rPr>
              <a:t>What brings people to care? How ready are they to make certain health changes?  How can you meet them where they are at?</a:t>
            </a:r>
            <a:endParaRPr lang="ja-JP" altLang="en-US" sz="3200" dirty="0">
              <a:cs typeface="Tahoma" panose="020B0604030504040204" pitchFamily="34" charset="0"/>
            </a:endParaRPr>
          </a:p>
        </p:txBody>
      </p:sp>
      <p:graphicFrame>
        <p:nvGraphicFramePr>
          <p:cNvPr id="6" name="Diagram 5"/>
          <p:cNvGraphicFramePr/>
          <p:nvPr>
            <p:extLst>
              <p:ext uri="{D42A27DB-BD31-4B8C-83A1-F6EECF244321}">
                <p14:modId xmlns:p14="http://schemas.microsoft.com/office/powerpoint/2010/main" val="4290636493"/>
              </p:ext>
            </p:extLst>
          </p:nvPr>
        </p:nvGraphicFramePr>
        <p:xfrm>
          <a:off x="2133601" y="1935452"/>
          <a:ext cx="7620725" cy="4897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678FD013-D27F-452C-B539-82B38BC4FA27}" type="slidenum">
              <a:rPr lang="en-US" smtClean="0"/>
              <a:t>37</a:t>
            </a:fld>
            <a:endParaRPr lang="en-US"/>
          </a:p>
        </p:txBody>
      </p:sp>
      <p:pic>
        <p:nvPicPr>
          <p:cNvPr id="5" name="Picture 4">
            <a:extLst>
              <a:ext uri="{FF2B5EF4-FFF2-40B4-BE49-F238E27FC236}">
                <a16:creationId xmlns:a16="http://schemas.microsoft.com/office/drawing/2014/main" id="{F7F6B942-8609-4054-ADE9-7CE06CA69C02}"/>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5406500" y="3734053"/>
            <a:ext cx="910410" cy="1650602"/>
          </a:xfrm>
          <a:prstGeom prst="rect">
            <a:avLst/>
          </a:prstGeom>
        </p:spPr>
      </p:pic>
    </p:spTree>
    <p:extLst>
      <p:ext uri="{BB962C8B-B14F-4D97-AF65-F5344CB8AC3E}">
        <p14:creationId xmlns:p14="http://schemas.microsoft.com/office/powerpoint/2010/main" val="383718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flipV="1">
            <a:off x="2476501" y="3797300"/>
            <a:ext cx="7607300" cy="12700"/>
          </a:xfrm>
          <a:prstGeom prst="straightConnector1">
            <a:avLst/>
          </a:prstGeom>
          <a:ln w="38100">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445063" y="381000"/>
            <a:ext cx="9477890" cy="1280890"/>
          </a:xfrm>
        </p:spPr>
        <p:txBody>
          <a:bodyPr>
            <a:noAutofit/>
          </a:bodyPr>
          <a:lstStyle/>
          <a:p>
            <a:r>
              <a:rPr lang="en-US" dirty="0">
                <a:ea typeface="Tahoma" panose="020B0604030504040204" pitchFamily="34" charset="0"/>
                <a:cs typeface="Tahoma" panose="020B0604030504040204" pitchFamily="34" charset="0"/>
              </a:rPr>
              <a:t>“Just Right Fit” Objectives</a:t>
            </a:r>
          </a:p>
        </p:txBody>
      </p:sp>
      <p:sp>
        <p:nvSpPr>
          <p:cNvPr id="5" name="TextBox 4"/>
          <p:cNvSpPr txBox="1"/>
          <p:nvPr/>
        </p:nvSpPr>
        <p:spPr>
          <a:xfrm>
            <a:off x="1966722" y="4025903"/>
            <a:ext cx="1652779" cy="646331"/>
          </a:xfrm>
          <a:prstGeom prst="rect">
            <a:avLst/>
          </a:prstGeom>
          <a:noFill/>
        </p:spPr>
        <p:txBody>
          <a:bodyPr wrap="square" rtlCol="0">
            <a:spAutoFit/>
          </a:bodyPr>
          <a:lstStyle/>
          <a:p>
            <a:r>
              <a:rPr lang="en-US" dirty="0">
                <a:solidFill>
                  <a:prstClr val="black"/>
                </a:solidFill>
              </a:rPr>
              <a:t>Current Functioning</a:t>
            </a:r>
          </a:p>
        </p:txBody>
      </p:sp>
      <p:cxnSp>
        <p:nvCxnSpPr>
          <p:cNvPr id="7" name="Straight Connector 6"/>
          <p:cNvCxnSpPr/>
          <p:nvPr/>
        </p:nvCxnSpPr>
        <p:spPr>
          <a:xfrm>
            <a:off x="2476500" y="3505200"/>
            <a:ext cx="0" cy="52070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93848" y="2858870"/>
            <a:ext cx="1025652" cy="646331"/>
          </a:xfrm>
          <a:prstGeom prst="rect">
            <a:avLst/>
          </a:prstGeom>
          <a:noFill/>
        </p:spPr>
        <p:txBody>
          <a:bodyPr wrap="square" rtlCol="0">
            <a:spAutoFit/>
          </a:bodyPr>
          <a:lstStyle/>
          <a:p>
            <a:r>
              <a:rPr lang="en-US" dirty="0">
                <a:solidFill>
                  <a:prstClr val="black"/>
                </a:solidFill>
              </a:rPr>
              <a:t>Too Easy</a:t>
            </a:r>
          </a:p>
        </p:txBody>
      </p:sp>
      <p:cxnSp>
        <p:nvCxnSpPr>
          <p:cNvPr id="10" name="Straight Connector 9"/>
          <p:cNvCxnSpPr/>
          <p:nvPr/>
        </p:nvCxnSpPr>
        <p:spPr>
          <a:xfrm>
            <a:off x="2984500" y="3378200"/>
            <a:ext cx="0" cy="4318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093200" y="4025900"/>
            <a:ext cx="682752" cy="369332"/>
          </a:xfrm>
          <a:prstGeom prst="rect">
            <a:avLst/>
          </a:prstGeom>
          <a:noFill/>
        </p:spPr>
        <p:txBody>
          <a:bodyPr wrap="square" rtlCol="0">
            <a:spAutoFit/>
          </a:bodyPr>
          <a:lstStyle/>
          <a:p>
            <a:r>
              <a:rPr lang="en-US" dirty="0">
                <a:solidFill>
                  <a:prstClr val="black"/>
                </a:solidFill>
              </a:rPr>
              <a:t>Goal</a:t>
            </a:r>
          </a:p>
        </p:txBody>
      </p:sp>
      <p:cxnSp>
        <p:nvCxnSpPr>
          <p:cNvPr id="15" name="Straight Connector 14"/>
          <p:cNvCxnSpPr>
            <a:endCxn id="13" idx="0"/>
          </p:cNvCxnSpPr>
          <p:nvPr/>
        </p:nvCxnSpPr>
        <p:spPr>
          <a:xfrm>
            <a:off x="9423401" y="3797300"/>
            <a:ext cx="11176"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5-Point Star 18"/>
          <p:cNvSpPr/>
          <p:nvPr/>
        </p:nvSpPr>
        <p:spPr>
          <a:xfrm>
            <a:off x="3619501" y="3505200"/>
            <a:ext cx="558800" cy="520700"/>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p:nvCxnSpPr>
        <p:spPr>
          <a:xfrm>
            <a:off x="8926048" y="3378200"/>
            <a:ext cx="0" cy="43180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413222" y="2858870"/>
            <a:ext cx="1025652" cy="646331"/>
          </a:xfrm>
          <a:prstGeom prst="rect">
            <a:avLst/>
          </a:prstGeom>
          <a:noFill/>
        </p:spPr>
        <p:txBody>
          <a:bodyPr wrap="square" rtlCol="0">
            <a:spAutoFit/>
          </a:bodyPr>
          <a:lstStyle/>
          <a:p>
            <a:r>
              <a:rPr lang="en-US" dirty="0">
                <a:solidFill>
                  <a:prstClr val="black"/>
                </a:solidFill>
              </a:rPr>
              <a:t>Too Hard</a:t>
            </a:r>
          </a:p>
        </p:txBody>
      </p:sp>
      <p:sp>
        <p:nvSpPr>
          <p:cNvPr id="4" name="TextBox 3"/>
          <p:cNvSpPr txBox="1"/>
          <p:nvPr/>
        </p:nvSpPr>
        <p:spPr>
          <a:xfrm>
            <a:off x="2281946" y="1889166"/>
            <a:ext cx="7494006" cy="523220"/>
          </a:xfrm>
          <a:prstGeom prst="rect">
            <a:avLst/>
          </a:prstGeom>
          <a:noFill/>
        </p:spPr>
        <p:txBody>
          <a:bodyPr wrap="square" rtlCol="0">
            <a:spAutoFit/>
          </a:bodyPr>
          <a:lstStyle/>
          <a:p>
            <a:r>
              <a:rPr lang="en-US" sz="2800" dirty="0">
                <a:solidFill>
                  <a:srgbClr val="629DD1"/>
                </a:solidFill>
              </a:rPr>
              <a:t>Continuum of Abilities and “Starting Places” </a:t>
            </a:r>
          </a:p>
        </p:txBody>
      </p:sp>
      <p:sp>
        <p:nvSpPr>
          <p:cNvPr id="14" name="Content Placeholder 4"/>
          <p:cNvSpPr>
            <a:spLocks noGrp="1"/>
          </p:cNvSpPr>
          <p:nvPr>
            <p:ph idx="1"/>
          </p:nvPr>
        </p:nvSpPr>
        <p:spPr>
          <a:xfrm>
            <a:off x="1676400" y="5029200"/>
            <a:ext cx="8229600" cy="1295400"/>
          </a:xfrm>
        </p:spPr>
        <p:txBody>
          <a:bodyPr>
            <a:normAutofit fontScale="25000" lnSpcReduction="20000"/>
          </a:bodyPr>
          <a:lstStyle/>
          <a:p>
            <a:pPr marL="0" indent="0">
              <a:buNone/>
            </a:pPr>
            <a:r>
              <a:rPr lang="en-US" altLang="en-US" sz="8000" dirty="0">
                <a:ea typeface="ＭＳ Ｐゴシック" pitchFamily="-106" charset="-128"/>
                <a:cs typeface="Arial" charset="0"/>
              </a:rPr>
              <a:t>Let’s assume Audrey wants to go back to work but currently, severe depression &amp; sleep disturbance is making it difficult for her to get out of bed</a:t>
            </a:r>
          </a:p>
          <a:p>
            <a:pPr>
              <a:buFont typeface="Arial" panose="020B0604020202020204" pitchFamily="34" charset="0"/>
              <a:buChar char="•"/>
            </a:pPr>
            <a:r>
              <a:rPr lang="en-US" altLang="en-US" sz="8000" i="1" dirty="0">
                <a:ea typeface="ＭＳ Ｐゴシック" pitchFamily="-106" charset="-128"/>
                <a:cs typeface="Arial" charset="0"/>
              </a:rPr>
              <a:t>Over the next 90 days, Audrey will be able to get out of bed by 9am at least 4 days out of 5 M-F  as evidenced by report of shelter staff. </a:t>
            </a:r>
          </a:p>
          <a:p>
            <a:pPr marL="0" indent="0">
              <a:buNone/>
            </a:pPr>
            <a:endParaRPr lang="en-US" altLang="en-US" sz="2200" dirty="0">
              <a:latin typeface="+mj-lt"/>
              <a:ea typeface="ＭＳ Ｐゴシック" pitchFamily="-106" charset="-128"/>
              <a:cs typeface="Arial" charset="0"/>
            </a:endParaRPr>
          </a:p>
          <a:p>
            <a:pPr lvl="1">
              <a:buFont typeface="Arial" panose="020B0604020202020204" pitchFamily="34" charset="0"/>
              <a:buChar char="•"/>
            </a:pPr>
            <a:endParaRPr lang="en-US" altLang="en-US" sz="2000" dirty="0">
              <a:latin typeface="+mj-lt"/>
              <a:ea typeface="ＭＳ Ｐゴシック" pitchFamily="-106" charset="-128"/>
              <a:cs typeface="Arial" charset="0"/>
            </a:endParaRPr>
          </a:p>
        </p:txBody>
      </p:sp>
    </p:spTree>
    <p:extLst>
      <p:ext uri="{BB962C8B-B14F-4D97-AF65-F5344CB8AC3E}">
        <p14:creationId xmlns:p14="http://schemas.microsoft.com/office/powerpoint/2010/main" val="356251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idx="4294967295"/>
          </p:nvPr>
        </p:nvSpPr>
        <p:spPr>
          <a:xfrm>
            <a:off x="2286001" y="1600200"/>
            <a:ext cx="6791325" cy="762000"/>
          </a:xfrm>
          <a:prstGeom prst="rect">
            <a:avLst/>
          </a:prstGeom>
        </p:spPr>
        <p:txBody>
          <a:bodyPr/>
          <a:lstStyle/>
          <a:p>
            <a:pPr eaLnBrk="1" hangingPunct="1">
              <a:spcBef>
                <a:spcPct val="50000"/>
              </a:spcBef>
            </a:pPr>
            <a:r>
              <a:rPr lang="en-US" altLang="en-US" sz="3000" i="1" dirty="0">
                <a:latin typeface="Tahoma" panose="020B0604030504040204" pitchFamily="34" charset="0"/>
                <a:ea typeface="Tahoma" panose="020B0604030504040204" pitchFamily="34" charset="0"/>
              </a:rPr>
              <a:t>Client will reduce assaultive behavior.</a:t>
            </a:r>
          </a:p>
        </p:txBody>
      </p:sp>
      <p:sp>
        <p:nvSpPr>
          <p:cNvPr id="90115" name="Slide Number Placeholder 5"/>
          <p:cNvSpPr>
            <a:spLocks noGrp="1"/>
          </p:cNvSpPr>
          <p:nvPr>
            <p:ph type="sldNum" sz="quarter" idx="4294967295"/>
          </p:nvPr>
        </p:nvSpPr>
        <p:spPr bwMode="auto">
          <a:xfrm>
            <a:off x="8982076" y="6408741"/>
            <a:ext cx="44529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DDB6E4-A788-4D74-A8B7-8BD6B430B2FB}" type="slidenum">
              <a:rPr lang="en-US" altLang="en-US" smtClean="0">
                <a:ea typeface="ＭＳ Ｐゴシック" pitchFamily="34" charset="-128"/>
              </a:rPr>
              <a:pPr/>
              <a:t>39</a:t>
            </a:fld>
            <a:endParaRPr lang="en-US" altLang="en-US">
              <a:ea typeface="ＭＳ Ｐゴシック" pitchFamily="34" charset="-128"/>
            </a:endParaRPr>
          </a:p>
        </p:txBody>
      </p:sp>
      <p:sp>
        <p:nvSpPr>
          <p:cNvPr id="125954" name="Rectangle 2"/>
          <p:cNvSpPr>
            <a:spLocks noGrp="1" noChangeArrowheads="1"/>
          </p:cNvSpPr>
          <p:nvPr>
            <p:ph type="title"/>
          </p:nvPr>
        </p:nvSpPr>
        <p:spPr>
          <a:xfrm>
            <a:off x="178025" y="212416"/>
            <a:ext cx="9575575" cy="1143000"/>
          </a:xfrm>
        </p:spPr>
        <p:txBody>
          <a:bodyPr>
            <a:normAutofit fontScale="90000"/>
          </a:bodyPr>
          <a:lstStyle/>
          <a:p>
            <a:pPr>
              <a:defRPr/>
            </a:pPr>
            <a:r>
              <a:rPr lang="en-US" sz="4000" dirty="0">
                <a:ea typeface="Tahoma" panose="020B0604030504040204" pitchFamily="34" charset="0"/>
                <a:cs typeface="Tahoma" panose="020B0604030504040204" pitchFamily="34" charset="0"/>
              </a:rPr>
              <a:t>Stage Responsive </a:t>
            </a:r>
            <a:r>
              <a:rPr sz="4000" dirty="0">
                <a:ea typeface="Tahoma" panose="020B0604030504040204" pitchFamily="34" charset="0"/>
                <a:cs typeface="Tahoma" panose="020B0604030504040204" pitchFamily="34" charset="0"/>
              </a:rPr>
              <a:t>Objectives: </a:t>
            </a:r>
            <a:r>
              <a:rPr lang="en-US" sz="4000" dirty="0">
                <a:ea typeface="Tahoma" panose="020B0604030504040204" pitchFamily="34" charset="0"/>
                <a:cs typeface="Tahoma" panose="020B0604030504040204" pitchFamily="34" charset="0"/>
              </a:rPr>
              <a:t/>
            </a:r>
            <a:br>
              <a:rPr lang="en-US" sz="4000" dirty="0">
                <a:ea typeface="Tahoma" panose="020B0604030504040204" pitchFamily="34" charset="0"/>
                <a:cs typeface="Tahoma" panose="020B0604030504040204" pitchFamily="34" charset="0"/>
              </a:rPr>
            </a:br>
            <a:r>
              <a:rPr sz="4000" dirty="0">
                <a:ea typeface="Tahoma" panose="020B0604030504040204" pitchFamily="34" charset="0"/>
                <a:cs typeface="Tahoma" panose="020B0604030504040204" pitchFamily="34" charset="0"/>
              </a:rPr>
              <a:t>From Learning to Doing</a:t>
            </a:r>
          </a:p>
        </p:txBody>
      </p:sp>
      <p:sp>
        <p:nvSpPr>
          <p:cNvPr id="5" name="Rectangle 3"/>
          <p:cNvSpPr txBox="1">
            <a:spLocks noChangeArrowheads="1"/>
          </p:cNvSpPr>
          <p:nvPr/>
        </p:nvSpPr>
        <p:spPr bwMode="auto">
          <a:xfrm>
            <a:off x="2057400" y="2337460"/>
            <a:ext cx="7467600" cy="3505200"/>
          </a:xfrm>
          <a:prstGeom prst="rect">
            <a:avLst/>
          </a:prstGeom>
          <a:noFill/>
          <a:ln w="9525">
            <a:noFill/>
            <a:miter lim="800000"/>
            <a:headEnd/>
            <a:tailEnd/>
          </a:ln>
        </p:spPr>
        <p:txBody>
          <a:bodyPr/>
          <a:lstStyle/>
          <a:p>
            <a:pPr marL="914400" lvl="1" indent="-457200">
              <a:spcBef>
                <a:spcPct val="50000"/>
              </a:spcBef>
              <a:buClr>
                <a:schemeClr val="accent1"/>
              </a:buClr>
              <a:buSzPct val="60000"/>
              <a:buFont typeface="Arial" panose="020B0604020202020204" pitchFamily="34" charset="0"/>
              <a:buChar char="•"/>
              <a:defRPr/>
            </a:pPr>
            <a:r>
              <a:rPr lang="en-US" sz="2600" dirty="0">
                <a:latin typeface="Tahoma" panose="020B0604030504040204" pitchFamily="34" charset="0"/>
                <a:ea typeface="Tahoma" panose="020B0604030504040204" pitchFamily="34" charset="0"/>
                <a:cs typeface="Tahoma" panose="020B0604030504040204" pitchFamily="34" charset="0"/>
              </a:rPr>
              <a:t>Within  90 days, Amy will identify 3 triggers to  behavioral outbursts with children.  </a:t>
            </a:r>
          </a:p>
          <a:p>
            <a:pPr marL="1371600" lvl="2" indent="-457200">
              <a:spcBef>
                <a:spcPct val="50000"/>
              </a:spcBef>
              <a:buClr>
                <a:schemeClr val="accent1"/>
              </a:buClr>
              <a:buSzPct val="60000"/>
              <a:buFont typeface="Arial" panose="020B0604020202020204" pitchFamily="34" charset="0"/>
              <a:buChar char="•"/>
              <a:defRPr/>
            </a:pPr>
            <a:r>
              <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(LEARNING objective)</a:t>
            </a:r>
          </a:p>
          <a:p>
            <a:pPr marL="914400" lvl="1" indent="-457200">
              <a:spcBef>
                <a:spcPct val="50000"/>
              </a:spcBef>
              <a:buClr>
                <a:schemeClr val="accent1"/>
              </a:buClr>
              <a:buSzPct val="60000"/>
              <a:buFont typeface="Arial" panose="020B0604020202020204" pitchFamily="34" charset="0"/>
              <a:buChar char="•"/>
              <a:defRPr/>
            </a:pPr>
            <a:r>
              <a:rPr lang="en-US" sz="2600" dirty="0">
                <a:latin typeface="Tahoma" panose="020B0604030504040204" pitchFamily="34" charset="0"/>
                <a:ea typeface="Tahoma" panose="020B0604030504040204" pitchFamily="34" charset="0"/>
                <a:cs typeface="Tahoma" panose="020B0604030504040204" pitchFamily="34" charset="0"/>
              </a:rPr>
              <a:t>Within 90 days, Amy will have a minimum of one successful visit with her children AEB by report of Amy’s DCF Case Worker</a:t>
            </a:r>
          </a:p>
          <a:p>
            <a:pPr marL="1371600" lvl="2" indent="-457200">
              <a:spcBef>
                <a:spcPct val="50000"/>
              </a:spcBef>
              <a:buClr>
                <a:schemeClr val="accent1"/>
              </a:buClr>
              <a:buSzPct val="60000"/>
              <a:buFont typeface="Arial" panose="020B0604020202020204" pitchFamily="34" charset="0"/>
              <a:buChar char="•"/>
              <a:defRPr/>
            </a:pPr>
            <a:r>
              <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(BEHAVIORAL OBJECTIVE) </a:t>
            </a:r>
          </a:p>
          <a:p>
            <a:pPr marL="1200150" lvl="2" indent="-285750">
              <a:spcBef>
                <a:spcPct val="50000"/>
              </a:spcBef>
              <a:buClr>
                <a:schemeClr val="tx2"/>
              </a:buClr>
              <a:buSzPct val="60000"/>
              <a:buFont typeface="Wingdings" pitchFamily="2" charset="2"/>
              <a:buChar char="n"/>
              <a:defRPr/>
            </a:pPr>
            <a:endParaRPr lang="en-US" sz="2600" dirty="0">
              <a:solidFill>
                <a:srgbClr val="FFFF00"/>
              </a:solidFill>
              <a:cs typeface="Arial" charset="0"/>
            </a:endParaRPr>
          </a:p>
        </p:txBody>
      </p:sp>
    </p:spTree>
    <p:extLst>
      <p:ext uri="{BB962C8B-B14F-4D97-AF65-F5344CB8AC3E}">
        <p14:creationId xmlns:p14="http://schemas.microsoft.com/office/powerpoint/2010/main" val="49173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107220"/>
            <a:ext cx="11482754" cy="1325563"/>
          </a:xfrm>
        </p:spPr>
        <p:txBody>
          <a:bodyPr>
            <a:normAutofit/>
          </a:bodyPr>
          <a:lstStyle/>
          <a:p>
            <a:pPr algn="l"/>
            <a:r>
              <a:rPr lang="en-US" i="0" dirty="0">
                <a:solidFill>
                  <a:srgbClr val="FF5050"/>
                </a:solidFill>
                <a:ea typeface="Tahoma" panose="020B0604030504040204" pitchFamily="34" charset="0"/>
                <a:cs typeface="Tahoma" panose="020B0604030504040204" pitchFamily="34" charset="0"/>
              </a:rPr>
              <a:t>Warm Up Exercise: PCRP Process</a:t>
            </a:r>
            <a:r>
              <a:rPr lang="en-US" sz="4000" dirty="0">
                <a:latin typeface="Tahoma" panose="020B0604030504040204" pitchFamily="34" charset="0"/>
                <a:ea typeface="Tahoma" panose="020B0604030504040204" pitchFamily="34" charset="0"/>
                <a:cs typeface="Tahoma" panose="020B0604030504040204" pitchFamily="34" charset="0"/>
              </a:rPr>
              <a:t/>
            </a:r>
            <a:br>
              <a:rPr lang="en-US" sz="4000" dirty="0">
                <a:latin typeface="Tahoma" panose="020B0604030504040204" pitchFamily="34" charset="0"/>
                <a:ea typeface="Tahoma" panose="020B0604030504040204" pitchFamily="34" charset="0"/>
                <a:cs typeface="Tahoma" panose="020B0604030504040204" pitchFamily="34" charset="0"/>
              </a:rPr>
            </a:br>
            <a:r>
              <a:rPr lang="en-US" sz="3400" dirty="0">
                <a:solidFill>
                  <a:schemeClr val="accent2"/>
                </a:solidFill>
              </a:rPr>
              <a:t>	</a:t>
            </a:r>
            <a:endParaRPr lang="en-US" sz="2400" dirty="0"/>
          </a:p>
        </p:txBody>
      </p:sp>
      <p:sp>
        <p:nvSpPr>
          <p:cNvPr id="3" name="Slide Number Placeholder 2"/>
          <p:cNvSpPr>
            <a:spLocks noGrp="1"/>
          </p:cNvSpPr>
          <p:nvPr>
            <p:ph type="sldNum" sz="quarter" idx="4294967295"/>
          </p:nvPr>
        </p:nvSpPr>
        <p:spPr>
          <a:xfrm>
            <a:off x="9448800" y="6356350"/>
            <a:ext cx="2743200" cy="365125"/>
          </a:xfrm>
        </p:spPr>
        <p:txBody>
          <a:bodyPr/>
          <a:lstStyle/>
          <a:p>
            <a:pPr>
              <a:defRPr/>
            </a:pPr>
            <a:fld id="{4EF0BB6B-7195-40A0-AAD1-94148588D963}" type="slidenum">
              <a:rPr lang="en-US" smtClean="0"/>
              <a:pPr>
                <a:defRPr/>
              </a:pPr>
              <a:t>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299" y="897621"/>
            <a:ext cx="4604136" cy="4857864"/>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F08A31F7-1772-4766-96AB-4EE72DC556AD}"/>
              </a:ext>
            </a:extLst>
          </p:cNvPr>
          <p:cNvSpPr txBox="1">
            <a:spLocks/>
          </p:cNvSpPr>
          <p:nvPr/>
        </p:nvSpPr>
        <p:spPr>
          <a:xfrm>
            <a:off x="505987" y="1024509"/>
            <a:ext cx="6406542" cy="569696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ct val="0"/>
              </a:spcBef>
              <a:spcAft>
                <a:spcPts val="1800"/>
              </a:spcAft>
            </a:pPr>
            <a:r>
              <a:rPr lang="en-US" sz="2400" dirty="0"/>
              <a:t>Take a few minutes and review </a:t>
            </a:r>
            <a:r>
              <a:rPr lang="en-US" sz="2400" i="1" dirty="0"/>
              <a:t>Tips for Recognizing Person-Centered Process</a:t>
            </a:r>
          </a:p>
          <a:p>
            <a:pPr>
              <a:lnSpc>
                <a:spcPct val="120000"/>
              </a:lnSpc>
              <a:spcBef>
                <a:spcPct val="0"/>
              </a:spcBef>
              <a:spcAft>
                <a:spcPts val="1800"/>
              </a:spcAft>
            </a:pPr>
            <a:r>
              <a:rPr lang="en-US" sz="2400" i="1" dirty="0"/>
              <a:t>Items often refer to the “team” or team meeting but just as readily apply to 1:1 planning activities</a:t>
            </a:r>
          </a:p>
          <a:p>
            <a:pPr>
              <a:lnSpc>
                <a:spcPct val="120000"/>
              </a:lnSpc>
              <a:spcBef>
                <a:spcPct val="0"/>
              </a:spcBef>
              <a:spcAft>
                <a:spcPts val="1800"/>
              </a:spcAft>
            </a:pPr>
            <a:r>
              <a:rPr lang="en-US" sz="2400" i="1" dirty="0"/>
              <a:t>Lets have each person identify at least ONE PCRP practice you already feel really good about, a personal  strength in your collaborative planning. Practice what we preach and start with our strengths </a:t>
            </a:r>
            <a:r>
              <a:rPr lang="en-US" sz="2400" i="1" dirty="0">
                <a:sym typeface="Wingdings" panose="05000000000000000000" pitchFamily="2" charset="2"/>
              </a:rPr>
              <a:t> </a:t>
            </a:r>
          </a:p>
          <a:p>
            <a:pPr>
              <a:lnSpc>
                <a:spcPct val="120000"/>
              </a:lnSpc>
              <a:spcBef>
                <a:spcPct val="0"/>
              </a:spcBef>
              <a:spcAft>
                <a:spcPts val="1800"/>
              </a:spcAft>
            </a:pPr>
            <a:r>
              <a:rPr lang="en-US" sz="2400" i="1" dirty="0">
                <a:sym typeface="Wingdings" panose="05000000000000000000" pitchFamily="2" charset="2"/>
              </a:rPr>
              <a:t>How about ONE thing you’d like to work on? </a:t>
            </a:r>
          </a:p>
          <a:p>
            <a:pPr>
              <a:lnSpc>
                <a:spcPct val="120000"/>
              </a:lnSpc>
              <a:spcBef>
                <a:spcPct val="0"/>
              </a:spcBef>
              <a:spcAft>
                <a:spcPts val="1800"/>
              </a:spcAft>
            </a:pPr>
            <a:r>
              <a:rPr lang="en-US" sz="2400" dirty="0">
                <a:solidFill>
                  <a:srgbClr val="FF0000"/>
                </a:solidFill>
              </a:rPr>
              <a:t>Let us know in the chat box…be sure to say if it’s a strength or a challenge…  </a:t>
            </a:r>
          </a:p>
        </p:txBody>
      </p:sp>
    </p:spTree>
    <p:extLst>
      <p:ext uri="{BB962C8B-B14F-4D97-AF65-F5344CB8AC3E}">
        <p14:creationId xmlns:p14="http://schemas.microsoft.com/office/powerpoint/2010/main" val="183964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7B360FE5-747F-493D-BDF3-698D21941B35}"/>
              </a:ext>
            </a:extLst>
          </p:cNvPr>
          <p:cNvSpPr txBox="1">
            <a:spLocks/>
          </p:cNvSpPr>
          <p:nvPr/>
        </p:nvSpPr>
        <p:spPr>
          <a:xfrm>
            <a:off x="0" y="-6227"/>
            <a:ext cx="12192000" cy="963630"/>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Black" panose="020B0A04020102020204"/>
              <a:ea typeface="+mj-ea"/>
              <a:cs typeface="Arial" panose="020B0604020202020204" pitchFamily="34" charset="0"/>
            </a:endParaRPr>
          </a:p>
        </p:txBody>
      </p:sp>
      <p:sp>
        <p:nvSpPr>
          <p:cNvPr id="129026" name="Rectangle 2"/>
          <p:cNvSpPr>
            <a:spLocks noGrp="1" noChangeArrowheads="1"/>
          </p:cNvSpPr>
          <p:nvPr>
            <p:ph type="title"/>
          </p:nvPr>
        </p:nvSpPr>
        <p:spPr>
          <a:xfrm>
            <a:off x="549920" y="205252"/>
            <a:ext cx="9621193" cy="540671"/>
          </a:xfrm>
        </p:spPr>
        <p:txBody>
          <a:bodyPr>
            <a:normAutofit fontScale="90000"/>
          </a:bodyPr>
          <a:lstStyle/>
          <a:p>
            <a:pPr algn="l">
              <a:defRPr/>
            </a:pPr>
            <a:r>
              <a:rPr lang="en-US" sz="3600" dirty="0">
                <a:solidFill>
                  <a:schemeClr val="bg1"/>
                </a:solidFill>
                <a:ea typeface="Tahoma" panose="020B0604030504040204" pitchFamily="34" charset="0"/>
                <a:cs typeface="Tahoma" panose="020B0604030504040204" pitchFamily="34" charset="0"/>
              </a:rPr>
              <a:t>Interventions/Services </a:t>
            </a:r>
            <a:r>
              <a:rPr sz="3600" dirty="0">
                <a:solidFill>
                  <a:schemeClr val="bg1"/>
                </a:solidFill>
                <a:ea typeface="Tahoma" panose="020B0604030504040204" pitchFamily="34" charset="0"/>
                <a:cs typeface="Tahoma" panose="020B0604030504040204" pitchFamily="34" charset="0"/>
              </a:rPr>
              <a:t>&amp; Action Steps </a:t>
            </a:r>
          </a:p>
        </p:txBody>
      </p:sp>
      <p:pic>
        <p:nvPicPr>
          <p:cNvPr id="92163" name="Picture 4" descr="Image of an adult holding a child's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192" y="2127547"/>
            <a:ext cx="2886587" cy="3715555"/>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374802" y="1819338"/>
            <a:ext cx="7253384" cy="4035432"/>
          </a:xfrm>
          <a:prstGeom prst="rect">
            <a:avLst/>
          </a:prstGeom>
          <a:noFill/>
          <a:ln w="9525">
            <a:noFill/>
            <a:miter lim="800000"/>
            <a:headEnd/>
            <a:tailEnd/>
          </a:ln>
          <a:effectLst/>
        </p:spPr>
        <p:txBody>
          <a:bodyPr lIns="92075" tIns="46038" rIns="92075" bIns="46038"/>
          <a:lstStyle/>
          <a:p>
            <a:pPr marL="1200150" marR="0" lvl="2" indent="-285750" algn="l" defTabSz="914400" rtl="0" eaLnBrk="1" fontAlgn="auto" latinLnBrk="0" hangingPunct="1">
              <a:lnSpc>
                <a:spcPct val="90000"/>
              </a:lnSpc>
              <a:spcBef>
                <a:spcPct val="20000"/>
              </a:spcBef>
              <a:spcAft>
                <a:spcPts val="1200"/>
              </a:spcAft>
              <a:buClrTx/>
              <a:buSzPct val="100000"/>
              <a:buFont typeface="Arial" pitchFamily="34" charset="0"/>
              <a:buChar char="•"/>
              <a:tabLst/>
              <a:defRPr/>
            </a:pPr>
            <a:r>
              <a:rPr kumimoji="0" lang="en-US" sz="2800" b="0" i="0" u="none" strike="noStrike" kern="0" cap="none" spc="0" normalizeH="0" baseline="0" noProof="0" dirty="0">
                <a:ln>
                  <a:noFill/>
                </a:ln>
                <a:solidFill>
                  <a:prstClr val="black"/>
                </a:solidFill>
                <a:effectLst/>
                <a:uLnTx/>
                <a:uFillTx/>
                <a:latin typeface="Arial" panose="020B0604020202020204"/>
                <a:ea typeface="Tahoma" panose="020B0604030504040204" pitchFamily="34" charset="0"/>
                <a:cs typeface="Tahoma" panose="020B0604030504040204" pitchFamily="34" charset="0"/>
              </a:rPr>
              <a:t>Reflect a use of EBPs</a:t>
            </a:r>
          </a:p>
          <a:p>
            <a:pPr marL="1200150" marR="0" lvl="2" indent="-285750" algn="l" defTabSz="914400" rtl="0" eaLnBrk="1" fontAlgn="auto" latinLnBrk="0" hangingPunct="1">
              <a:lnSpc>
                <a:spcPct val="90000"/>
              </a:lnSpc>
              <a:spcBef>
                <a:spcPct val="20000"/>
              </a:spcBef>
              <a:spcAft>
                <a:spcPts val="1200"/>
              </a:spcAft>
              <a:buClrTx/>
              <a:buSzPct val="100000"/>
              <a:buFont typeface="Arial" pitchFamily="34" charset="0"/>
              <a:buChar char="•"/>
              <a:tabLst/>
              <a:defRPr/>
            </a:pPr>
            <a:r>
              <a:rPr kumimoji="0" lang="en-US" sz="2800" b="0" i="0" u="none" strike="noStrike" kern="0" cap="none" spc="0" normalizeH="0" baseline="0" noProof="0" dirty="0">
                <a:ln>
                  <a:noFill/>
                </a:ln>
                <a:solidFill>
                  <a:prstClr val="black"/>
                </a:solidFill>
                <a:effectLst/>
                <a:uLnTx/>
                <a:uFillTx/>
                <a:latin typeface="Arial" panose="020B0604020202020204"/>
                <a:ea typeface="Tahoma" panose="020B0604030504040204" pitchFamily="34" charset="0"/>
                <a:cs typeface="Tahoma" panose="020B0604030504040204" pitchFamily="34" charset="0"/>
              </a:rPr>
              <a:t>Respect individual choice and preference</a:t>
            </a:r>
          </a:p>
          <a:p>
            <a:pPr marL="1200150" marR="0" lvl="2" indent="-285750" algn="l" defTabSz="914400" rtl="0" eaLnBrk="1" fontAlgn="auto" latinLnBrk="0" hangingPunct="1">
              <a:lnSpc>
                <a:spcPct val="85000"/>
              </a:lnSpc>
              <a:spcBef>
                <a:spcPct val="20000"/>
              </a:spcBef>
              <a:spcAft>
                <a:spcPts val="1200"/>
              </a:spcAft>
              <a:buClrTx/>
              <a:buSzPct val="100000"/>
              <a:buFont typeface="Arial" pitchFamily="34" charset="0"/>
              <a:buChar char="•"/>
              <a:tabLst/>
              <a:defRPr/>
            </a:pPr>
            <a:r>
              <a:rPr kumimoji="0" lang="en-US" sz="2800" b="0" i="0" u="none" strike="noStrike" kern="0" cap="none" spc="0" normalizeH="0" baseline="0" noProof="0" dirty="0">
                <a:ln>
                  <a:noFill/>
                </a:ln>
                <a:solidFill>
                  <a:prstClr val="black"/>
                </a:solidFill>
                <a:effectLst/>
                <a:uLnTx/>
                <a:uFillTx/>
                <a:latin typeface="Arial" panose="020B0604020202020204"/>
                <a:ea typeface="Tahoma" panose="020B0604030504040204" pitchFamily="34" charset="0"/>
                <a:cs typeface="Tahoma" panose="020B0604030504040204" pitchFamily="34" charset="0"/>
              </a:rPr>
              <a:t>Describe medical necessity  by clearly describing how services are intended to overcome that individual’s barriers</a:t>
            </a:r>
          </a:p>
          <a:p>
            <a:pPr marL="1200150" marR="0" lvl="2" indent="-285750" algn="l" defTabSz="914400" rtl="0" eaLnBrk="1" fontAlgn="auto" latinLnBrk="0" hangingPunct="1">
              <a:lnSpc>
                <a:spcPct val="85000"/>
              </a:lnSpc>
              <a:spcBef>
                <a:spcPct val="20000"/>
              </a:spcBef>
              <a:spcAft>
                <a:spcPts val="1200"/>
              </a:spcAft>
              <a:buClrTx/>
              <a:buSzPct val="100000"/>
              <a:buFont typeface="Arial" pitchFamily="34" charset="0"/>
              <a:buChar char="•"/>
              <a:tabLst/>
              <a:defRPr/>
            </a:pPr>
            <a:r>
              <a:rPr kumimoji="0" lang="en-US" sz="2800" b="0" i="0" u="none" strike="noStrike" kern="0" cap="none" spc="0" normalizeH="0" baseline="0" noProof="0" dirty="0">
                <a:ln>
                  <a:noFill/>
                </a:ln>
                <a:solidFill>
                  <a:prstClr val="black"/>
                </a:solidFill>
                <a:effectLst/>
                <a:uLnTx/>
                <a:uFillTx/>
                <a:latin typeface="Arial" panose="020B0604020202020204"/>
                <a:ea typeface="Tahoma" panose="020B0604030504040204" pitchFamily="34" charset="0"/>
                <a:cs typeface="Tahoma" panose="020B0604030504040204" pitchFamily="34" charset="0"/>
              </a:rPr>
              <a:t>Are specific to the individual’s  objective, no “kitchen sink” service sets</a:t>
            </a:r>
          </a:p>
          <a:p>
            <a:pPr marL="1200150" marR="0" lvl="2" indent="-285750" algn="l" defTabSz="914400" rtl="0" eaLnBrk="1" fontAlgn="auto" latinLnBrk="0" hangingPunct="1">
              <a:lnSpc>
                <a:spcPct val="85000"/>
              </a:lnSpc>
              <a:spcBef>
                <a:spcPct val="20000"/>
              </a:spcBef>
              <a:spcAft>
                <a:spcPts val="0"/>
              </a:spcAft>
              <a:buClr>
                <a:srgbClr val="FF9900"/>
              </a:buClr>
              <a:buSzPct val="60000"/>
              <a:buFont typeface="Arial" pitchFamily="34" charset="0"/>
              <a:buChar char="•"/>
              <a:tabLst/>
              <a:defRPr/>
            </a:pPr>
            <a:endParaRPr kumimoji="0" lang="en-US" sz="2600" b="0" i="0" u="none" strike="noStrike" kern="0" cap="none" spc="0" normalizeH="0" baseline="0" noProof="0" dirty="0">
              <a:ln>
                <a:noFill/>
              </a:ln>
              <a:solidFill>
                <a:prstClr val="white"/>
              </a:solidFill>
              <a:effectLst/>
              <a:uLnTx/>
              <a:uFillTx/>
              <a:latin typeface="Arial" panose="020B0604020202020204"/>
              <a:ea typeface="ＭＳ Ｐゴシック" pitchFamily="-65" charset="-128"/>
              <a:cs typeface="Arial" charset="0"/>
            </a:endParaRPr>
          </a:p>
        </p:txBody>
      </p:sp>
      <p:sp>
        <p:nvSpPr>
          <p:cNvPr id="92165" name="Rectangle 11"/>
          <p:cNvSpPr txBox="1">
            <a:spLocks noGrp="1" noChangeArrowheads="1"/>
          </p:cNvSpPr>
          <p:nvPr/>
        </p:nvSpPr>
        <p:spPr bwMode="auto">
          <a:xfrm>
            <a:off x="10171113" y="6408757"/>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4AA2D57-12EA-452A-9277-8EBE4DACEA35}" type="slidenum">
              <a:rPr kumimoji="0" lang="en-US" altLang="en-US" sz="1000" b="1" i="0" u="none" strike="noStrike" kern="1200" cap="none" spc="0" normalizeH="0" baseline="0" noProof="0">
                <a:ln>
                  <a:noFill/>
                </a:ln>
                <a:solidFill>
                  <a:srgbClr val="FFFFFF"/>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000" b="1" i="0" u="none" strike="noStrike" kern="1200" cap="none" spc="0" normalizeH="0" baseline="0" noProof="0">
              <a:ln>
                <a:noFill/>
              </a:ln>
              <a:solidFill>
                <a:srgbClr val="FFFFFF"/>
              </a:solidFill>
              <a:effectLst/>
              <a:uLnTx/>
              <a:uFillTx/>
              <a:latin typeface="Arial" charset="0"/>
              <a:ea typeface="ＭＳ Ｐゴシック" pitchFamily="34" charset="-128"/>
              <a:cs typeface="+mn-cs"/>
            </a:endParaRPr>
          </a:p>
        </p:txBody>
      </p:sp>
      <p:sp>
        <p:nvSpPr>
          <p:cNvPr id="7" name="TextBox 6"/>
          <p:cNvSpPr txBox="1"/>
          <p:nvPr/>
        </p:nvSpPr>
        <p:spPr>
          <a:xfrm>
            <a:off x="0" y="1246097"/>
            <a:ext cx="11969598" cy="480131"/>
          </a:xfrm>
          <a:prstGeom prst="rect">
            <a:avLst/>
          </a:prstGeom>
          <a:noFill/>
        </p:spPr>
        <p:txBody>
          <a:bodyPr wrap="square">
            <a:spAutoFit/>
          </a:bodyPr>
          <a:lstStyle/>
          <a:p>
            <a:pPr marL="457200" marR="0" lvl="1" indent="0" algn="l" defTabSz="914400" rtl="0" eaLnBrk="1" fontAlgn="auto" latinLnBrk="0" hangingPunct="1">
              <a:lnSpc>
                <a:spcPct val="90000"/>
              </a:lnSpc>
              <a:spcBef>
                <a:spcPct val="20000"/>
              </a:spcBef>
              <a:spcAft>
                <a:spcPts val="0"/>
              </a:spcAft>
              <a:buClrTx/>
              <a:buSzPct val="100000"/>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The plan serves as a contract for who is responsible for what actions:</a:t>
            </a:r>
          </a:p>
        </p:txBody>
      </p:sp>
      <p:pic>
        <p:nvPicPr>
          <p:cNvPr id="8" name="Google Shape;253;p42" descr="MHTTC Stacked Color Bars" title="MHTTC Stacked Color Bars">
            <a:extLst>
              <a:ext uri="{FF2B5EF4-FFF2-40B4-BE49-F238E27FC236}">
                <a16:creationId xmlns:a16="http://schemas.microsoft.com/office/drawing/2014/main" id="{AE6EDEC1-0EDB-478A-9042-3ACA38316C1B}"/>
              </a:ext>
            </a:extLst>
          </p:cNvPr>
          <p:cNvPicPr preferRelativeResize="0"/>
          <p:nvPr/>
        </p:nvPicPr>
        <p:blipFill rotWithShape="1">
          <a:blip r:embed="rId4">
            <a:alphaModFix/>
          </a:blip>
          <a:srcRect/>
          <a:stretch/>
        </p:blipFill>
        <p:spPr>
          <a:xfrm>
            <a:off x="9708508" y="5535448"/>
            <a:ext cx="2487302" cy="1658201"/>
          </a:xfrm>
          <a:prstGeom prst="rect">
            <a:avLst/>
          </a:prstGeom>
          <a:noFill/>
          <a:ln>
            <a:noFill/>
          </a:ln>
        </p:spPr>
      </p:pic>
    </p:spTree>
    <p:extLst>
      <p:ext uri="{BB962C8B-B14F-4D97-AF65-F5344CB8AC3E}">
        <p14:creationId xmlns:p14="http://schemas.microsoft.com/office/powerpoint/2010/main" val="100429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a:xfrm>
            <a:off x="413101" y="286808"/>
            <a:ext cx="5069292" cy="1325563"/>
          </a:xfrm>
        </p:spPr>
        <p:txBody>
          <a:bodyPr vert="horz" lIns="91440" tIns="45720" rIns="91440" bIns="45720" rtlCol="0" anchor="ctr">
            <a:normAutofit/>
          </a:bodyPr>
          <a:lstStyle/>
          <a:p>
            <a:pPr>
              <a:defRPr/>
            </a:pPr>
            <a:r>
              <a:rPr lang="en-US" sz="3700" kern="1200" dirty="0">
                <a:solidFill>
                  <a:schemeClr val="tx1"/>
                </a:solidFill>
                <a:latin typeface="+mj-lt"/>
                <a:ea typeface="+mj-ea"/>
                <a:cs typeface="+mj-cs"/>
              </a:rPr>
              <a:t>Critical Elements – The “</a:t>
            </a:r>
            <a:r>
              <a:rPr lang="en-US" sz="3700" kern="1200" dirty="0" err="1">
                <a:solidFill>
                  <a:schemeClr val="tx1"/>
                </a:solidFill>
                <a:latin typeface="+mj-lt"/>
                <a:ea typeface="+mj-ea"/>
                <a:cs typeface="+mj-cs"/>
              </a:rPr>
              <a:t>Ws</a:t>
            </a:r>
            <a:r>
              <a:rPr lang="en-US" sz="3700" kern="1200" dirty="0">
                <a:solidFill>
                  <a:schemeClr val="tx1"/>
                </a:solidFill>
                <a:latin typeface="+mj-lt"/>
                <a:ea typeface="+mj-ea"/>
                <a:cs typeface="+mj-cs"/>
              </a:rPr>
              <a:t>”</a:t>
            </a:r>
          </a:p>
        </p:txBody>
      </p:sp>
      <p:sp>
        <p:nvSpPr>
          <p:cNvPr id="95234" name="Rectangle 3"/>
          <p:cNvSpPr>
            <a:spLocks noGrp="1" noChangeArrowheads="1"/>
          </p:cNvSpPr>
          <p:nvPr>
            <p:ph sz="half" idx="1"/>
          </p:nvPr>
        </p:nvSpPr>
        <p:spPr>
          <a:xfrm>
            <a:off x="413101" y="1883153"/>
            <a:ext cx="5223373" cy="4485749"/>
          </a:xfrm>
          <a:prstGeom prst="rect">
            <a:avLst/>
          </a:prstGeom>
        </p:spPr>
        <p:txBody>
          <a:bodyPr vert="horz" lIns="91440" tIns="45720" rIns="91440" bIns="45720" rtlCol="0" anchor="t">
            <a:normAutofit fontScale="92500" lnSpcReduction="20000"/>
          </a:bodyPr>
          <a:lstStyle/>
          <a:p>
            <a:pPr marL="0" indent="0">
              <a:lnSpc>
                <a:spcPct val="110000"/>
              </a:lnSpc>
              <a:spcBef>
                <a:spcPts val="0"/>
              </a:spcBef>
              <a:buNone/>
              <a:defRPr/>
            </a:pPr>
            <a:r>
              <a:rPr lang="en-US" sz="2600" b="1" dirty="0"/>
              <a:t>Professional services should specify…</a:t>
            </a:r>
            <a:br>
              <a:rPr lang="en-US" sz="2600" b="1" dirty="0"/>
            </a:br>
            <a:endParaRPr lang="en-US" sz="2600" b="1" dirty="0"/>
          </a:p>
          <a:p>
            <a:pPr lvl="1">
              <a:lnSpc>
                <a:spcPct val="110000"/>
              </a:lnSpc>
              <a:spcBef>
                <a:spcPts val="0"/>
              </a:spcBef>
              <a:defRPr/>
            </a:pPr>
            <a:r>
              <a:rPr lang="en-US" sz="2300" dirty="0"/>
              <a:t>WHO will provide the service, i.e., name and job title</a:t>
            </a:r>
            <a:br>
              <a:rPr lang="en-US" sz="2300" dirty="0"/>
            </a:br>
            <a:endParaRPr lang="en-US" sz="2300" dirty="0"/>
          </a:p>
          <a:p>
            <a:pPr lvl="1">
              <a:lnSpc>
                <a:spcPct val="110000"/>
              </a:lnSpc>
              <a:spcBef>
                <a:spcPts val="0"/>
              </a:spcBef>
              <a:defRPr/>
            </a:pPr>
            <a:r>
              <a:rPr lang="en-US" sz="2300" dirty="0"/>
              <a:t>WHAT:  The TITLE of the service, e.g., Health &amp; Wellness Group</a:t>
            </a:r>
            <a:br>
              <a:rPr lang="en-US" sz="2300" dirty="0"/>
            </a:br>
            <a:endParaRPr lang="en-US" sz="2300" dirty="0"/>
          </a:p>
          <a:p>
            <a:pPr lvl="1">
              <a:lnSpc>
                <a:spcPct val="110000"/>
              </a:lnSpc>
              <a:spcBef>
                <a:spcPts val="0"/>
              </a:spcBef>
              <a:defRPr/>
            </a:pPr>
            <a:r>
              <a:rPr lang="en-US" sz="2300" dirty="0"/>
              <a:t>WHEN: The SCHEDULE of the service, i.e., the time and day(s)</a:t>
            </a:r>
            <a:br>
              <a:rPr lang="en-US" sz="2300" dirty="0"/>
            </a:br>
            <a:endParaRPr lang="en-US" sz="2300" dirty="0"/>
          </a:p>
          <a:p>
            <a:pPr lvl="1">
              <a:lnSpc>
                <a:spcPct val="110000"/>
              </a:lnSpc>
              <a:spcBef>
                <a:spcPts val="0"/>
              </a:spcBef>
              <a:defRPr/>
            </a:pPr>
            <a:r>
              <a:rPr lang="en-US" sz="2300" dirty="0"/>
              <a:t>WHY: The individualized INTENT/PURPOSE of service</a:t>
            </a:r>
          </a:p>
        </p:txBody>
      </p:sp>
      <p:sp>
        <p:nvSpPr>
          <p:cNvPr id="73" name="Freeform: Shape 72">
            <a:extLst>
              <a:ext uri="{FF2B5EF4-FFF2-40B4-BE49-F238E27FC236}">
                <a16:creationId xmlns:a16="http://schemas.microsoft.com/office/drawing/2014/main"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58D44E42-C462-4105-BC86-FE75B4E3C4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a:extLs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2680" y="286808"/>
            <a:ext cx="4081865" cy="48185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oogle Shape;253;p42" descr="MHTTC Stacked Color Bars" title="MHTTC Stacked Color Bars">
            <a:extLst>
              <a:ext uri="{FF2B5EF4-FFF2-40B4-BE49-F238E27FC236}">
                <a16:creationId xmlns:a16="http://schemas.microsoft.com/office/drawing/2014/main" id="{1A43245D-4A6E-422C-A210-C39444D26C38}"/>
              </a:ext>
            </a:extLst>
          </p:cNvPr>
          <p:cNvPicPr preferRelativeResize="0"/>
          <p:nvPr/>
        </p:nvPicPr>
        <p:blipFill rotWithShape="1">
          <a:blip r:embed="rId4">
            <a:alphaModFix/>
          </a:blip>
          <a:srcRect/>
          <a:stretch/>
        </p:blipFill>
        <p:spPr>
          <a:xfrm>
            <a:off x="9708508" y="5535448"/>
            <a:ext cx="2487302" cy="1658201"/>
          </a:xfrm>
          <a:prstGeom prst="rect">
            <a:avLst/>
          </a:prstGeom>
          <a:noFill/>
          <a:ln>
            <a:noFill/>
          </a:ln>
        </p:spPr>
      </p:pic>
    </p:spTree>
    <p:extLst>
      <p:ext uri="{BB962C8B-B14F-4D97-AF65-F5344CB8AC3E}">
        <p14:creationId xmlns:p14="http://schemas.microsoft.com/office/powerpoint/2010/main" val="32945395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65" y="461550"/>
            <a:ext cx="10835236" cy="1280890"/>
          </a:xfrm>
        </p:spPr>
        <p:txBody>
          <a:bodyPr>
            <a:normAutofit fontScale="90000"/>
          </a:bodyPr>
          <a:lstStyle/>
          <a:p>
            <a:r>
              <a:rPr lang="en-US" dirty="0">
                <a:ea typeface="Tahoma" panose="020B0604030504040204" pitchFamily="34" charset="0"/>
                <a:cs typeface="Tahoma" panose="020B0604030504040204" pitchFamily="34" charset="0"/>
              </a:rPr>
              <a:t>Documentation of Care Coordination Interventions/Services</a:t>
            </a:r>
          </a:p>
        </p:txBody>
      </p:sp>
      <p:sp>
        <p:nvSpPr>
          <p:cNvPr id="4" name="Content Placeholder 3"/>
          <p:cNvSpPr>
            <a:spLocks noGrp="1"/>
          </p:cNvSpPr>
          <p:nvPr>
            <p:ph idx="1"/>
          </p:nvPr>
        </p:nvSpPr>
        <p:spPr>
          <a:xfrm>
            <a:off x="759302" y="2032000"/>
            <a:ext cx="10673395" cy="4826000"/>
          </a:xfrm>
        </p:spPr>
        <p:txBody>
          <a:bodyPr>
            <a:normAutofit/>
          </a:bodyPr>
          <a:lstStyle/>
          <a:p>
            <a:pPr>
              <a:buClr>
                <a:schemeClr val="accent2"/>
              </a:buClr>
            </a:pPr>
            <a:r>
              <a:rPr lang="en-US" altLang="en-US" sz="2400" dirty="0">
                <a:ea typeface="ＭＳ Ｐゴシック" pitchFamily="34" charset="-128"/>
                <a:cs typeface="Arial" pitchFamily="34" charset="0"/>
              </a:rPr>
              <a:t>Think of Care Coordinators as the conductors of the orchestra… they may not be playing any of the instruments but they coordinate the “players”…</a:t>
            </a:r>
          </a:p>
          <a:p>
            <a:pPr lvl="1">
              <a:buClr>
                <a:schemeClr val="accent2"/>
              </a:buClr>
            </a:pPr>
            <a:r>
              <a:rPr lang="en-US" altLang="en-US" dirty="0">
                <a:ea typeface="ＭＳ Ｐゴシック" pitchFamily="34" charset="-128"/>
                <a:cs typeface="Arial" pitchFamily="34" charset="0"/>
              </a:rPr>
              <a:t>i.e., </a:t>
            </a:r>
            <a:r>
              <a:rPr lang="en-US" altLang="en-US" dirty="0">
                <a:solidFill>
                  <a:srgbClr val="FF0000"/>
                </a:solidFill>
                <a:ea typeface="ＭＳ Ｐゴシック" pitchFamily="34" charset="-128"/>
                <a:cs typeface="Arial" pitchFamily="34" charset="0"/>
              </a:rPr>
              <a:t>MORE </a:t>
            </a:r>
            <a:r>
              <a:rPr lang="en-US" altLang="en-US" i="1" dirty="0">
                <a:solidFill>
                  <a:srgbClr val="FF0000"/>
                </a:solidFill>
                <a:ea typeface="ＭＳ Ｐゴシック" pitchFamily="34" charset="-128"/>
                <a:cs typeface="Arial" pitchFamily="34" charset="0"/>
              </a:rPr>
              <a:t>linking, monitoring, referring, observing, coordinating, </a:t>
            </a:r>
            <a:r>
              <a:rPr lang="en-US" altLang="en-US" dirty="0">
                <a:solidFill>
                  <a:srgbClr val="FF0000"/>
                </a:solidFill>
                <a:ea typeface="ＭＳ Ｐゴシック" pitchFamily="34" charset="-128"/>
                <a:cs typeface="Arial" pitchFamily="34" charset="0"/>
              </a:rPr>
              <a:t>etc., </a:t>
            </a:r>
            <a:r>
              <a:rPr lang="en-US" altLang="en-US" dirty="0">
                <a:ea typeface="ＭＳ Ｐゴシック" pitchFamily="34" charset="-128"/>
                <a:cs typeface="Arial" pitchFamily="34" charset="0"/>
              </a:rPr>
              <a:t>and LESS direct service/skill-building </a:t>
            </a:r>
          </a:p>
          <a:p>
            <a:pPr marL="457200" lvl="1" indent="0">
              <a:buClr>
                <a:schemeClr val="accent2"/>
              </a:buClr>
              <a:buNone/>
            </a:pPr>
            <a:endParaRPr lang="en-US" altLang="en-US" dirty="0">
              <a:ea typeface="ＭＳ Ｐゴシック" pitchFamily="34" charset="-128"/>
              <a:cs typeface="Arial" pitchFamily="34" charset="0"/>
            </a:endParaRPr>
          </a:p>
          <a:p>
            <a:pPr>
              <a:buClr>
                <a:schemeClr val="accent2"/>
              </a:buClr>
            </a:pPr>
            <a:r>
              <a:rPr lang="en-US" altLang="en-US" sz="2400" dirty="0">
                <a:ea typeface="ＭＳ Ｐゴシック" pitchFamily="34" charset="-128"/>
                <a:cs typeface="Arial" pitchFamily="34" charset="0"/>
              </a:rPr>
              <a:t>In contrast, other direct practitioners you refer to/collaborate with are the direct “players” in the orchestra</a:t>
            </a:r>
          </a:p>
          <a:p>
            <a:pPr lvl="1">
              <a:buClr>
                <a:schemeClr val="accent2"/>
              </a:buClr>
            </a:pPr>
            <a:r>
              <a:rPr lang="en-US" altLang="en-US" dirty="0">
                <a:ea typeface="ＭＳ Ｐゴシック" pitchFamily="34" charset="-128"/>
                <a:cs typeface="Arial" pitchFamily="34" charset="0"/>
              </a:rPr>
              <a:t>i.e., MORE direct service/skill-building  to enhance the person’s performance and functioning, e.g., </a:t>
            </a:r>
            <a:r>
              <a:rPr lang="en-US" altLang="en-US" i="1" dirty="0">
                <a:ea typeface="ＭＳ Ｐゴシック" pitchFamily="34" charset="-128"/>
                <a:cs typeface="Arial" pitchFamily="34" charset="0"/>
              </a:rPr>
              <a:t>teaching, treating, coaching, practicing, role-playing, demonstrating/modeling of skills, etc.</a:t>
            </a:r>
          </a:p>
        </p:txBody>
      </p:sp>
    </p:spTree>
    <p:extLst>
      <p:ext uri="{BB962C8B-B14F-4D97-AF65-F5344CB8AC3E}">
        <p14:creationId xmlns:p14="http://schemas.microsoft.com/office/powerpoint/2010/main" val="10035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169932" y="379720"/>
            <a:ext cx="9243802" cy="881974"/>
          </a:xfrm>
        </p:spPr>
        <p:txBody>
          <a:bodyPr>
            <a:normAutofit fontScale="85000" lnSpcReduction="10000"/>
          </a:bodyPr>
          <a:lstStyle/>
          <a:p>
            <a:pPr>
              <a:spcAft>
                <a:spcPts val="1200"/>
              </a:spcAft>
              <a:buNone/>
            </a:pPr>
            <a:r>
              <a:rPr lang="en-US" sz="4000" dirty="0">
                <a:latin typeface="+mj-lt"/>
                <a:ea typeface="Tahoma" panose="020B0604030504040204" pitchFamily="34" charset="0"/>
                <a:cs typeface="Tahoma" panose="020B0604030504040204" pitchFamily="34" charset="0"/>
              </a:rPr>
              <a:t>Examples of Interventions/Services</a:t>
            </a:r>
          </a:p>
          <a:p>
            <a:pPr>
              <a:spcAft>
                <a:spcPts val="1200"/>
              </a:spcAft>
            </a:pPr>
            <a:endParaRPr lang="en-US" dirty="0">
              <a:solidFill>
                <a:schemeClr val="bg2">
                  <a:lumMod val="40000"/>
                  <a:lumOff val="60000"/>
                </a:schemeClr>
              </a:solidFill>
              <a:latin typeface="Times New Roman" pitchFamily="18" charset="0"/>
              <a:cs typeface="Times New Roman" pitchFamily="18" charset="0"/>
            </a:endParaRPr>
          </a:p>
          <a:p>
            <a:endParaRPr lang="en-US" dirty="0">
              <a:solidFill>
                <a:schemeClr val="bg2">
                  <a:lumMod val="40000"/>
                  <a:lumOff val="60000"/>
                </a:schemeClr>
              </a:solidFill>
              <a:latin typeface="Times New Roman" pitchFamily="18" charset="0"/>
              <a:cs typeface="Times New Roman" pitchFamily="18" charset="0"/>
            </a:endParaRPr>
          </a:p>
          <a:p>
            <a:pPr lvl="1">
              <a:lnSpc>
                <a:spcPct val="80000"/>
              </a:lnSpc>
              <a:buFont typeface="Arial" pitchFamily="34" charset="0"/>
              <a:buChar char="•"/>
            </a:pPr>
            <a:endParaRPr lang="en-US" dirty="0">
              <a:latin typeface="Times New Roman" pitchFamily="18" charset="0"/>
              <a:cs typeface="Times New Roman" pitchFamily="18" charset="0"/>
            </a:endParaRPr>
          </a:p>
          <a:p>
            <a:pPr lvl="1">
              <a:lnSpc>
                <a:spcPct val="80000"/>
              </a:lnSpc>
              <a:buFont typeface="Arial" pitchFamily="34" charset="0"/>
              <a:buChar char="•"/>
            </a:pPr>
            <a:endParaRPr lang="en-US" dirty="0">
              <a:latin typeface="Times New Roman" pitchFamily="18" charset="0"/>
              <a:cs typeface="Times New Roman" pitchFamily="18" charset="0"/>
            </a:endParaRPr>
          </a:p>
        </p:txBody>
      </p:sp>
      <p:sp>
        <p:nvSpPr>
          <p:cNvPr id="7" name="TextBox 6"/>
          <p:cNvSpPr txBox="1"/>
          <p:nvPr/>
        </p:nvSpPr>
        <p:spPr>
          <a:xfrm>
            <a:off x="169932" y="964219"/>
            <a:ext cx="10023336" cy="5887766"/>
          </a:xfrm>
          <a:prstGeom prst="rect">
            <a:avLst/>
          </a:prstGeom>
          <a:noFill/>
        </p:spPr>
        <p:txBody>
          <a:bodyPr wrap="square" rtlCol="0">
            <a:spAutoFit/>
          </a:bodyPr>
          <a:lstStyle/>
          <a:p>
            <a:pPr marL="342900" indent="-342900">
              <a:lnSpc>
                <a:spcPct val="90000"/>
              </a:lnSpc>
              <a:spcAft>
                <a:spcPts val="1200"/>
              </a:spcAft>
              <a:buSzPct val="77000"/>
              <a:buFont typeface="Arial" panose="020B0604020202020204" pitchFamily="34" charset="0"/>
              <a:buChar char="•"/>
            </a:pPr>
            <a:r>
              <a:rPr lang="en-US" sz="2200" i="1" u="sng" dirty="0">
                <a:cs typeface="Times New Roman" pitchFamily="18" charset="0"/>
              </a:rPr>
              <a:t>Comprehensive Care Management (internal) </a:t>
            </a:r>
            <a:r>
              <a:rPr lang="en-US" sz="2200" i="1" dirty="0">
                <a:cs typeface="Times New Roman" pitchFamily="18" charset="0"/>
              </a:rPr>
              <a:t>to collaborate with treating Psychiatrist a minimum of 1x/month for the purpose of adjusting medications prn and monitoring symptoms, e.g., Mary's tendency to isolate and avoid social situations.</a:t>
            </a:r>
          </a:p>
          <a:p>
            <a:pPr marL="342900" indent="-342900">
              <a:lnSpc>
                <a:spcPct val="90000"/>
              </a:lnSpc>
              <a:spcAft>
                <a:spcPts val="1200"/>
              </a:spcAft>
              <a:buSzPct val="77000"/>
              <a:buFont typeface="Arial" panose="020B0604020202020204" pitchFamily="34" charset="0"/>
              <a:buChar char="•"/>
            </a:pPr>
            <a:r>
              <a:rPr lang="en-US" sz="2200" i="1" u="sng" dirty="0">
                <a:cs typeface="Times New Roman" pitchFamily="18" charset="0"/>
              </a:rPr>
              <a:t>Care Coordination (external) </a:t>
            </a:r>
            <a:r>
              <a:rPr lang="en-US" sz="2200" i="1" dirty="0">
                <a:cs typeface="Times New Roman" pitchFamily="18" charset="0"/>
              </a:rPr>
              <a:t>with Primary Care Doctor and Dentist within the next 2 weeks to prepare for Luis’ upcoming dental surgery and ensure necessary pre-op bloodwork and health testing is completed. </a:t>
            </a:r>
            <a:endParaRPr lang="en-US" sz="2800" i="1" dirty="0">
              <a:cs typeface="Times New Roman" pitchFamily="18" charset="0"/>
            </a:endParaRPr>
          </a:p>
          <a:p>
            <a:pPr marL="342900" indent="-342900">
              <a:lnSpc>
                <a:spcPct val="90000"/>
              </a:lnSpc>
              <a:spcAft>
                <a:spcPts val="1200"/>
              </a:spcAft>
              <a:buSzPct val="77000"/>
              <a:buFont typeface="Arial" panose="020B0604020202020204" pitchFamily="34" charset="0"/>
              <a:buChar char="•"/>
            </a:pPr>
            <a:r>
              <a:rPr lang="en-US" sz="2200" i="1" u="sng" dirty="0">
                <a:cs typeface="Times New Roman" pitchFamily="18" charset="0"/>
              </a:rPr>
              <a:t>Health Promotion </a:t>
            </a:r>
            <a:r>
              <a:rPr lang="en-US" sz="2200" i="1" dirty="0">
                <a:cs typeface="Times New Roman" pitchFamily="18" charset="0"/>
              </a:rPr>
              <a:t>coaching 1x/weekly for the next 3 months for the purpose of assisting Joe to self-monitor blood sugar levels and identify healthy meals for better managing his diabetes. </a:t>
            </a:r>
          </a:p>
          <a:p>
            <a:pPr marL="342900" indent="-342900">
              <a:lnSpc>
                <a:spcPct val="90000"/>
              </a:lnSpc>
              <a:spcAft>
                <a:spcPts val="1200"/>
              </a:spcAft>
              <a:buSzPct val="77000"/>
              <a:buFont typeface="Arial" panose="020B0604020202020204" pitchFamily="34" charset="0"/>
              <a:buChar char="•"/>
            </a:pPr>
            <a:r>
              <a:rPr lang="en-US" sz="2200" i="1" u="sng" dirty="0">
                <a:cs typeface="Times New Roman" pitchFamily="18" charset="0"/>
              </a:rPr>
              <a:t>Patient and Family Support </a:t>
            </a:r>
            <a:r>
              <a:rPr lang="en-US" sz="2200" i="1" dirty="0">
                <a:cs typeface="Times New Roman" pitchFamily="18" charset="0"/>
              </a:rPr>
              <a:t>2x in the next month to teach Bob to learn skills for using public transportation to be able to get to both medical and behavioral health appointments as well as the local YMCA for his exercise class.  </a:t>
            </a:r>
          </a:p>
          <a:p>
            <a:pPr marL="342900" indent="-342900">
              <a:lnSpc>
                <a:spcPct val="90000"/>
              </a:lnSpc>
              <a:spcAft>
                <a:spcPts val="1200"/>
              </a:spcAft>
              <a:buSzPct val="77000"/>
              <a:buFont typeface="Arial" panose="020B0604020202020204" pitchFamily="34" charset="0"/>
              <a:buChar char="•"/>
            </a:pPr>
            <a:r>
              <a:rPr lang="en-US" sz="2200" i="1" u="sng" dirty="0">
                <a:cs typeface="Times New Roman" pitchFamily="18" charset="0"/>
              </a:rPr>
              <a:t>Referral to Community Support Services </a:t>
            </a:r>
            <a:r>
              <a:rPr lang="en-US" sz="2200" i="1" dirty="0">
                <a:cs typeface="Times New Roman" pitchFamily="18" charset="0"/>
              </a:rPr>
              <a:t>within 2 weeks for the purpose of assisting Janine to access Vocational Rehabilitation services to support her goal of returning to work.  </a:t>
            </a:r>
          </a:p>
        </p:txBody>
      </p:sp>
      <p:pic>
        <p:nvPicPr>
          <p:cNvPr id="4" name="Picture 2" descr="C:\Documents and Settings\Janis\Local Settings\Temporary Internet Files\Content.IE5\6P1N29CY\MC90028699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3268" y="1473370"/>
            <a:ext cx="1828800" cy="4270375"/>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41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EE72F6EA-94E0-4702-9ECD-854D3D64FBBF}"/>
              </a:ext>
            </a:extLst>
          </p:cNvPr>
          <p:cNvSpPr txBox="1">
            <a:spLocks/>
          </p:cNvSpPr>
          <p:nvPr/>
        </p:nvSpPr>
        <p:spPr>
          <a:xfrm>
            <a:off x="0" y="4144"/>
            <a:ext cx="12192000" cy="1335558"/>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Black" panose="020B0A04020102020204"/>
              <a:ea typeface="+mj-ea"/>
              <a:cs typeface="Arial" panose="020B0604020202020204" pitchFamily="34" charset="0"/>
            </a:endParaRPr>
          </a:p>
        </p:txBody>
      </p:sp>
      <p:sp>
        <p:nvSpPr>
          <p:cNvPr id="82946" name="Rectangle 2"/>
          <p:cNvSpPr>
            <a:spLocks noGrp="1" noChangeArrowheads="1"/>
          </p:cNvSpPr>
          <p:nvPr>
            <p:ph type="title"/>
          </p:nvPr>
        </p:nvSpPr>
        <p:spPr>
          <a:xfrm>
            <a:off x="388920" y="188035"/>
            <a:ext cx="10972800" cy="967776"/>
          </a:xfrm>
        </p:spPr>
        <p:txBody>
          <a:bodyPr>
            <a:noAutofit/>
          </a:bodyPr>
          <a:lstStyle/>
          <a:p>
            <a:pPr eaLnBrk="1" hangingPunct="1"/>
            <a:r>
              <a:rPr lang="en-US" altLang="en-US" sz="3600" dirty="0">
                <a:solidFill>
                  <a:schemeClr val="bg1"/>
                </a:solidFill>
                <a:ea typeface="Tahoma" panose="020B0604030504040204" pitchFamily="34" charset="0"/>
                <a:cs typeface="Tahoma" panose="020B0604030504040204" pitchFamily="34" charset="0"/>
              </a:rPr>
              <a:t>Interventions: </a:t>
            </a:r>
            <a:br>
              <a:rPr lang="en-US" altLang="en-US" sz="3600" dirty="0">
                <a:solidFill>
                  <a:schemeClr val="bg1"/>
                </a:solidFill>
                <a:ea typeface="Tahoma" panose="020B0604030504040204" pitchFamily="34" charset="0"/>
                <a:cs typeface="Tahoma" panose="020B0604030504040204" pitchFamily="34" charset="0"/>
              </a:rPr>
            </a:br>
            <a:r>
              <a:rPr lang="en-US" altLang="en-US" sz="3600" dirty="0">
                <a:solidFill>
                  <a:schemeClr val="bg1"/>
                </a:solidFill>
                <a:ea typeface="Tahoma" panose="020B0604030504040204" pitchFamily="34" charset="0"/>
                <a:cs typeface="Tahoma" panose="020B0604030504040204" pitchFamily="34" charset="0"/>
              </a:rPr>
              <a:t>Self Directed and Natural Support Actions </a:t>
            </a:r>
          </a:p>
        </p:txBody>
      </p:sp>
      <p:sp>
        <p:nvSpPr>
          <p:cNvPr id="2" name="Rectangle 3"/>
          <p:cNvSpPr>
            <a:spLocks noGrp="1" noChangeArrowheads="1"/>
          </p:cNvSpPr>
          <p:nvPr>
            <p:ph idx="1"/>
          </p:nvPr>
        </p:nvSpPr>
        <p:spPr>
          <a:xfrm>
            <a:off x="228600" y="1600200"/>
            <a:ext cx="5791200" cy="2108200"/>
          </a:xfrm>
        </p:spPr>
        <p:txBody>
          <a:bodyPr>
            <a:normAutofit/>
          </a:bodyPr>
          <a:lstStyle/>
          <a:p>
            <a:pPr eaLnBrk="1" hangingPunct="1">
              <a:lnSpc>
                <a:spcPct val="120000"/>
              </a:lnSpc>
              <a:spcAft>
                <a:spcPts val="600"/>
              </a:spcAft>
              <a:buClrTx/>
              <a:defRPr/>
            </a:pPr>
            <a:r>
              <a:rPr lang="en-US" sz="2600" b="1"/>
              <a:t>Self-directed</a:t>
            </a:r>
            <a:r>
              <a:rPr lang="en-US" sz="2600"/>
              <a:t> actions are a reminder that the consumer, too, has a responsibility in contributing to the recovery plan.</a:t>
            </a:r>
            <a:endParaRPr lang="en-US" sz="2600">
              <a:latin typeface="Tahoma" panose="020B0604030504040204" pitchFamily="34" charset="0"/>
              <a:ea typeface="Tahoma" panose="020B0604030504040204" pitchFamily="34" charset="0"/>
              <a:cs typeface="Tahoma" panose="020B0604030504040204" pitchFamily="34" charset="0"/>
            </a:endParaRPr>
          </a:p>
          <a:p>
            <a:pPr eaLnBrk="1" hangingPunct="1">
              <a:lnSpc>
                <a:spcPct val="85000"/>
              </a:lnSpc>
              <a:spcAft>
                <a:spcPts val="1200"/>
              </a:spcAft>
              <a:buClrTx/>
              <a:defRPr/>
            </a:pPr>
            <a:endParaRPr lang="en-US" sz="240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buFont typeface="Monotype Sorts" pitchFamily="1" charset="2"/>
              <a:buChar char="v"/>
              <a:defRPr/>
            </a:pPr>
            <a:endParaRPr lang="en-US" sz="2800" dirty="0">
              <a:cs typeface="+mn-cs"/>
            </a:endParaRPr>
          </a:p>
        </p:txBody>
      </p:sp>
      <p:pic>
        <p:nvPicPr>
          <p:cNvPr id="233474" name="Picture 2" descr="Self directed actions graphic">
            <a:extLst>
              <a:ext uri="{C183D7F6-B498-43B3-948B-1728B52AA6E4}">
                <adec:decorative xmlns:adec="http://schemas.microsoft.com/office/drawing/2017/decorative" xmlns=""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3708400"/>
            <a:ext cx="4826000" cy="2702229"/>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475" name="Picture 3" descr="Graphic of natural support actions">
            <a:extLst>
              <a:ext uri="{C183D7F6-B498-43B3-948B-1728B52AA6E4}">
                <adec:decorative xmlns:adec="http://schemas.microsoft.com/office/drawing/2017/decorative" xmlns=""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4802" y="3708400"/>
            <a:ext cx="4689440" cy="270223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txBox="1">
            <a:spLocks noChangeArrowheads="1"/>
          </p:cNvSpPr>
          <p:nvPr/>
        </p:nvSpPr>
        <p:spPr bwMode="auto">
          <a:xfrm>
            <a:off x="5875320" y="1600200"/>
            <a:ext cx="57912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lnSpcReduction="10000"/>
          </a:bodyPr>
          <a:lstStyle>
            <a:lvl1pPr marL="342900" indent="-342900" algn="l" rtl="0" eaLnBrk="0" fontAlgn="base" hangingPunct="0">
              <a:spcBef>
                <a:spcPct val="20000"/>
              </a:spcBef>
              <a:spcAft>
                <a:spcPct val="0"/>
              </a:spcAft>
              <a:buClr>
                <a:schemeClr val="accent1"/>
              </a:buClr>
              <a:buChar char="•"/>
              <a:defRPr kumimoji="1"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1"/>
              </a:buClr>
              <a:buChar char="•"/>
              <a:defRPr kumimoji="1"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a:lstStyle>
          <a:p>
            <a:pPr marL="342900" marR="0" lvl="0" indent="-342900" algn="l" defTabSz="914400" rtl="0" eaLnBrk="1" fontAlgn="base" latinLnBrk="0" hangingPunct="1">
              <a:lnSpc>
                <a:spcPct val="120000"/>
              </a:lnSpc>
              <a:spcBef>
                <a:spcPct val="20000"/>
              </a:spcBef>
              <a:spcAft>
                <a:spcPts val="600"/>
              </a:spcAft>
              <a:buClrTx/>
              <a:buSzTx/>
              <a:buFontTx/>
              <a:buChar char="•"/>
              <a:tabLst/>
              <a:defRPr/>
            </a:pPr>
            <a:r>
              <a:rPr kumimoji="1" lang="en-US" sz="2800" b="1" i="0" u="none" strike="noStrike" kern="0" cap="none" spc="0" normalizeH="0" baseline="0" noProof="0" dirty="0">
                <a:ln>
                  <a:noFill/>
                </a:ln>
                <a:solidFill>
                  <a:prstClr val="black"/>
                </a:solidFill>
                <a:effectLst/>
                <a:uLnTx/>
                <a:uFillTx/>
                <a:latin typeface="Arial" panose="020B0604020202020204"/>
                <a:ea typeface="MS PGothic" pitchFamily="34" charset="-128"/>
              </a:rPr>
              <a:t>Natural Support </a:t>
            </a:r>
            <a:r>
              <a:rPr kumimoji="1" lang="en-US" sz="2800" b="0" i="0" u="none" strike="noStrike" kern="0" cap="none" spc="0" normalizeH="0" baseline="0" noProof="0" dirty="0">
                <a:ln>
                  <a:noFill/>
                </a:ln>
                <a:solidFill>
                  <a:prstClr val="black"/>
                </a:solidFill>
                <a:effectLst/>
                <a:uLnTx/>
                <a:uFillTx/>
                <a:latin typeface="Arial" panose="020B0604020202020204"/>
                <a:ea typeface="MS PGothic" pitchFamily="34" charset="-128"/>
              </a:rPr>
              <a:t>actions </a:t>
            </a:r>
            <a:r>
              <a:rPr kumimoji="1" lang="en-US" sz="2800" b="0" i="0" u="none" strike="noStrike" kern="1200" cap="none" spc="0" normalizeH="0" baseline="0" noProof="0" dirty="0">
                <a:ln>
                  <a:noFill/>
                </a:ln>
                <a:solidFill>
                  <a:prstClr val="black"/>
                </a:solidFill>
                <a:effectLst/>
                <a:uLnTx/>
                <a:uFillTx/>
                <a:latin typeface="Arial" panose="020B0604020202020204"/>
                <a:ea typeface="MS PGothic" pitchFamily="34" charset="-128"/>
              </a:rPr>
              <a:t>reflect the growth of the informal recovery network that  supports the person’s recovery over time.</a:t>
            </a:r>
            <a:endParaRPr kumimoji="1" lang="en-US" sz="2800" b="0" i="0" u="none" strike="noStrike" kern="0" cap="none" spc="0" normalizeH="0" baseline="0" noProof="0" dirty="0">
              <a:ln>
                <a:noFill/>
              </a:ln>
              <a:solidFill>
                <a:prstClr val="black"/>
              </a:solidFill>
              <a:effectLst/>
              <a:uLnTx/>
              <a:uFillTx/>
              <a:latin typeface="Arial" panose="020B0604020202020204"/>
              <a:ea typeface="MS PGothic" pitchFamily="34" charset="-128"/>
              <a:cs typeface="+mn-cs"/>
            </a:endParaRPr>
          </a:p>
        </p:txBody>
      </p:sp>
    </p:spTree>
    <p:extLst>
      <p:ext uri="{BB962C8B-B14F-4D97-AF65-F5344CB8AC3E}">
        <p14:creationId xmlns:p14="http://schemas.microsoft.com/office/powerpoint/2010/main" val="329245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76400"/>
            <a:ext cx="7772400" cy="4114800"/>
          </a:xfrm>
        </p:spPr>
        <p:txBody>
          <a:bodyPr>
            <a:normAutofit fontScale="85000" lnSpcReduction="20000"/>
          </a:bodyPr>
          <a:lstStyle/>
          <a:p>
            <a:r>
              <a:rPr lang="en-US" dirty="0"/>
              <a:t>Admitted for the 3</a:t>
            </a:r>
            <a:r>
              <a:rPr lang="en-US" baseline="30000" dirty="0"/>
              <a:t>rd</a:t>
            </a:r>
            <a:r>
              <a:rPr lang="en-US" dirty="0"/>
              <a:t> time in the past year to Parks Hospital after coming to the ER for feeling weak, thirsty and light – headed.</a:t>
            </a:r>
          </a:p>
          <a:p>
            <a:pPr marL="68580" indent="0">
              <a:buNone/>
            </a:pPr>
            <a:endParaRPr lang="en-US" dirty="0"/>
          </a:p>
          <a:p>
            <a:r>
              <a:rPr lang="en-US" dirty="0"/>
              <a:t>Her blood sugar was 470.  After previous discharges from Parks Hospital for Hyperglycemia, she has not followed up with the hospital’s recommendations to schedule a primary care visit to manage her HTN and diabetes. Believes the use of syringes is “dirty” and “unsanitary”.</a:t>
            </a:r>
          </a:p>
          <a:p>
            <a:endParaRPr lang="en-US" dirty="0"/>
          </a:p>
          <a:p>
            <a:r>
              <a:rPr lang="en-US" dirty="0"/>
              <a:t>Harriet is engaged in services with her CMHC and takes prescriptions for schizophrenia as prescribed. </a:t>
            </a:r>
          </a:p>
          <a:p>
            <a:endParaRPr lang="en-US" dirty="0"/>
          </a:p>
        </p:txBody>
      </p:sp>
      <p:sp>
        <p:nvSpPr>
          <p:cNvPr id="5" name="Title 1"/>
          <p:cNvSpPr>
            <a:spLocks noGrp="1"/>
          </p:cNvSpPr>
          <p:nvPr>
            <p:ph type="title"/>
          </p:nvPr>
        </p:nvSpPr>
        <p:spPr>
          <a:xfrm>
            <a:off x="522611" y="401905"/>
            <a:ext cx="5829300" cy="868362"/>
          </a:xfrm>
        </p:spPr>
        <p:txBody>
          <a:bodyPr>
            <a:normAutofit fontScale="90000"/>
          </a:bodyPr>
          <a:lstStyle/>
          <a:p>
            <a:pPr algn="ctr"/>
            <a:r>
              <a:rPr lang="en-US" dirty="0">
                <a:ea typeface="Tahoma" panose="020B0604030504040204" pitchFamily="34" charset="0"/>
                <a:cs typeface="Tahoma" panose="020B0604030504040204" pitchFamily="34" charset="0"/>
              </a:rPr>
              <a:t>Example #1: Harriet</a:t>
            </a:r>
          </a:p>
        </p:txBody>
      </p:sp>
    </p:spTree>
    <p:extLst>
      <p:ext uri="{BB962C8B-B14F-4D97-AF65-F5344CB8AC3E}">
        <p14:creationId xmlns:p14="http://schemas.microsoft.com/office/powerpoint/2010/main" val="291649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14" y="411480"/>
            <a:ext cx="9488586" cy="579438"/>
          </a:xfrm>
        </p:spPr>
        <p:txBody>
          <a:bodyPr>
            <a:noAutofit/>
          </a:bodyPr>
          <a:lstStyle/>
          <a:p>
            <a:r>
              <a:rPr lang="en-US" sz="4000" dirty="0">
                <a:ea typeface="Tahoma" panose="020B0604030504040204" pitchFamily="34" charset="0"/>
                <a:cs typeface="Tahoma" panose="020B0604030504040204" pitchFamily="34" charset="0"/>
              </a:rPr>
              <a:t>Goal:  </a:t>
            </a:r>
            <a:br>
              <a:rPr lang="en-US" sz="4000" dirty="0">
                <a:ea typeface="Tahoma" panose="020B0604030504040204" pitchFamily="34" charset="0"/>
                <a:cs typeface="Tahoma" panose="020B0604030504040204" pitchFamily="34" charset="0"/>
              </a:rPr>
            </a:br>
            <a:r>
              <a:rPr lang="en-US" sz="4000" dirty="0">
                <a:ea typeface="Tahoma" panose="020B0604030504040204" pitchFamily="34" charset="0"/>
                <a:cs typeface="Tahoma" panose="020B0604030504040204" pitchFamily="34" charset="0"/>
              </a:rPr>
              <a:t>“I Want To Get Back to Work”</a:t>
            </a:r>
          </a:p>
        </p:txBody>
      </p:sp>
      <p:sp>
        <p:nvSpPr>
          <p:cNvPr id="4" name="Text Placeholder 3"/>
          <p:cNvSpPr>
            <a:spLocks noGrp="1"/>
          </p:cNvSpPr>
          <p:nvPr>
            <p:ph type="body" idx="1"/>
          </p:nvPr>
        </p:nvSpPr>
        <p:spPr>
          <a:xfrm>
            <a:off x="2209800" y="1371603"/>
            <a:ext cx="3657600" cy="446087"/>
          </a:xfrm>
        </p:spPr>
        <p:txBody>
          <a:bodyPr/>
          <a:lstStyle/>
          <a:p>
            <a:pPr algn="ctr"/>
            <a:r>
              <a:rPr lang="en-US" b="1" u="sng" dirty="0">
                <a:solidFill>
                  <a:srgbClr val="FF0000"/>
                </a:solidFill>
              </a:rPr>
              <a:t>Strengths</a:t>
            </a:r>
          </a:p>
        </p:txBody>
      </p:sp>
      <p:sp>
        <p:nvSpPr>
          <p:cNvPr id="5" name="Text Placeholder 4"/>
          <p:cNvSpPr>
            <a:spLocks noGrp="1"/>
          </p:cNvSpPr>
          <p:nvPr>
            <p:ph type="body" sz="quarter" idx="3"/>
          </p:nvPr>
        </p:nvSpPr>
        <p:spPr>
          <a:xfrm>
            <a:off x="5943600" y="1371601"/>
            <a:ext cx="3657600" cy="446087"/>
          </a:xfrm>
        </p:spPr>
        <p:txBody>
          <a:bodyPr/>
          <a:lstStyle/>
          <a:p>
            <a:pPr algn="ctr"/>
            <a:r>
              <a:rPr lang="en-US" b="1" u="sng" dirty="0">
                <a:solidFill>
                  <a:srgbClr val="FF0000"/>
                </a:solidFill>
              </a:rPr>
              <a:t>Barriers</a:t>
            </a:r>
          </a:p>
        </p:txBody>
      </p:sp>
      <p:sp>
        <p:nvSpPr>
          <p:cNvPr id="6" name="Content Placeholder 5"/>
          <p:cNvSpPr>
            <a:spLocks noGrp="1"/>
          </p:cNvSpPr>
          <p:nvPr>
            <p:ph sz="quarter" idx="4294967295"/>
          </p:nvPr>
        </p:nvSpPr>
        <p:spPr>
          <a:xfrm>
            <a:off x="2209800" y="1828800"/>
            <a:ext cx="3657600" cy="3733800"/>
          </a:xfrm>
          <a:prstGeom prst="rect">
            <a:avLst/>
          </a:prstGeom>
        </p:spPr>
        <p:txBody>
          <a:bodyPr>
            <a:noAutofit/>
          </a:bodyPr>
          <a:lstStyle/>
          <a:p>
            <a:pPr>
              <a:spcAft>
                <a:spcPts val="600"/>
              </a:spcAft>
            </a:pPr>
            <a:r>
              <a:rPr lang="en-US" sz="1800" dirty="0"/>
              <a:t>Actively engaged in mental health treatment to manage her schizophrenia</a:t>
            </a:r>
          </a:p>
          <a:p>
            <a:pPr>
              <a:spcAft>
                <a:spcPts val="600"/>
              </a:spcAft>
            </a:pPr>
            <a:r>
              <a:rPr lang="en-US" sz="1800" dirty="0"/>
              <a:t>Actively willing to take medications for her diagnosis of schizophrenia with support of peers</a:t>
            </a:r>
          </a:p>
          <a:p>
            <a:pPr>
              <a:spcAft>
                <a:spcPts val="600"/>
              </a:spcAft>
            </a:pPr>
            <a:r>
              <a:rPr lang="en-US" sz="1800" dirty="0"/>
              <a:t>Has several friends that she socializes with that have diabetes</a:t>
            </a:r>
          </a:p>
          <a:p>
            <a:pPr>
              <a:spcAft>
                <a:spcPts val="600"/>
              </a:spcAft>
            </a:pPr>
            <a:r>
              <a:rPr lang="en-US" sz="1800" dirty="0"/>
              <a:t>Looking forward to having a home health care Coordinator</a:t>
            </a:r>
          </a:p>
          <a:p>
            <a:pPr>
              <a:spcAft>
                <a:spcPts val="600"/>
              </a:spcAft>
            </a:pPr>
            <a:r>
              <a:rPr lang="en-US" sz="1800" dirty="0"/>
              <a:t>Is interested in the money she can save by not smoking</a:t>
            </a:r>
          </a:p>
          <a:p>
            <a:pPr>
              <a:spcAft>
                <a:spcPts val="600"/>
              </a:spcAft>
            </a:pPr>
            <a:r>
              <a:rPr lang="en-US" sz="1800" dirty="0"/>
              <a:t>Looks forward to returning to work</a:t>
            </a:r>
          </a:p>
        </p:txBody>
      </p:sp>
      <p:sp>
        <p:nvSpPr>
          <p:cNvPr id="7" name="Content Placeholder 6"/>
          <p:cNvSpPr>
            <a:spLocks noGrp="1"/>
          </p:cNvSpPr>
          <p:nvPr>
            <p:ph sz="quarter" idx="4294967295"/>
          </p:nvPr>
        </p:nvSpPr>
        <p:spPr>
          <a:xfrm>
            <a:off x="6019800" y="1828800"/>
            <a:ext cx="3657600" cy="3962400"/>
          </a:xfrm>
          <a:prstGeom prst="rect">
            <a:avLst/>
          </a:prstGeom>
        </p:spPr>
        <p:txBody>
          <a:bodyPr>
            <a:normAutofit/>
          </a:bodyPr>
          <a:lstStyle/>
          <a:p>
            <a:r>
              <a:rPr lang="en-US" sz="1800" dirty="0"/>
              <a:t>Overweight</a:t>
            </a:r>
          </a:p>
          <a:p>
            <a:r>
              <a:rPr lang="en-US" sz="1800" dirty="0"/>
              <a:t>Has had multiple primary care providers</a:t>
            </a:r>
          </a:p>
          <a:p>
            <a:r>
              <a:rPr lang="en-US" sz="1800" dirty="0"/>
              <a:t>Doesn’t feel different when taking HTN medications and therefore does not get prescriptions filled regularly</a:t>
            </a:r>
          </a:p>
          <a:p>
            <a:r>
              <a:rPr lang="en-US" sz="1800" dirty="0"/>
              <a:t>Co-workers smoke cigarettes</a:t>
            </a:r>
          </a:p>
          <a:p>
            <a:r>
              <a:rPr lang="en-US" sz="1800" dirty="0"/>
              <a:t>Beliefs that using syringes to manage her diabetes is “unclean” and “dirty”</a:t>
            </a:r>
          </a:p>
          <a:p>
            <a:r>
              <a:rPr lang="en-US" sz="1800" dirty="0"/>
              <a:t>Three recent hospitalizations related to HTN and diabetes</a:t>
            </a:r>
          </a:p>
          <a:p>
            <a:endParaRPr lang="en-US" dirty="0"/>
          </a:p>
        </p:txBody>
      </p:sp>
    </p:spTree>
    <p:extLst>
      <p:ext uri="{BB962C8B-B14F-4D97-AF65-F5344CB8AC3E}">
        <p14:creationId xmlns:p14="http://schemas.microsoft.com/office/powerpoint/2010/main" val="253300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73" y="228600"/>
            <a:ext cx="9547927" cy="487362"/>
          </a:xfrm>
        </p:spPr>
        <p:txBody>
          <a:bodyPr>
            <a:normAutofit fontScale="90000"/>
          </a:bodyPr>
          <a:lstStyle/>
          <a:p>
            <a:r>
              <a:rPr lang="en-US" cap="none" dirty="0">
                <a:ea typeface="Tahoma" panose="020B0604030504040204" pitchFamily="34" charset="0"/>
                <a:cs typeface="Tahoma" panose="020B0604030504040204" pitchFamily="34" charset="0"/>
              </a:rPr>
              <a:t>Barriers, Objectives and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3381630"/>
              </p:ext>
            </p:extLst>
          </p:nvPr>
        </p:nvGraphicFramePr>
        <p:xfrm>
          <a:off x="446015" y="986404"/>
          <a:ext cx="11299970" cy="5562325"/>
        </p:xfrm>
        <a:graphic>
          <a:graphicData uri="http://schemas.openxmlformats.org/drawingml/2006/table">
            <a:tbl>
              <a:tblPr firstRow="1" bandRow="1">
                <a:tableStyleId>{5C22544A-7EE6-4342-B048-85BDC9FD1C3A}</a:tableStyleId>
              </a:tblPr>
              <a:tblGrid>
                <a:gridCol w="2180697">
                  <a:extLst>
                    <a:ext uri="{9D8B030D-6E8A-4147-A177-3AD203B41FA5}">
                      <a16:colId xmlns:a16="http://schemas.microsoft.com/office/drawing/2014/main" val="20000"/>
                    </a:ext>
                  </a:extLst>
                </a:gridCol>
                <a:gridCol w="2607426">
                  <a:extLst>
                    <a:ext uri="{9D8B030D-6E8A-4147-A177-3AD203B41FA5}">
                      <a16:colId xmlns:a16="http://schemas.microsoft.com/office/drawing/2014/main" val="20001"/>
                    </a:ext>
                  </a:extLst>
                </a:gridCol>
                <a:gridCol w="6511847">
                  <a:extLst>
                    <a:ext uri="{9D8B030D-6E8A-4147-A177-3AD203B41FA5}">
                      <a16:colId xmlns:a16="http://schemas.microsoft.com/office/drawing/2014/main" val="20002"/>
                    </a:ext>
                  </a:extLst>
                </a:gridCol>
              </a:tblGrid>
              <a:tr h="304799">
                <a:tc>
                  <a:txBody>
                    <a:bodyPr/>
                    <a:lstStyle/>
                    <a:p>
                      <a:pPr algn="ctr"/>
                      <a:r>
                        <a:rPr lang="en-US" sz="1400" dirty="0"/>
                        <a:t>Barrier</a:t>
                      </a:r>
                    </a:p>
                  </a:txBody>
                  <a:tcPr/>
                </a:tc>
                <a:tc>
                  <a:txBody>
                    <a:bodyPr/>
                    <a:lstStyle/>
                    <a:p>
                      <a:pPr algn="ctr"/>
                      <a:r>
                        <a:rPr lang="en-US" sz="1400" dirty="0"/>
                        <a:t>Objective/Step</a:t>
                      </a:r>
                    </a:p>
                  </a:txBody>
                  <a:tcPr/>
                </a:tc>
                <a:tc>
                  <a:txBody>
                    <a:bodyPr/>
                    <a:lstStyle/>
                    <a:p>
                      <a:pPr algn="ctr"/>
                      <a:r>
                        <a:rPr lang="en-US" sz="1400" dirty="0"/>
                        <a:t>Interventions</a:t>
                      </a:r>
                    </a:p>
                  </a:txBody>
                  <a:tcPr/>
                </a:tc>
                <a:extLst>
                  <a:ext uri="{0D108BD9-81ED-4DB2-BD59-A6C34878D82A}">
                    <a16:rowId xmlns:a16="http://schemas.microsoft.com/office/drawing/2014/main" val="10000"/>
                  </a:ext>
                </a:extLst>
              </a:tr>
              <a:tr h="2087605">
                <a:tc>
                  <a:txBody>
                    <a:bodyPr/>
                    <a:lstStyle/>
                    <a:p>
                      <a:r>
                        <a:rPr lang="en-US" sz="1400" b="1" dirty="0">
                          <a:solidFill>
                            <a:schemeClr val="tx2"/>
                          </a:solidFill>
                        </a:rPr>
                        <a:t>Harriet</a:t>
                      </a:r>
                      <a:r>
                        <a:rPr lang="en-US" sz="1400" b="1" baseline="0" dirty="0">
                          <a:solidFill>
                            <a:schemeClr val="tx2"/>
                          </a:solidFill>
                        </a:rPr>
                        <a:t> wants to sustain smoking cessation in order to improve her health/continue to work however has co-workers that smoke. </a:t>
                      </a:r>
                      <a:endParaRPr lang="en-US" sz="1400" b="1"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Over the next three months, Harriet will show improved physical</a:t>
                      </a:r>
                      <a:r>
                        <a:rPr lang="en-US" sz="1400" baseline="0" dirty="0"/>
                        <a:t> health as evidenced by remaining smoke free. </a:t>
                      </a:r>
                      <a:endParaRPr lang="en-US" sz="1400"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400" dirty="0"/>
                        <a:t>Comp Care Management Services 1x/monthly with CMHC</a:t>
                      </a:r>
                      <a:r>
                        <a:rPr lang="en-US" sz="1400" baseline="0" dirty="0"/>
                        <a:t> therapist who provides</a:t>
                      </a:r>
                      <a:r>
                        <a:rPr lang="en-US" sz="1400" dirty="0"/>
                        <a:t> smoking cessation group </a:t>
                      </a:r>
                      <a:r>
                        <a:rPr lang="en-US" sz="1400" baseline="0" dirty="0"/>
                        <a:t>to problem solve barriers faced with smoking cessation at work.</a:t>
                      </a:r>
                      <a:endParaRPr lang="en-US" sz="1400" dirty="0"/>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400" dirty="0"/>
                        <a:t>Comp Care Management Services with CMHC</a:t>
                      </a:r>
                      <a:r>
                        <a:rPr lang="en-US" sz="1400" baseline="0" dirty="0"/>
                        <a:t> psychiatrist over the next three months to monitor impact of smoking cessation medications.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400" dirty="0"/>
                        <a:t>Frank, Harriet’s co-worker, will go walking with Harriet during</a:t>
                      </a:r>
                      <a:r>
                        <a:rPr lang="en-US" sz="1400" baseline="0" dirty="0"/>
                        <a:t> work breaks</a:t>
                      </a:r>
                      <a:r>
                        <a:rPr lang="en-US" sz="1400" dirty="0"/>
                        <a:t> to help her reduce smoking</a:t>
                      </a:r>
                      <a:r>
                        <a:rPr lang="en-US" sz="1400" baseline="0" dirty="0"/>
                        <a:t> in order to</a:t>
                      </a:r>
                      <a:r>
                        <a:rPr lang="en-US" sz="1400" dirty="0"/>
                        <a:t> achieve improved health</a:t>
                      </a:r>
                      <a:r>
                        <a:rPr lang="en-US" sz="1400" baseline="0" dirty="0"/>
                        <a:t> and remain working as a mechanic. </a:t>
                      </a:r>
                      <a:endParaRPr lang="en-US" sz="1400" dirty="0"/>
                    </a:p>
                  </a:txBody>
                  <a:tcPr/>
                </a:tc>
                <a:extLst>
                  <a:ext uri="{0D108BD9-81ED-4DB2-BD59-A6C34878D82A}">
                    <a16:rowId xmlns:a16="http://schemas.microsoft.com/office/drawing/2014/main" val="10001"/>
                  </a:ext>
                </a:extLst>
              </a:tr>
              <a:tr h="1203117">
                <a:tc>
                  <a:txBody>
                    <a:bodyPr/>
                    <a:lstStyle/>
                    <a:p>
                      <a:r>
                        <a:rPr lang="en-US" sz="1400" b="1" dirty="0">
                          <a:solidFill>
                            <a:schemeClr val="tx2"/>
                          </a:solidFill>
                        </a:rPr>
                        <a:t>Harriet does</a:t>
                      </a:r>
                      <a:r>
                        <a:rPr lang="en-US" sz="1400" b="1" baseline="0" dirty="0">
                          <a:solidFill>
                            <a:schemeClr val="tx2"/>
                          </a:solidFill>
                        </a:rPr>
                        <a:t> not feel that the medications for HTN make her feel any different. </a:t>
                      </a:r>
                      <a:endParaRPr lang="en-US" sz="1400" b="1"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Harriet will improve</a:t>
                      </a:r>
                      <a:r>
                        <a:rPr lang="en-US" sz="1400" baseline="0" dirty="0"/>
                        <a:t> management of </a:t>
                      </a:r>
                      <a:r>
                        <a:rPr lang="en-US" sz="1400" dirty="0"/>
                        <a:t>her hypertension as evidenced by taking medications daily over the next 3 months.  (with</a:t>
                      </a:r>
                      <a:r>
                        <a:rPr lang="en-US" sz="1400" baseline="0" dirty="0"/>
                        <a:t> 6  month update to address HT levels).</a:t>
                      </a:r>
                      <a:endParaRPr lang="en-US" sz="1400"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Care Coordination with Harriet</a:t>
                      </a:r>
                      <a:r>
                        <a:rPr lang="en-US" sz="1400" baseline="0" dirty="0"/>
                        <a:t> and her</a:t>
                      </a:r>
                      <a:r>
                        <a:rPr lang="en-US" sz="1400" dirty="0"/>
                        <a:t> primary care physician three</a:t>
                      </a:r>
                      <a:r>
                        <a:rPr lang="en-US" sz="1400" baseline="0" dirty="0"/>
                        <a:t> times a month over the next three months to monitor engagement and outcomes of her physical health.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Health promotion once a week over the next three months by Nurse to provide education, monitor blood pressure</a:t>
                      </a:r>
                      <a:r>
                        <a:rPr lang="en-US" sz="1400" baseline="0" dirty="0"/>
                        <a:t> and</a:t>
                      </a:r>
                      <a:r>
                        <a:rPr lang="en-US" sz="1400" dirty="0"/>
                        <a:t> support Harriet’s interest</a:t>
                      </a:r>
                      <a:r>
                        <a:rPr lang="en-US" sz="1400" baseline="0" dirty="0"/>
                        <a:t> in taking </a:t>
                      </a:r>
                      <a:r>
                        <a:rPr lang="en-US" sz="1400" dirty="0"/>
                        <a:t>medication as prescribed</a:t>
                      </a:r>
                      <a:r>
                        <a:rPr lang="en-US" sz="1400" baseline="0" dirty="0"/>
                        <a:t> so she can stay out of the hospital.</a:t>
                      </a:r>
                      <a:endParaRPr lang="en-US" sz="1400" dirty="0"/>
                    </a:p>
                  </a:txBody>
                  <a:tcPr/>
                </a:tc>
                <a:extLst>
                  <a:ext uri="{0D108BD9-81ED-4DB2-BD59-A6C34878D82A}">
                    <a16:rowId xmlns:a16="http://schemas.microsoft.com/office/drawing/2014/main" val="10002"/>
                  </a:ext>
                </a:extLst>
              </a:tr>
              <a:tr h="13438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rPr>
                        <a:t>Harriet</a:t>
                      </a:r>
                      <a:r>
                        <a:rPr lang="en-US" sz="1400" b="1" baseline="0" dirty="0">
                          <a:solidFill>
                            <a:schemeClr val="tx2"/>
                          </a:solidFill>
                        </a:rPr>
                        <a:t> has b</a:t>
                      </a:r>
                      <a:r>
                        <a:rPr lang="en-US" sz="1400" b="1" dirty="0">
                          <a:solidFill>
                            <a:schemeClr val="tx2"/>
                          </a:solidFill>
                        </a:rPr>
                        <a:t>eliefs that using syringes to manage her diabetes is “unclean” and “dirty.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Harriet will challenge</a:t>
                      </a:r>
                      <a:r>
                        <a:rPr lang="en-US" sz="1400" baseline="0" dirty="0"/>
                        <a:t> her beliefs related to syringes as </a:t>
                      </a:r>
                      <a:r>
                        <a:rPr lang="en-US" sz="1400" dirty="0"/>
                        <a:t>evidenced by giving herself daily insulin injections for a period of  2 months during the next 3 months.  (with 6 month</a:t>
                      </a:r>
                      <a:r>
                        <a:rPr lang="en-US" sz="1400" baseline="0" dirty="0"/>
                        <a:t> update to </a:t>
                      </a:r>
                      <a:r>
                        <a:rPr lang="en-US" sz="1400" baseline="0"/>
                        <a:t>address BSL) </a:t>
                      </a:r>
                      <a:endParaRPr lang="en-US" sz="1400"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Direct patient Support by Peer Support worker, who also has diabetes, will accompany Harriet to weekly diabetes management group in the community to learn about using syringes and managing</a:t>
                      </a:r>
                      <a:r>
                        <a:rPr lang="en-US" sz="1400" baseline="0" dirty="0"/>
                        <a:t> </a:t>
                      </a:r>
                      <a:r>
                        <a:rPr lang="en-US" sz="1400" dirty="0"/>
                        <a:t>diabetes.</a:t>
                      </a:r>
                      <a:r>
                        <a:rPr lang="en-US" sz="1400" baseline="0" dirty="0"/>
                        <a:t> </a:t>
                      </a:r>
                      <a:endParaRPr lang="en-US" sz="14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Direct patient Support by Nurse to visit Harriet, at her home,  once a week over the next three months to provide education, monitor diabetes,</a:t>
                      </a:r>
                      <a:r>
                        <a:rPr lang="en-US" sz="1400" baseline="0" dirty="0"/>
                        <a:t> and</a:t>
                      </a:r>
                      <a:r>
                        <a:rPr lang="en-US" sz="1400" dirty="0"/>
                        <a:t> assist Harriet</a:t>
                      </a:r>
                      <a:r>
                        <a:rPr lang="en-US" sz="1400" baseline="0" dirty="0"/>
                        <a:t> in challenging her beliefs</a:t>
                      </a:r>
                      <a:r>
                        <a:rPr lang="en-US" sz="1400" dirty="0"/>
                        <a:t> related to syringe</a:t>
                      </a:r>
                      <a:r>
                        <a:rPr lang="en-US" sz="1400" baseline="0" dirty="0"/>
                        <a:t> use in order to avoid unnecessary hospitalization.</a:t>
                      </a:r>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3893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7B360FE5-747F-493D-BDF3-698D21941B35}"/>
              </a:ext>
            </a:extLst>
          </p:cNvPr>
          <p:cNvSpPr txBox="1">
            <a:spLocks/>
          </p:cNvSpPr>
          <p:nvPr/>
        </p:nvSpPr>
        <p:spPr>
          <a:xfrm>
            <a:off x="0" y="-6227"/>
            <a:ext cx="12192000" cy="963630"/>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Black" panose="020B0A04020102020204"/>
              <a:ea typeface="+mj-ea"/>
              <a:cs typeface="Arial" panose="020B0604020202020204" pitchFamily="34" charset="0"/>
            </a:endParaRPr>
          </a:p>
        </p:txBody>
      </p:sp>
      <p:sp>
        <p:nvSpPr>
          <p:cNvPr id="129026" name="Rectangle 2"/>
          <p:cNvSpPr>
            <a:spLocks noGrp="1" noChangeArrowheads="1"/>
          </p:cNvSpPr>
          <p:nvPr>
            <p:ph type="title"/>
          </p:nvPr>
        </p:nvSpPr>
        <p:spPr>
          <a:xfrm>
            <a:off x="549920" y="205252"/>
            <a:ext cx="9621193" cy="540671"/>
          </a:xfrm>
        </p:spPr>
        <p:txBody>
          <a:bodyPr>
            <a:normAutofit fontScale="90000"/>
          </a:bodyPr>
          <a:lstStyle/>
          <a:p>
            <a:pPr algn="l">
              <a:defRPr/>
            </a:pPr>
            <a:r>
              <a:rPr lang="en-US" sz="3600" dirty="0">
                <a:solidFill>
                  <a:schemeClr val="bg1"/>
                </a:solidFill>
                <a:ea typeface="Tahoma" panose="020B0604030504040204" pitchFamily="34" charset="0"/>
                <a:cs typeface="Tahoma" panose="020B0604030504040204" pitchFamily="34" charset="0"/>
              </a:rPr>
              <a:t>Your Turn to Practice: Meet Gerry </a:t>
            </a:r>
            <a:endParaRPr sz="3600" dirty="0">
              <a:solidFill>
                <a:schemeClr val="bg1"/>
              </a:solidFill>
              <a:ea typeface="Tahoma" panose="020B0604030504040204" pitchFamily="34" charset="0"/>
              <a:cs typeface="Tahoma" panose="020B0604030504040204" pitchFamily="34" charset="0"/>
            </a:endParaRPr>
          </a:p>
        </p:txBody>
      </p:sp>
      <p:sp>
        <p:nvSpPr>
          <p:cNvPr id="92165" name="Rectangle 11"/>
          <p:cNvSpPr txBox="1">
            <a:spLocks noGrp="1" noChangeArrowheads="1"/>
          </p:cNvSpPr>
          <p:nvPr/>
        </p:nvSpPr>
        <p:spPr bwMode="auto">
          <a:xfrm>
            <a:off x="10171113" y="6408757"/>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4AA2D57-12EA-452A-9277-8EBE4DACEA35}" type="slidenum">
              <a:rPr kumimoji="0" lang="en-US" altLang="en-US" sz="1000" b="1" i="0" u="none" strike="noStrike" kern="1200" cap="none" spc="0" normalizeH="0" baseline="0" noProof="0">
                <a:ln>
                  <a:noFill/>
                </a:ln>
                <a:solidFill>
                  <a:srgbClr val="FFFFFF"/>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en-US" sz="1000" b="1" i="0" u="none" strike="noStrike" kern="1200" cap="none" spc="0" normalizeH="0" baseline="0" noProof="0">
              <a:ln>
                <a:noFill/>
              </a:ln>
              <a:solidFill>
                <a:srgbClr val="FFFFFF"/>
              </a:solidFill>
              <a:effectLst/>
              <a:uLnTx/>
              <a:uFillTx/>
              <a:latin typeface="Arial" charset="0"/>
              <a:ea typeface="ＭＳ Ｐゴシック" pitchFamily="34" charset="-128"/>
              <a:cs typeface="+mn-cs"/>
            </a:endParaRPr>
          </a:p>
        </p:txBody>
      </p:sp>
      <p:pic>
        <p:nvPicPr>
          <p:cNvPr id="8" name="Google Shape;253;p42" descr="MHTTC Stacked Color Bars" title="MHTTC Stacked Color Bars">
            <a:extLst>
              <a:ext uri="{FF2B5EF4-FFF2-40B4-BE49-F238E27FC236}">
                <a16:creationId xmlns:a16="http://schemas.microsoft.com/office/drawing/2014/main" id="{AE6EDEC1-0EDB-478A-9042-3ACA38316C1B}"/>
              </a:ext>
            </a:extLst>
          </p:cNvPr>
          <p:cNvPicPr preferRelativeResize="0"/>
          <p:nvPr/>
        </p:nvPicPr>
        <p:blipFill rotWithShape="1">
          <a:blip r:embed="rId3">
            <a:alphaModFix/>
          </a:blip>
          <a:srcRect/>
          <a:stretch/>
        </p:blipFill>
        <p:spPr>
          <a:xfrm>
            <a:off x="9708508" y="5535448"/>
            <a:ext cx="2487302" cy="1658201"/>
          </a:xfrm>
          <a:prstGeom prst="rect">
            <a:avLst/>
          </a:prstGeom>
          <a:noFill/>
          <a:ln>
            <a:noFill/>
          </a:ln>
        </p:spPr>
      </p:pic>
      <p:sp>
        <p:nvSpPr>
          <p:cNvPr id="10" name="Rectangle 3">
            <a:extLst>
              <a:ext uri="{FF2B5EF4-FFF2-40B4-BE49-F238E27FC236}">
                <a16:creationId xmlns:a16="http://schemas.microsoft.com/office/drawing/2014/main" id="{626A0A62-7518-4E62-A068-B6F493CE78B0}"/>
              </a:ext>
            </a:extLst>
          </p:cNvPr>
          <p:cNvSpPr>
            <a:spLocks noGrp="1" noChangeArrowheads="1"/>
          </p:cNvSpPr>
          <p:nvPr>
            <p:ph sz="half" idx="1"/>
          </p:nvPr>
        </p:nvSpPr>
        <p:spPr>
          <a:xfrm>
            <a:off x="181987" y="1168882"/>
            <a:ext cx="11780714" cy="5500218"/>
          </a:xfrm>
          <a:prstGeom prst="rect">
            <a:avLst/>
          </a:prstGeom>
        </p:spPr>
        <p:txBody>
          <a:bodyPr>
            <a:normAutofit fontScale="92500" lnSpcReduction="20000"/>
          </a:bodyPr>
          <a:lstStyle/>
          <a:p>
            <a:pPr marL="0" indent="0">
              <a:lnSpc>
                <a:spcPct val="150000"/>
              </a:lnSpc>
              <a:buFont typeface="Arial" charset="0"/>
              <a:buNone/>
            </a:pPr>
            <a:r>
              <a:rPr lang="en-US" altLang="en-US" sz="2600" dirty="0">
                <a:cs typeface="Tahoma" pitchFamily="34" charset="0"/>
              </a:rPr>
              <a:t>Gerry lives with a diagnosis of disorganized schizophrenia and has spent years off/on in the state hospital.  He is currently living in a 24-7 monitored residential group home.  Gerry reports he is very lonely.  He used to go to the downtown jazz fests and meet lots of people, but now he feels like a “zombie.” He is not getting out of the house to do much of anything other than come to the Center.  He wonders if this is due to his meds or his severe sleep apnea (he’s only getting a few hours of sleep a night) or something else…  Although he would like a girlfriend, Gerry admits to being “terrified” to get out in community and meet women, and states that its been 10 years since he dated anyone.  He wouldn’t know where to start…He is currently unable to take the bus and is afraid to go anywhere alone because he often gets confused or fears others might try to hurt him.  </a:t>
            </a:r>
          </a:p>
          <a:p>
            <a:pPr marL="0" indent="0">
              <a:buClr>
                <a:srgbClr val="9BBB59"/>
              </a:buClr>
              <a:buFont typeface="Arial" charset="0"/>
              <a:buNone/>
            </a:pPr>
            <a:endParaRPr lang="en-US" altLang="en-US" dirty="0">
              <a:latin typeface="Tahoma" pitchFamily="34" charset="0"/>
              <a:cs typeface="Tahoma" pitchFamily="34" charset="0"/>
            </a:endParaRPr>
          </a:p>
          <a:p>
            <a:pPr marL="0" indent="0" eaLnBrk="1" hangingPunct="1">
              <a:lnSpc>
                <a:spcPct val="130000"/>
              </a:lnSpc>
            </a:pPr>
            <a:endParaRPr lang="en-US" altLang="en-US" sz="2600" dirty="0">
              <a:ea typeface="ＭＳ Ｐゴシック" pitchFamily="34" charset="-128"/>
            </a:endParaRPr>
          </a:p>
        </p:txBody>
      </p:sp>
    </p:spTree>
    <p:extLst>
      <p:ext uri="{BB962C8B-B14F-4D97-AF65-F5344CB8AC3E}">
        <p14:creationId xmlns:p14="http://schemas.microsoft.com/office/powerpoint/2010/main" val="2040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D55E05-51A2-4173-A7FA-869DE4F71A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746" name="Title 1"/>
          <p:cNvSpPr>
            <a:spLocks noGrp="1"/>
          </p:cNvSpPr>
          <p:nvPr>
            <p:ph type="title"/>
          </p:nvPr>
        </p:nvSpPr>
        <p:spPr>
          <a:xfrm>
            <a:off x="838200" y="621792"/>
            <a:ext cx="4795157" cy="5413248"/>
          </a:xfrm>
        </p:spPr>
        <p:txBody>
          <a:bodyPr vert="horz" lIns="91440" tIns="45720" rIns="91440" bIns="45720" rtlCol="0" anchor="ctr">
            <a:normAutofit/>
          </a:bodyPr>
          <a:lstStyle/>
          <a:p>
            <a:r>
              <a:rPr lang="en-US" altLang="en-US" sz="3600" kern="1200" dirty="0">
                <a:solidFill>
                  <a:srgbClr val="FF0000"/>
                </a:solidFill>
                <a:latin typeface="+mj-lt"/>
                <a:ea typeface="+mj-ea"/>
                <a:cs typeface="+mj-cs"/>
              </a:rPr>
              <a:t>POLL: So what do you think?  </a:t>
            </a:r>
            <a:br>
              <a:rPr lang="en-US" altLang="en-US" sz="3600" kern="1200" dirty="0">
                <a:solidFill>
                  <a:srgbClr val="FF0000"/>
                </a:solidFill>
                <a:latin typeface="+mj-lt"/>
                <a:ea typeface="+mj-ea"/>
                <a:cs typeface="+mj-cs"/>
              </a:rPr>
            </a:br>
            <a:r>
              <a:rPr lang="en-US" altLang="en-US" sz="3600" kern="1200" dirty="0">
                <a:solidFill>
                  <a:srgbClr val="FF0000"/>
                </a:solidFill>
                <a:latin typeface="+mj-lt"/>
                <a:ea typeface="+mj-ea"/>
                <a:cs typeface="+mj-cs"/>
              </a:rPr>
              <a:t/>
            </a:r>
            <a:br>
              <a:rPr lang="en-US" altLang="en-US" sz="3600" kern="1200" dirty="0">
                <a:solidFill>
                  <a:srgbClr val="FF0000"/>
                </a:solidFill>
                <a:latin typeface="+mj-lt"/>
                <a:ea typeface="+mj-ea"/>
                <a:cs typeface="+mj-cs"/>
              </a:rPr>
            </a:br>
            <a:r>
              <a:rPr lang="en-US" altLang="en-US" sz="3600" kern="1200" dirty="0">
                <a:solidFill>
                  <a:srgbClr val="FF0000"/>
                </a:solidFill>
                <a:latin typeface="+mj-lt"/>
                <a:ea typeface="+mj-ea"/>
                <a:cs typeface="+mj-cs"/>
              </a:rPr>
              <a:t>Which of the below is the </a:t>
            </a:r>
            <a:r>
              <a:rPr lang="en-US" altLang="en-US" sz="3600" u="sng" kern="1200" dirty="0">
                <a:solidFill>
                  <a:srgbClr val="FF0000"/>
                </a:solidFill>
                <a:latin typeface="+mj-lt"/>
                <a:ea typeface="+mj-ea"/>
                <a:cs typeface="+mj-cs"/>
              </a:rPr>
              <a:t>best</a:t>
            </a:r>
            <a:r>
              <a:rPr lang="en-US" altLang="en-US" sz="3600" kern="1200" dirty="0">
                <a:solidFill>
                  <a:srgbClr val="FF0000"/>
                </a:solidFill>
                <a:latin typeface="+mj-lt"/>
                <a:ea typeface="+mj-ea"/>
                <a:cs typeface="+mj-cs"/>
              </a:rPr>
              <a:t> goal statement for Gerry’s PCRP?  </a:t>
            </a:r>
          </a:p>
        </p:txBody>
      </p:sp>
      <p:sp>
        <p:nvSpPr>
          <p:cNvPr id="4" name="Rectangle 3"/>
          <p:cNvSpPr>
            <a:spLocks noGrp="1" noRot="1" noChangeArrowheads="1"/>
          </p:cNvSpPr>
          <p:nvPr>
            <p:ph sz="half" idx="1"/>
          </p:nvPr>
        </p:nvSpPr>
        <p:spPr>
          <a:xfrm>
            <a:off x="6521450" y="621792"/>
            <a:ext cx="4832349" cy="5413248"/>
          </a:xfrm>
        </p:spPr>
        <p:txBody>
          <a:bodyPr vert="horz" lIns="91440" tIns="45720" rIns="91440" bIns="45720" rtlCol="0" anchor="ctr">
            <a:normAutofit/>
          </a:bodyPr>
          <a:lstStyle/>
          <a:p>
            <a:pPr marL="533400" fontAlgn="auto">
              <a:spcAft>
                <a:spcPts val="600"/>
              </a:spcAft>
              <a:buClr>
                <a:schemeClr val="accent6"/>
              </a:buClr>
              <a:defRPr/>
            </a:pPr>
            <a:r>
              <a:rPr lang="en-US" sz="2400" dirty="0">
                <a:highlight>
                  <a:srgbClr val="FFFF00"/>
                </a:highlight>
              </a:rPr>
              <a:t>  </a:t>
            </a:r>
          </a:p>
          <a:p>
            <a:pPr marL="533400" fontAlgn="auto">
              <a:spcAft>
                <a:spcPts val="0"/>
              </a:spcAft>
              <a:buClr>
                <a:schemeClr val="accent3"/>
              </a:buClr>
              <a:defRPr/>
            </a:pPr>
            <a:endParaRPr lang="en-US" sz="2400" dirty="0">
              <a:effectLst>
                <a:outerShdw blurRad="38100" dist="38100" dir="2700000" algn="tl">
                  <a:srgbClr val="C0C0C0"/>
                </a:outerShdw>
              </a:effectLst>
            </a:endParaRPr>
          </a:p>
        </p:txBody>
      </p:sp>
      <p:pic>
        <p:nvPicPr>
          <p:cNvPr id="10" name="Google Shape;253;p42" descr="MHTTC Stacked Color Bars" title="MHTTC Stacked Color Bars">
            <a:extLst>
              <a:ext uri="{FF2B5EF4-FFF2-40B4-BE49-F238E27FC236}">
                <a16:creationId xmlns:a16="http://schemas.microsoft.com/office/drawing/2014/main" id="{366AC83A-2016-4A44-B625-9D55535694AE}"/>
              </a:ext>
            </a:extLst>
          </p:cNvPr>
          <p:cNvPicPr preferRelativeResize="0"/>
          <p:nvPr/>
        </p:nvPicPr>
        <p:blipFill rotWithShape="1">
          <a:blip r:embed="rId3">
            <a:alphaModFix/>
          </a:blip>
          <a:srcRect/>
          <a:stretch/>
        </p:blipFill>
        <p:spPr>
          <a:xfrm>
            <a:off x="9708508" y="5535448"/>
            <a:ext cx="2487302" cy="1658201"/>
          </a:xfrm>
          <a:prstGeom prst="rect">
            <a:avLst/>
          </a:prstGeom>
          <a:noFill/>
          <a:ln>
            <a:noFill/>
          </a:ln>
        </p:spPr>
      </p:pic>
      <p:sp>
        <p:nvSpPr>
          <p:cNvPr id="3" name="Rectangle 2">
            <a:extLst>
              <a:ext uri="{FF2B5EF4-FFF2-40B4-BE49-F238E27FC236}">
                <a16:creationId xmlns:a16="http://schemas.microsoft.com/office/drawing/2014/main" id="{571E2901-21EE-4CE5-94E3-49E44407C650}"/>
              </a:ext>
            </a:extLst>
          </p:cNvPr>
          <p:cNvSpPr/>
          <p:nvPr/>
        </p:nvSpPr>
        <p:spPr>
          <a:xfrm>
            <a:off x="6311317" y="975702"/>
            <a:ext cx="5466826" cy="4403257"/>
          </a:xfrm>
          <a:prstGeom prst="rect">
            <a:avLst/>
          </a:prstGeom>
        </p:spPr>
        <p:txBody>
          <a:bodyPr wrap="square">
            <a:spAutoFit/>
          </a:bodyPr>
          <a:lstStyle/>
          <a:p>
            <a:pPr marL="533400" lvl="0" indent="-533400" defTabSz="457200">
              <a:lnSpc>
                <a:spcPct val="90000"/>
              </a:lnSpc>
              <a:spcBef>
                <a:spcPts val="1000"/>
              </a:spcBef>
              <a:spcAft>
                <a:spcPts val="600"/>
              </a:spcAft>
              <a:buClr>
                <a:srgbClr val="70AD47"/>
              </a:buClr>
              <a:buFont typeface="Wingdings" pitchFamily="2" charset="2"/>
              <a:buAutoNum type="arabicPeriod"/>
              <a:defRPr/>
            </a:pPr>
            <a:r>
              <a:rPr lang="en-US" sz="2800" dirty="0">
                <a:solidFill>
                  <a:prstClr val="black"/>
                </a:solidFill>
                <a:ea typeface="ＭＳ Ｐゴシック" pitchFamily="-65" charset="-128"/>
                <a:cs typeface="Arial" pitchFamily="34" charset="0"/>
              </a:rPr>
              <a:t>I don’t want to feel like a “zombie.”  </a:t>
            </a:r>
          </a:p>
          <a:p>
            <a:pPr marL="533400" lvl="0" indent="-533400" defTabSz="457200">
              <a:lnSpc>
                <a:spcPct val="90000"/>
              </a:lnSpc>
              <a:spcBef>
                <a:spcPts val="1000"/>
              </a:spcBef>
              <a:spcAft>
                <a:spcPts val="600"/>
              </a:spcAft>
              <a:buClr>
                <a:srgbClr val="70AD47"/>
              </a:buClr>
              <a:buFont typeface="Wingdings" pitchFamily="2" charset="2"/>
              <a:buAutoNum type="arabicPeriod"/>
              <a:defRPr/>
            </a:pPr>
            <a:r>
              <a:rPr lang="en-US" sz="2800" dirty="0">
                <a:solidFill>
                  <a:prstClr val="black"/>
                </a:solidFill>
                <a:ea typeface="ＭＳ Ｐゴシック" pitchFamily="-65" charset="-128"/>
                <a:cs typeface="Arial" pitchFamily="34" charset="0"/>
              </a:rPr>
              <a:t>Gerry will better manage distressing symptoms of paranoia.  </a:t>
            </a:r>
          </a:p>
          <a:p>
            <a:pPr marL="533400" lvl="0" indent="-533400" defTabSz="457200">
              <a:lnSpc>
                <a:spcPct val="90000"/>
              </a:lnSpc>
              <a:spcBef>
                <a:spcPts val="1000"/>
              </a:spcBef>
              <a:spcAft>
                <a:spcPts val="600"/>
              </a:spcAft>
              <a:buClr>
                <a:srgbClr val="70AD47"/>
              </a:buClr>
              <a:buFont typeface="Wingdings" pitchFamily="2" charset="2"/>
              <a:buAutoNum type="arabicPeriod"/>
              <a:defRPr/>
            </a:pPr>
            <a:r>
              <a:rPr lang="en-US" sz="2800" dirty="0">
                <a:solidFill>
                  <a:prstClr val="black"/>
                </a:solidFill>
                <a:ea typeface="ＭＳ Ｐゴシック" pitchFamily="-65" charset="-128"/>
                <a:cs typeface="Arial" pitchFamily="34" charset="0"/>
              </a:rPr>
              <a:t>I want a girlfriend.  </a:t>
            </a:r>
          </a:p>
          <a:p>
            <a:pPr marL="533400" lvl="0" indent="-533400" defTabSz="457200">
              <a:lnSpc>
                <a:spcPct val="90000"/>
              </a:lnSpc>
              <a:spcBef>
                <a:spcPts val="1000"/>
              </a:spcBef>
              <a:spcAft>
                <a:spcPts val="600"/>
              </a:spcAft>
              <a:buClr>
                <a:srgbClr val="70AD47"/>
              </a:buClr>
              <a:buFont typeface="Wingdings" pitchFamily="2" charset="2"/>
              <a:buAutoNum type="arabicPeriod"/>
              <a:defRPr/>
            </a:pPr>
            <a:r>
              <a:rPr lang="en-US" sz="2800" dirty="0">
                <a:solidFill>
                  <a:prstClr val="black"/>
                </a:solidFill>
                <a:ea typeface="ＭＳ Ｐゴシック" pitchFamily="-65" charset="-128"/>
                <a:cs typeface="Arial" pitchFamily="34" charset="0"/>
              </a:rPr>
              <a:t>Gerry will attend the Sleep Apnea Hygiene Group.</a:t>
            </a:r>
          </a:p>
          <a:p>
            <a:pPr marL="533400" lvl="0" indent="-533400" defTabSz="457200">
              <a:lnSpc>
                <a:spcPct val="90000"/>
              </a:lnSpc>
              <a:spcBef>
                <a:spcPts val="1000"/>
              </a:spcBef>
              <a:spcAft>
                <a:spcPts val="600"/>
              </a:spcAft>
              <a:buClr>
                <a:srgbClr val="70AD47"/>
              </a:buClr>
              <a:buFont typeface="Wingdings" pitchFamily="2" charset="2"/>
              <a:buAutoNum type="arabicPeriod"/>
              <a:defRPr/>
            </a:pPr>
            <a:r>
              <a:rPr lang="en-US" sz="2800" dirty="0">
                <a:solidFill>
                  <a:prstClr val="black"/>
                </a:solidFill>
                <a:ea typeface="ＭＳ Ｐゴシック" pitchFamily="-65" charset="-128"/>
                <a:cs typeface="Arial" pitchFamily="34" charset="0"/>
              </a:rPr>
              <a:t>I just want to be happy.</a:t>
            </a:r>
          </a:p>
        </p:txBody>
      </p:sp>
    </p:spTree>
    <p:extLst>
      <p:ext uri="{BB962C8B-B14F-4D97-AF65-F5344CB8AC3E}">
        <p14:creationId xmlns:p14="http://schemas.microsoft.com/office/powerpoint/2010/main" val="265264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418620" y="329739"/>
            <a:ext cx="9888496" cy="900131"/>
          </a:xfrm>
        </p:spPr>
        <p:txBody>
          <a:bodyPr vert="horz" lIns="91440" tIns="45720" rIns="91440" bIns="45720" rtlCol="0" anchor="t">
            <a:normAutofit fontScale="90000"/>
          </a:bodyPr>
          <a:lstStyle/>
          <a:p>
            <a:r>
              <a:rPr lang="en-US" sz="4000" b="1" kern="1200" dirty="0">
                <a:solidFill>
                  <a:schemeClr val="bg1"/>
                </a:solidFill>
                <a:latin typeface="+mj-lt"/>
                <a:ea typeface="+mj-ea"/>
                <a:cs typeface="+mj-cs"/>
              </a:rPr>
              <a:t>Don’t we already do it?</a:t>
            </a:r>
            <a:br>
              <a:rPr lang="en-US" sz="4000" b="1" kern="1200" dirty="0">
                <a:solidFill>
                  <a:schemeClr val="bg1"/>
                </a:solidFill>
                <a:latin typeface="+mj-lt"/>
                <a:ea typeface="+mj-ea"/>
                <a:cs typeface="+mj-cs"/>
              </a:rPr>
            </a:br>
            <a:r>
              <a:rPr lang="en-US" sz="4000" b="1" kern="1200" dirty="0">
                <a:solidFill>
                  <a:schemeClr val="bg1"/>
                </a:solidFill>
                <a:latin typeface="+mj-lt"/>
                <a:ea typeface="+mj-ea"/>
                <a:cs typeface="+mj-cs"/>
              </a:rPr>
              <a:t>Not necessarily… Meet Mr. Gonzalez</a:t>
            </a:r>
          </a:p>
        </p:txBody>
      </p:sp>
      <p:sp>
        <p:nvSpPr>
          <p:cNvPr id="11" name="Rectangle 10">
            <a:extLst>
              <a:ext uri="{FF2B5EF4-FFF2-40B4-BE49-F238E27FC236}">
                <a16:creationId xmlns:a16="http://schemas.microsoft.com/office/drawing/2014/main"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Content Placeholder 2"/>
          <p:cNvSpPr txBox="1">
            <a:spLocks/>
          </p:cNvSpPr>
          <p:nvPr/>
        </p:nvSpPr>
        <p:spPr>
          <a:xfrm>
            <a:off x="1156851" y="2073889"/>
            <a:ext cx="10103028" cy="382939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a:ea typeface="+mn-ea"/>
                <a:cs typeface="+mn-cs"/>
              </a:rPr>
              <a:t>Mr. Gonzalez, a 31-year-old married Puerto Rican man, is living with bipolar disorder and he struggles with addiction to alcohol which he often relies on to manage distressing symptoms. During a recent period of acute mania, Mr. Gonzalez was having increasingly volatile arguments with his wife in the presence of his two young sons, ages 3 and 5. On one occasion, he shoved his wife to the floor which prompted her call to the police. When the police arrived at the home, Mr. Gonzalez was uncooperative and agitated, and he was subsequently admitted to an inpatient psychiatric facility for evaluation and treatment. His wife is open to reconciliation, and she is actively involved in his treatment at the hospital. Mr. Gonzalez states that his love for his family and his faith in God are what keep him going in difficult times.</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4" name="Google Shape;253;p42" descr="MHTTC Stacked Color Bars" title="MHTTC Stacked Color Bars">
            <a:extLst>
              <a:ext uri="{FF2B5EF4-FFF2-40B4-BE49-F238E27FC236}">
                <a16:creationId xmlns:a16="http://schemas.microsoft.com/office/drawing/2014/main" id="{80AA8AD2-BC1F-4302-8E06-86480852AA19}"/>
              </a:ext>
            </a:extLst>
          </p:cNvPr>
          <p:cNvPicPr preferRelativeResize="0"/>
          <p:nvPr/>
        </p:nvPicPr>
        <p:blipFill rotWithShape="1">
          <a:blip r:embed="rId4">
            <a:alphaModFix/>
          </a:blip>
          <a:srcRect/>
          <a:stretch/>
        </p:blipFill>
        <p:spPr>
          <a:xfrm>
            <a:off x="9708508" y="5535448"/>
            <a:ext cx="2487302" cy="1658201"/>
          </a:xfrm>
          <a:prstGeom prst="rect">
            <a:avLst/>
          </a:prstGeom>
          <a:noFill/>
          <a:ln>
            <a:noFill/>
          </a:ln>
        </p:spPr>
      </p:pic>
      <p:pic>
        <p:nvPicPr>
          <p:cNvPr id="8" name="Google Shape;253;p42" descr="MHTTC Stacked Color Bars" title="MHTTC Stacked Color Bars">
            <a:extLst>
              <a:ext uri="{FF2B5EF4-FFF2-40B4-BE49-F238E27FC236}">
                <a16:creationId xmlns:a16="http://schemas.microsoft.com/office/drawing/2014/main" id="{5359540F-38EE-4361-95B3-3C6B1960C4D7}"/>
              </a:ext>
            </a:extLst>
          </p:cNvPr>
          <p:cNvPicPr preferRelativeResize="0"/>
          <p:nvPr/>
        </p:nvPicPr>
        <p:blipFill rotWithShape="1">
          <a:blip r:embed="rId4">
            <a:alphaModFix/>
          </a:blip>
          <a:srcRect/>
          <a:stretch/>
        </p:blipFill>
        <p:spPr>
          <a:xfrm rot="10800000">
            <a:off x="-3820" y="5677157"/>
            <a:ext cx="2487302" cy="1658201"/>
          </a:xfrm>
          <a:prstGeom prst="rect">
            <a:avLst/>
          </a:prstGeom>
          <a:noFill/>
          <a:ln>
            <a:noFill/>
          </a:ln>
        </p:spPr>
      </p:pic>
    </p:spTree>
    <p:custDataLst>
      <p:tags r:id="rId1"/>
    </p:custDataLst>
    <p:extLst>
      <p:ext uri="{BB962C8B-B14F-4D97-AF65-F5344CB8AC3E}">
        <p14:creationId xmlns:p14="http://schemas.microsoft.com/office/powerpoint/2010/main" val="421042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91269" y="485060"/>
            <a:ext cx="4795157" cy="5413248"/>
          </a:xfrm>
        </p:spPr>
        <p:txBody>
          <a:bodyPr vert="horz" lIns="91440" tIns="45720" rIns="91440" bIns="45720" rtlCol="0" anchor="ctr">
            <a:normAutofit fontScale="90000"/>
          </a:bodyPr>
          <a:lstStyle/>
          <a:p>
            <a:r>
              <a:rPr lang="en-US" altLang="en-US" sz="3600" kern="1200" dirty="0">
                <a:solidFill>
                  <a:srgbClr val="FF0000"/>
                </a:solidFill>
                <a:latin typeface="+mj-lt"/>
                <a:ea typeface="+mj-ea"/>
                <a:cs typeface="+mj-cs"/>
              </a:rPr>
              <a:t>POLL: So what do you think?  </a:t>
            </a:r>
            <a:br>
              <a:rPr lang="en-US" altLang="en-US" sz="3600" kern="1200" dirty="0">
                <a:solidFill>
                  <a:srgbClr val="FF0000"/>
                </a:solidFill>
                <a:latin typeface="+mj-lt"/>
                <a:ea typeface="+mj-ea"/>
                <a:cs typeface="+mj-cs"/>
              </a:rPr>
            </a:br>
            <a:r>
              <a:rPr lang="en-US" altLang="en-US" sz="3600" kern="1200" dirty="0">
                <a:solidFill>
                  <a:srgbClr val="FF0000"/>
                </a:solidFill>
                <a:latin typeface="+mj-lt"/>
                <a:ea typeface="+mj-ea"/>
                <a:cs typeface="+mj-cs"/>
              </a:rPr>
              <a:t/>
            </a:r>
            <a:br>
              <a:rPr lang="en-US" altLang="en-US" sz="3600" kern="1200" dirty="0">
                <a:solidFill>
                  <a:srgbClr val="FF0000"/>
                </a:solidFill>
                <a:latin typeface="+mj-lt"/>
                <a:ea typeface="+mj-ea"/>
                <a:cs typeface="+mj-cs"/>
              </a:rPr>
            </a:br>
            <a:r>
              <a:rPr lang="en-US" altLang="en-US" sz="3600" kern="1200" dirty="0">
                <a:solidFill>
                  <a:srgbClr val="FF0000"/>
                </a:solidFill>
                <a:latin typeface="+mj-lt"/>
                <a:ea typeface="+mj-ea"/>
                <a:cs typeface="+mj-cs"/>
              </a:rPr>
              <a:t>Which would be the best meaningful SMART objective for Gerry’s PCRP?</a:t>
            </a:r>
            <a:br>
              <a:rPr lang="en-US" altLang="en-US" sz="3600" kern="1200" dirty="0">
                <a:solidFill>
                  <a:srgbClr val="FF0000"/>
                </a:solidFill>
                <a:latin typeface="+mj-lt"/>
                <a:ea typeface="+mj-ea"/>
                <a:cs typeface="+mj-cs"/>
              </a:rPr>
            </a:br>
            <a:r>
              <a:rPr lang="en-US" altLang="en-US" sz="3600" kern="1200" dirty="0">
                <a:solidFill>
                  <a:srgbClr val="FF0000"/>
                </a:solidFill>
                <a:latin typeface="+mj-lt"/>
                <a:ea typeface="+mj-ea"/>
                <a:cs typeface="+mj-cs"/>
              </a:rPr>
              <a:t/>
            </a:r>
            <a:br>
              <a:rPr lang="en-US" altLang="en-US" sz="3600" kern="1200" dirty="0">
                <a:solidFill>
                  <a:srgbClr val="FF0000"/>
                </a:solidFill>
                <a:latin typeface="+mj-lt"/>
                <a:ea typeface="+mj-ea"/>
                <a:cs typeface="+mj-cs"/>
              </a:rPr>
            </a:br>
            <a:r>
              <a:rPr lang="en-US" altLang="en-US" sz="2700" kern="1200" dirty="0">
                <a:solidFill>
                  <a:srgbClr val="5F953E"/>
                </a:solidFill>
                <a:latin typeface="+mn-lt"/>
                <a:ea typeface="+mj-ea"/>
                <a:cs typeface="+mj-cs"/>
              </a:rPr>
              <a:t>Assume Gerry’s valued goal is </a:t>
            </a:r>
            <a:br>
              <a:rPr lang="en-US" altLang="en-US" sz="2700" kern="1200" dirty="0">
                <a:solidFill>
                  <a:srgbClr val="5F953E"/>
                </a:solidFill>
                <a:latin typeface="+mn-lt"/>
                <a:ea typeface="+mj-ea"/>
                <a:cs typeface="+mj-cs"/>
              </a:rPr>
            </a:br>
            <a:r>
              <a:rPr lang="en-US" altLang="en-US" sz="2700" kern="1200" dirty="0">
                <a:solidFill>
                  <a:srgbClr val="5F953E"/>
                </a:solidFill>
                <a:latin typeface="+mn-lt"/>
                <a:ea typeface="+mj-ea"/>
                <a:cs typeface="+mj-cs"/>
              </a:rPr>
              <a:t>“I want a girlfriend…someone to share my life with.”</a:t>
            </a:r>
          </a:p>
        </p:txBody>
      </p:sp>
      <p:sp>
        <p:nvSpPr>
          <p:cNvPr id="4" name="Rectangle 3"/>
          <p:cNvSpPr>
            <a:spLocks noGrp="1" noRot="1" noChangeArrowheads="1"/>
          </p:cNvSpPr>
          <p:nvPr>
            <p:ph sz="half" idx="1"/>
          </p:nvPr>
        </p:nvSpPr>
        <p:spPr>
          <a:xfrm>
            <a:off x="6521450" y="621792"/>
            <a:ext cx="4832349" cy="5413248"/>
          </a:xfrm>
        </p:spPr>
        <p:txBody>
          <a:bodyPr vert="horz" lIns="91440" tIns="45720" rIns="91440" bIns="45720" rtlCol="0" anchor="ctr">
            <a:normAutofit/>
          </a:bodyPr>
          <a:lstStyle/>
          <a:p>
            <a:pPr marL="533400" fontAlgn="auto">
              <a:spcAft>
                <a:spcPts val="600"/>
              </a:spcAft>
              <a:buClr>
                <a:schemeClr val="accent6"/>
              </a:buClr>
              <a:defRPr/>
            </a:pPr>
            <a:r>
              <a:rPr lang="en-US" sz="2400" dirty="0">
                <a:highlight>
                  <a:srgbClr val="FFFF00"/>
                </a:highlight>
              </a:rPr>
              <a:t>  </a:t>
            </a:r>
          </a:p>
          <a:p>
            <a:pPr marL="533400" fontAlgn="auto">
              <a:spcAft>
                <a:spcPts val="0"/>
              </a:spcAft>
              <a:buClr>
                <a:schemeClr val="accent3"/>
              </a:buClr>
              <a:defRPr/>
            </a:pPr>
            <a:endParaRPr lang="en-US" sz="2400" dirty="0">
              <a:effectLst>
                <a:outerShdw blurRad="38100" dist="38100" dir="2700000" algn="tl">
                  <a:srgbClr val="C0C0C0"/>
                </a:outerShdw>
              </a:effectLst>
            </a:endParaRPr>
          </a:p>
        </p:txBody>
      </p:sp>
      <p:pic>
        <p:nvPicPr>
          <p:cNvPr id="10" name="Google Shape;253;p42" descr="MHTTC Stacked Color Bars" title="MHTTC Stacked Color Bars">
            <a:extLst>
              <a:ext uri="{FF2B5EF4-FFF2-40B4-BE49-F238E27FC236}">
                <a16:creationId xmlns:a16="http://schemas.microsoft.com/office/drawing/2014/main" id="{366AC83A-2016-4A44-B625-9D55535694AE}"/>
              </a:ext>
            </a:extLst>
          </p:cNvPr>
          <p:cNvPicPr preferRelativeResize="0"/>
          <p:nvPr/>
        </p:nvPicPr>
        <p:blipFill rotWithShape="1">
          <a:blip r:embed="rId3">
            <a:alphaModFix/>
          </a:blip>
          <a:srcRect/>
          <a:stretch/>
        </p:blipFill>
        <p:spPr>
          <a:xfrm>
            <a:off x="9708508" y="5535448"/>
            <a:ext cx="2487302" cy="1658201"/>
          </a:xfrm>
          <a:prstGeom prst="rect">
            <a:avLst/>
          </a:prstGeom>
          <a:noFill/>
          <a:ln>
            <a:noFill/>
          </a:ln>
        </p:spPr>
      </p:pic>
      <p:sp>
        <p:nvSpPr>
          <p:cNvPr id="3" name="Rectangle 2">
            <a:extLst>
              <a:ext uri="{FF2B5EF4-FFF2-40B4-BE49-F238E27FC236}">
                <a16:creationId xmlns:a16="http://schemas.microsoft.com/office/drawing/2014/main" id="{571E2901-21EE-4CE5-94E3-49E44407C650}"/>
              </a:ext>
            </a:extLst>
          </p:cNvPr>
          <p:cNvSpPr/>
          <p:nvPr/>
        </p:nvSpPr>
        <p:spPr>
          <a:xfrm>
            <a:off x="5226001" y="822960"/>
            <a:ext cx="5466826" cy="4901855"/>
          </a:xfrm>
          <a:prstGeom prst="rect">
            <a:avLst/>
          </a:prstGeom>
        </p:spPr>
        <p:txBody>
          <a:bodyPr wrap="square">
            <a:spAutoFit/>
          </a:bodyPr>
          <a:lstStyle/>
          <a:p>
            <a:pPr marL="533400" indent="-533400" defTabSz="457200">
              <a:lnSpc>
                <a:spcPct val="90000"/>
              </a:lnSpc>
              <a:spcBef>
                <a:spcPts val="1000"/>
              </a:spcBef>
              <a:spcAft>
                <a:spcPts val="600"/>
              </a:spcAft>
              <a:buClr>
                <a:srgbClr val="70AD47"/>
              </a:buClr>
              <a:buFont typeface="Wingdings" pitchFamily="2" charset="2"/>
              <a:buAutoNum type="arabicPeriod"/>
              <a:defRPr/>
            </a:pPr>
            <a:r>
              <a:rPr lang="en-US" sz="2400" dirty="0">
                <a:solidFill>
                  <a:prstClr val="black"/>
                </a:solidFill>
                <a:ea typeface="ＭＳ Ｐゴシック" pitchFamily="-65" charset="-128"/>
                <a:cs typeface="Arial" pitchFamily="34" charset="0"/>
              </a:rPr>
              <a:t>Case manager will refer Gerry to the local Adult Recreation Department within 1 week.</a:t>
            </a:r>
          </a:p>
          <a:p>
            <a:pPr marL="533400" lvl="0" indent="-533400" defTabSz="457200">
              <a:lnSpc>
                <a:spcPct val="90000"/>
              </a:lnSpc>
              <a:spcBef>
                <a:spcPts val="1000"/>
              </a:spcBef>
              <a:spcAft>
                <a:spcPts val="600"/>
              </a:spcAft>
              <a:buClr>
                <a:srgbClr val="70AD47"/>
              </a:buClr>
              <a:buFont typeface="Wingdings" pitchFamily="2" charset="2"/>
              <a:buAutoNum type="arabicPeriod"/>
              <a:defRPr/>
            </a:pPr>
            <a:r>
              <a:rPr lang="en-US" sz="2400" dirty="0">
                <a:solidFill>
                  <a:prstClr val="black"/>
                </a:solidFill>
                <a:ea typeface="ＭＳ Ｐゴシック" pitchFamily="-65" charset="-128"/>
                <a:cs typeface="Arial" pitchFamily="34" charset="0"/>
              </a:rPr>
              <a:t>Gerry will participate in at least one social activity per week outside the group home for the next 90 - days.  </a:t>
            </a:r>
          </a:p>
          <a:p>
            <a:pPr marL="533400" lvl="0" indent="-533400" defTabSz="457200">
              <a:lnSpc>
                <a:spcPct val="90000"/>
              </a:lnSpc>
              <a:spcBef>
                <a:spcPts val="1000"/>
              </a:spcBef>
              <a:spcAft>
                <a:spcPts val="600"/>
              </a:spcAft>
              <a:buClr>
                <a:srgbClr val="70AD47"/>
              </a:buClr>
              <a:buFont typeface="Wingdings" pitchFamily="2" charset="2"/>
              <a:buAutoNum type="arabicPeriod"/>
              <a:defRPr/>
            </a:pPr>
            <a:r>
              <a:rPr lang="en-US" sz="2400" dirty="0">
                <a:solidFill>
                  <a:prstClr val="black"/>
                </a:solidFill>
                <a:ea typeface="ＭＳ Ｐゴシック" pitchFamily="-65" charset="-128"/>
                <a:cs typeface="Arial" pitchFamily="34" charset="0"/>
              </a:rPr>
              <a:t>Gerry will have less distress due to paranoia.  </a:t>
            </a:r>
          </a:p>
          <a:p>
            <a:pPr marL="533400" lvl="0" indent="-533400" defTabSz="457200">
              <a:lnSpc>
                <a:spcPct val="90000"/>
              </a:lnSpc>
              <a:spcBef>
                <a:spcPts val="1000"/>
              </a:spcBef>
              <a:spcAft>
                <a:spcPts val="600"/>
              </a:spcAft>
              <a:buClr>
                <a:srgbClr val="70AD47"/>
              </a:buClr>
              <a:buFont typeface="Wingdings" pitchFamily="2" charset="2"/>
              <a:buAutoNum type="arabicPeriod"/>
              <a:defRPr/>
            </a:pPr>
            <a:r>
              <a:rPr lang="en-US" sz="2400" dirty="0">
                <a:solidFill>
                  <a:prstClr val="black"/>
                </a:solidFill>
                <a:ea typeface="ＭＳ Ｐゴシック" pitchFamily="-65" charset="-128"/>
                <a:cs typeface="Arial" pitchFamily="34" charset="0"/>
              </a:rPr>
              <a:t>Gerry will attend the Social Skills Group weekly.</a:t>
            </a:r>
          </a:p>
          <a:p>
            <a:pPr marL="533400" lvl="0" indent="-533400" defTabSz="457200">
              <a:lnSpc>
                <a:spcPct val="90000"/>
              </a:lnSpc>
              <a:spcBef>
                <a:spcPts val="1000"/>
              </a:spcBef>
              <a:spcAft>
                <a:spcPts val="600"/>
              </a:spcAft>
              <a:buClr>
                <a:srgbClr val="70AD47"/>
              </a:buClr>
              <a:buFont typeface="Wingdings" pitchFamily="2" charset="2"/>
              <a:buAutoNum type="arabicPeriod"/>
              <a:defRPr/>
            </a:pPr>
            <a:r>
              <a:rPr lang="en-US" sz="2400" dirty="0">
                <a:solidFill>
                  <a:prstClr val="black"/>
                </a:solidFill>
                <a:ea typeface="ＭＳ Ｐゴシック" pitchFamily="-65" charset="-128"/>
                <a:cs typeface="Arial" pitchFamily="34" charset="0"/>
              </a:rPr>
              <a:t>Gerry will pay his cable bill on time each month for the next 3 months.  </a:t>
            </a:r>
          </a:p>
        </p:txBody>
      </p:sp>
    </p:spTree>
    <p:extLst>
      <p:ext uri="{BB962C8B-B14F-4D97-AF65-F5344CB8AC3E}">
        <p14:creationId xmlns:p14="http://schemas.microsoft.com/office/powerpoint/2010/main" val="50967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3892" y="844061"/>
            <a:ext cx="11844215" cy="5662447"/>
          </a:xfrm>
          <a:prstGeom prst="rect">
            <a:avLst/>
          </a:prstGeom>
        </p:spPr>
        <p:txBody>
          <a:bodyPr rtlCol="0">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9BBB59"/>
              </a:buClr>
              <a:buFont typeface="Arial" charset="0"/>
              <a:buNone/>
              <a:defRPr/>
            </a:pPr>
            <a:r>
              <a:rPr lang="en-US" sz="2800" dirty="0">
                <a:solidFill>
                  <a:schemeClr val="accent6"/>
                </a:solidFill>
                <a:ea typeface="Tahoma" panose="020B0604030504040204" pitchFamily="34" charset="0"/>
              </a:rPr>
              <a:t>Goal:  I want a girlfriend…someone to share my life with.  </a:t>
            </a:r>
          </a:p>
          <a:p>
            <a:pPr>
              <a:spcAft>
                <a:spcPts val="0"/>
              </a:spcAft>
              <a:buClr>
                <a:srgbClr val="9BBB59"/>
              </a:buClr>
              <a:buFont typeface="Arial" panose="020B0604020202020204" pitchFamily="34" charset="0"/>
              <a:buChar char="•"/>
              <a:defRPr/>
            </a:pPr>
            <a:r>
              <a:rPr lang="en-US" sz="2000" b="1" dirty="0">
                <a:solidFill>
                  <a:prstClr val="black"/>
                </a:solidFill>
                <a:ea typeface="Tahoma" panose="020B0604030504040204" pitchFamily="34" charset="0"/>
              </a:rPr>
              <a:t>Strengths:</a:t>
            </a:r>
          </a:p>
          <a:p>
            <a:pPr marL="651510" lvl="1">
              <a:spcAft>
                <a:spcPts val="0"/>
              </a:spcAft>
              <a:buClr>
                <a:srgbClr val="9BBB59"/>
              </a:buClr>
              <a:buFont typeface="Arial" panose="020B0604020202020204" pitchFamily="34" charset="0"/>
              <a:buChar char="•"/>
              <a:defRPr/>
            </a:pPr>
            <a:r>
              <a:rPr lang="en-US" sz="2000" dirty="0">
                <a:solidFill>
                  <a:prstClr val="black"/>
                </a:solidFill>
                <a:ea typeface="Tahoma" panose="020B0604030504040204" pitchFamily="34" charset="0"/>
              </a:rPr>
              <a:t>Motivated to reduce social isolation; supportive brother; has identified community interests he enjoyed in past (e.g., music, Chinese restaurants) well-liked by peers; humorous</a:t>
            </a:r>
          </a:p>
          <a:p>
            <a:pPr marL="651510" lvl="1">
              <a:spcAft>
                <a:spcPts val="0"/>
              </a:spcAft>
              <a:buClr>
                <a:srgbClr val="9BBB59"/>
              </a:buClr>
              <a:buFont typeface="Arial" panose="020B0604020202020204" pitchFamily="34" charset="0"/>
              <a:buChar char="•"/>
              <a:defRPr/>
            </a:pPr>
            <a:endParaRPr lang="en-US" sz="2000" dirty="0">
              <a:solidFill>
                <a:prstClr val="black"/>
              </a:solidFill>
              <a:ea typeface="Tahoma" panose="020B0604030504040204" pitchFamily="34" charset="0"/>
            </a:endParaRPr>
          </a:p>
          <a:p>
            <a:pPr>
              <a:spcAft>
                <a:spcPts val="0"/>
              </a:spcAft>
              <a:buClr>
                <a:srgbClr val="9BBB59"/>
              </a:buClr>
              <a:buFont typeface="Arial" panose="020B0604020202020204" pitchFamily="34" charset="0"/>
              <a:buChar char="•"/>
              <a:defRPr/>
            </a:pPr>
            <a:r>
              <a:rPr lang="en-US" sz="2000" b="1" dirty="0">
                <a:solidFill>
                  <a:prstClr val="black"/>
                </a:solidFill>
                <a:ea typeface="Tahoma" panose="020B0604030504040204" pitchFamily="34" charset="0"/>
              </a:rPr>
              <a:t>Barriers/Assessed Needs/Problems: </a:t>
            </a:r>
          </a:p>
          <a:p>
            <a:pPr marL="651510" lvl="1">
              <a:spcAft>
                <a:spcPts val="0"/>
              </a:spcAft>
              <a:buClr>
                <a:srgbClr val="9BBB59"/>
              </a:buClr>
              <a:buFont typeface="Arial" panose="020B0604020202020204" pitchFamily="34" charset="0"/>
              <a:buChar char="•"/>
              <a:defRPr/>
            </a:pPr>
            <a:r>
              <a:rPr lang="en-US" sz="2000" dirty="0">
                <a:solidFill>
                  <a:prstClr val="black"/>
                </a:solidFill>
                <a:ea typeface="Tahoma" panose="020B0604030504040204" pitchFamily="34" charset="0"/>
              </a:rPr>
              <a:t>Intrusive thoughts; can feel threatened by others in social situations; possible negative symptoms of schizophrenia and/or med side effects and/or sleep apnea result in severe fatigue/inability to initiate (social isolation, lethargy); easily confused/disorganized; need for skill development to: use public transportation/increase community mobility, develop symptoms management/coping strategies, challenges in communication and social skills, difficulty with self care routine</a:t>
            </a:r>
          </a:p>
          <a:p>
            <a:pPr marL="640080" lvl="1" indent="-274320">
              <a:spcAft>
                <a:spcPts val="0"/>
              </a:spcAft>
              <a:buClr>
                <a:srgbClr val="9BBB59"/>
              </a:buClr>
              <a:buFont typeface="Wingdings" pitchFamily="2" charset="2"/>
              <a:buChar char="§"/>
              <a:defRPr/>
            </a:pPr>
            <a:endParaRPr lang="en-US" sz="2000" dirty="0">
              <a:solidFill>
                <a:prstClr val="black"/>
              </a:solidFill>
              <a:ea typeface="Tahoma" panose="020B0604030504040204" pitchFamily="34" charset="0"/>
            </a:endParaRPr>
          </a:p>
          <a:p>
            <a:pPr>
              <a:spcAft>
                <a:spcPts val="0"/>
              </a:spcAft>
              <a:buClr>
                <a:srgbClr val="9BBB59"/>
              </a:buClr>
              <a:buFont typeface="Arial" panose="020B0604020202020204" pitchFamily="34" charset="0"/>
              <a:buChar char="•"/>
              <a:defRPr/>
            </a:pPr>
            <a:r>
              <a:rPr lang="en-US" sz="2000" b="1" dirty="0">
                <a:solidFill>
                  <a:prstClr val="black"/>
                </a:solidFill>
                <a:ea typeface="Tahoma" panose="020B0604030504040204" pitchFamily="34" charset="0"/>
              </a:rPr>
              <a:t>Objective:</a:t>
            </a:r>
          </a:p>
          <a:p>
            <a:pPr marL="651510" lvl="1">
              <a:spcAft>
                <a:spcPts val="0"/>
              </a:spcAft>
              <a:buClr>
                <a:srgbClr val="9BBB59"/>
              </a:buClr>
              <a:buFont typeface="Arial" panose="020B0604020202020204" pitchFamily="34" charset="0"/>
              <a:buChar char="•"/>
              <a:defRPr/>
            </a:pPr>
            <a:r>
              <a:rPr lang="en-US" sz="2000" dirty="0">
                <a:solidFill>
                  <a:prstClr val="black"/>
                </a:solidFill>
                <a:ea typeface="Tahoma" panose="020B0604030504040204" pitchFamily="34" charset="0"/>
              </a:rPr>
              <a:t>Gerry’s comfort around others will improve as evidenced by  his participation in a minimum of 1 preferred social activity (outside the group home) per week for the next 90 days </a:t>
            </a:r>
          </a:p>
        </p:txBody>
      </p:sp>
      <p:sp>
        <p:nvSpPr>
          <p:cNvPr id="3" name="Title 1"/>
          <p:cNvSpPr txBox="1">
            <a:spLocks/>
          </p:cNvSpPr>
          <p:nvPr/>
        </p:nvSpPr>
        <p:spPr bwMode="auto">
          <a:xfrm>
            <a:off x="281353" y="-220008"/>
            <a:ext cx="11379200" cy="1143000"/>
          </a:xfrm>
          <a:prstGeom prst="rect">
            <a:avLst/>
          </a:prstGeom>
          <a:noFill/>
          <a:ln w="9525">
            <a:noFill/>
            <a:miter lim="800000"/>
            <a:headEnd/>
            <a:tailEnd/>
          </a:ln>
          <a:effectLst/>
        </p:spPr>
        <p:txBody>
          <a:bodyPr anchor="b">
            <a:normAutofit fontScale="97500"/>
          </a:bodyPr>
          <a:lstStyle/>
          <a:p>
            <a:pPr>
              <a:defRPr/>
            </a:pPr>
            <a:r>
              <a:rPr lang="en-US" sz="4400" kern="0" dirty="0">
                <a:solidFill>
                  <a:prstClr val="black"/>
                </a:solidFill>
                <a:latin typeface="+mj-lt"/>
                <a:ea typeface="Tahoma" panose="020B0604030504040204" pitchFamily="34" charset="0"/>
                <a:cs typeface="Tahoma" panose="020B0604030504040204" pitchFamily="34" charset="0"/>
              </a:rPr>
              <a:t>Gerry’s PCRP</a:t>
            </a:r>
          </a:p>
        </p:txBody>
      </p:sp>
    </p:spTree>
    <p:extLst>
      <p:ext uri="{BB962C8B-B14F-4D97-AF65-F5344CB8AC3E}">
        <p14:creationId xmlns:p14="http://schemas.microsoft.com/office/powerpoint/2010/main" val="82890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7B360FE5-747F-493D-BDF3-698D21941B35}"/>
              </a:ext>
            </a:extLst>
          </p:cNvPr>
          <p:cNvSpPr txBox="1">
            <a:spLocks/>
          </p:cNvSpPr>
          <p:nvPr/>
        </p:nvSpPr>
        <p:spPr>
          <a:xfrm>
            <a:off x="0" y="-6227"/>
            <a:ext cx="12192000" cy="963630"/>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Black" panose="020B0A04020102020204"/>
              <a:ea typeface="+mj-ea"/>
              <a:cs typeface="Arial" panose="020B0604020202020204" pitchFamily="34" charset="0"/>
            </a:endParaRPr>
          </a:p>
        </p:txBody>
      </p:sp>
      <p:sp>
        <p:nvSpPr>
          <p:cNvPr id="129026" name="Rectangle 2"/>
          <p:cNvSpPr>
            <a:spLocks noGrp="1" noChangeArrowheads="1"/>
          </p:cNvSpPr>
          <p:nvPr>
            <p:ph type="title"/>
          </p:nvPr>
        </p:nvSpPr>
        <p:spPr>
          <a:xfrm>
            <a:off x="549920" y="205252"/>
            <a:ext cx="9621193" cy="540671"/>
          </a:xfrm>
        </p:spPr>
        <p:txBody>
          <a:bodyPr>
            <a:normAutofit fontScale="90000"/>
          </a:bodyPr>
          <a:lstStyle/>
          <a:p>
            <a:pPr algn="l">
              <a:defRPr/>
            </a:pPr>
            <a:r>
              <a:rPr lang="en-US" sz="3600" dirty="0">
                <a:solidFill>
                  <a:schemeClr val="bg1"/>
                </a:solidFill>
                <a:ea typeface="Tahoma" panose="020B0604030504040204" pitchFamily="34" charset="0"/>
                <a:cs typeface="Tahoma" panose="020B0604030504040204" pitchFamily="34" charset="0"/>
              </a:rPr>
              <a:t>Interventions/Services </a:t>
            </a:r>
            <a:r>
              <a:rPr sz="3600" dirty="0">
                <a:solidFill>
                  <a:schemeClr val="bg1"/>
                </a:solidFill>
                <a:ea typeface="Tahoma" panose="020B0604030504040204" pitchFamily="34" charset="0"/>
                <a:cs typeface="Tahoma" panose="020B0604030504040204" pitchFamily="34" charset="0"/>
              </a:rPr>
              <a:t>&amp; Action Steps </a:t>
            </a:r>
          </a:p>
        </p:txBody>
      </p:sp>
      <p:sp>
        <p:nvSpPr>
          <p:cNvPr id="92165" name="Rectangle 11"/>
          <p:cNvSpPr txBox="1">
            <a:spLocks noGrp="1" noChangeArrowheads="1"/>
          </p:cNvSpPr>
          <p:nvPr/>
        </p:nvSpPr>
        <p:spPr bwMode="auto">
          <a:xfrm>
            <a:off x="10171113" y="6408757"/>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4AA2D57-12EA-452A-9277-8EBE4DACEA35}" type="slidenum">
              <a:rPr kumimoji="0" lang="en-US" altLang="en-US" sz="1000" b="1" i="0" u="none" strike="noStrike" kern="1200" cap="none" spc="0" normalizeH="0" baseline="0" noProof="0">
                <a:ln>
                  <a:noFill/>
                </a:ln>
                <a:solidFill>
                  <a:srgbClr val="FFFFFF"/>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altLang="en-US" sz="1000" b="1" i="0" u="none" strike="noStrike" kern="1200" cap="none" spc="0" normalizeH="0" baseline="0" noProof="0">
              <a:ln>
                <a:noFill/>
              </a:ln>
              <a:solidFill>
                <a:srgbClr val="FFFFFF"/>
              </a:solidFill>
              <a:effectLst/>
              <a:uLnTx/>
              <a:uFillTx/>
              <a:latin typeface="Arial" charset="0"/>
              <a:ea typeface="ＭＳ Ｐゴシック" pitchFamily="34" charset="-128"/>
              <a:cs typeface="+mn-cs"/>
            </a:endParaRPr>
          </a:p>
        </p:txBody>
      </p:sp>
      <p:pic>
        <p:nvPicPr>
          <p:cNvPr id="8" name="Google Shape;253;p42" descr="MHTTC Stacked Color Bars" title="MHTTC Stacked Color Bars">
            <a:extLst>
              <a:ext uri="{FF2B5EF4-FFF2-40B4-BE49-F238E27FC236}">
                <a16:creationId xmlns:a16="http://schemas.microsoft.com/office/drawing/2014/main" id="{AE6EDEC1-0EDB-478A-9042-3ACA38316C1B}"/>
              </a:ext>
            </a:extLst>
          </p:cNvPr>
          <p:cNvPicPr preferRelativeResize="0"/>
          <p:nvPr/>
        </p:nvPicPr>
        <p:blipFill rotWithShape="1">
          <a:blip r:embed="rId3">
            <a:alphaModFix/>
          </a:blip>
          <a:srcRect/>
          <a:stretch/>
        </p:blipFill>
        <p:spPr>
          <a:xfrm>
            <a:off x="9708508" y="5535448"/>
            <a:ext cx="2487302" cy="1658201"/>
          </a:xfrm>
          <a:prstGeom prst="rect">
            <a:avLst/>
          </a:prstGeom>
          <a:noFill/>
          <a:ln>
            <a:noFill/>
          </a:ln>
        </p:spPr>
      </p:pic>
      <p:sp>
        <p:nvSpPr>
          <p:cNvPr id="10" name="Rectangle 3">
            <a:extLst>
              <a:ext uri="{FF2B5EF4-FFF2-40B4-BE49-F238E27FC236}">
                <a16:creationId xmlns:a16="http://schemas.microsoft.com/office/drawing/2014/main" id="{45B30300-7D89-47E9-B915-88B56CBADC2C}"/>
              </a:ext>
            </a:extLst>
          </p:cNvPr>
          <p:cNvSpPr txBox="1">
            <a:spLocks noChangeArrowheads="1"/>
          </p:cNvSpPr>
          <p:nvPr/>
        </p:nvSpPr>
        <p:spPr bwMode="auto">
          <a:xfrm>
            <a:off x="74932" y="1168882"/>
            <a:ext cx="11780218" cy="5181600"/>
          </a:xfrm>
          <a:prstGeom prst="rect">
            <a:avLst/>
          </a:prstGeom>
          <a:noFill/>
          <a:ln w="9525">
            <a:noFill/>
            <a:miter lim="800000"/>
            <a:headEnd/>
            <a:tailEnd/>
          </a:ln>
        </p:spPr>
        <p:txBody>
          <a:bodyPr/>
          <a:lstStyle/>
          <a:p>
            <a:pPr marL="342900" indent="-342900">
              <a:spcBef>
                <a:spcPct val="20000"/>
              </a:spcBef>
              <a:spcAft>
                <a:spcPts val="600"/>
              </a:spcAft>
              <a:buClr>
                <a:srgbClr val="9BBB59"/>
              </a:buClr>
              <a:buFont typeface="Arial" panose="020B0604020202020204" pitchFamily="34" charset="0"/>
              <a:buChar char="•"/>
              <a:defRPr/>
            </a:pPr>
            <a:r>
              <a:rPr lang="en-US" sz="2200" u="sng" kern="0" dirty="0">
                <a:ea typeface="Tahoma" panose="020B0604030504040204" pitchFamily="34" charset="0"/>
                <a:cs typeface="Tahoma" panose="020B0604030504040204" pitchFamily="34" charset="0"/>
              </a:rPr>
              <a:t>Comprehensive Care Management </a:t>
            </a:r>
            <a:r>
              <a:rPr lang="en-US" sz="2200" kern="0" dirty="0">
                <a:ea typeface="Tahoma" panose="020B0604030504040204" pitchFamily="34" charset="0"/>
                <a:cs typeface="Tahoma" panose="020B0604030504040204" pitchFamily="34" charset="0"/>
              </a:rPr>
              <a:t>with Clinician who provides CBT to increase Gerry’s ability to cope with distressing symptoms in social situations (teaching thought stopping, distraction techniques, deep-breathing, visualization, etc.) </a:t>
            </a:r>
          </a:p>
          <a:p>
            <a:pPr marL="342900" indent="-342900">
              <a:spcBef>
                <a:spcPct val="20000"/>
              </a:spcBef>
              <a:spcAft>
                <a:spcPts val="600"/>
              </a:spcAft>
              <a:buClr>
                <a:srgbClr val="9BBB59"/>
              </a:buClr>
              <a:buFont typeface="Arial" panose="020B0604020202020204" pitchFamily="34" charset="0"/>
              <a:buChar char="•"/>
              <a:defRPr/>
            </a:pPr>
            <a:r>
              <a:rPr lang="en-US" sz="2200" u="sng" kern="0" dirty="0">
                <a:ea typeface="Tahoma" panose="020B0604030504040204" pitchFamily="34" charset="0"/>
                <a:cs typeface="Tahoma" panose="020B0604030504040204" pitchFamily="34" charset="0"/>
              </a:rPr>
              <a:t>Care Coordination </a:t>
            </a:r>
            <a:r>
              <a:rPr lang="en-US" sz="2200" kern="0" dirty="0">
                <a:ea typeface="Tahoma" panose="020B0604030504040204" pitchFamily="34" charset="0"/>
                <a:cs typeface="Tahoma" panose="020B0604030504040204" pitchFamily="34" charset="0"/>
              </a:rPr>
              <a:t>with community psychiatrist who provides Med Management to monitor  therapeutic impact and possible side effects to reduce fatigue and optimize functioning</a:t>
            </a:r>
          </a:p>
          <a:p>
            <a:pPr marL="342900" indent="-342900">
              <a:spcBef>
                <a:spcPct val="20000"/>
              </a:spcBef>
              <a:spcAft>
                <a:spcPts val="600"/>
              </a:spcAft>
              <a:buClr>
                <a:srgbClr val="9BBB59"/>
              </a:buClr>
              <a:buFont typeface="Arial" panose="020B0604020202020204" pitchFamily="34" charset="0"/>
              <a:buChar char="•"/>
              <a:defRPr/>
            </a:pPr>
            <a:r>
              <a:rPr lang="en-US" sz="2200" u="sng" kern="0" dirty="0">
                <a:ea typeface="Tahoma" panose="020B0604030504040204" pitchFamily="34" charset="0"/>
                <a:cs typeface="Tahoma" panose="020B0604030504040204" pitchFamily="34" charset="0"/>
              </a:rPr>
              <a:t>Health Promotion </a:t>
            </a:r>
            <a:r>
              <a:rPr lang="en-US" sz="2200" kern="0" dirty="0">
                <a:ea typeface="Tahoma" panose="020B0604030504040204" pitchFamily="34" charset="0"/>
                <a:cs typeface="Tahoma" panose="020B0604030504040204" pitchFamily="34" charset="0"/>
              </a:rPr>
              <a:t>services 2x over the next month to assist Gerry with fitting and nightly positioning of his sleep apnea mask to address sleep disturbance which contributes to fatigue. </a:t>
            </a:r>
          </a:p>
          <a:p>
            <a:pPr marL="342900" indent="-342900">
              <a:spcBef>
                <a:spcPct val="20000"/>
              </a:spcBef>
              <a:spcAft>
                <a:spcPts val="600"/>
              </a:spcAft>
              <a:buClr>
                <a:srgbClr val="9BBB59"/>
              </a:buClr>
              <a:buFont typeface="Arial" panose="020B0604020202020204" pitchFamily="34" charset="0"/>
              <a:buChar char="•"/>
              <a:defRPr/>
            </a:pPr>
            <a:r>
              <a:rPr lang="en-US" sz="2200" u="sng" kern="0" dirty="0">
                <a:ea typeface="Tahoma" panose="020B0604030504040204" pitchFamily="34" charset="0"/>
                <a:cs typeface="Tahoma" panose="020B0604030504040204" pitchFamily="34" charset="0"/>
              </a:rPr>
              <a:t>Patient and Family Support</a:t>
            </a:r>
            <a:r>
              <a:rPr lang="en-US" sz="2200" kern="0" dirty="0">
                <a:ea typeface="Tahoma" panose="020B0604030504040204" pitchFamily="34" charset="0"/>
                <a:cs typeface="Tahoma" panose="020B0604030504040204" pitchFamily="34" charset="0"/>
              </a:rPr>
              <a:t> with Peer Coordinator who will provide travel training 1X/wk. for 4 weeks to help him become independent with city bus (e.g., identifying most direct bus routes, rehearsing use of coping skills, role playing conversations if confused/lost, etc.)   </a:t>
            </a:r>
          </a:p>
          <a:p>
            <a:pPr marL="342900" indent="-342900">
              <a:spcBef>
                <a:spcPct val="20000"/>
              </a:spcBef>
              <a:spcAft>
                <a:spcPts val="600"/>
              </a:spcAft>
              <a:buClr>
                <a:srgbClr val="9BBB59"/>
              </a:buClr>
              <a:buFont typeface="Arial" panose="020B0604020202020204" pitchFamily="34" charset="0"/>
              <a:buChar char="•"/>
              <a:defRPr/>
            </a:pPr>
            <a:r>
              <a:rPr lang="en-US" sz="2200" kern="0" dirty="0">
                <a:ea typeface="Tahoma" panose="020B0604030504040204" pitchFamily="34" charset="0"/>
                <a:cs typeface="Tahoma" panose="020B0604030504040204" pitchFamily="34" charset="0"/>
              </a:rPr>
              <a:t>Gerry’s brother, Jim, will accompany Gerry to weekly  social outings over the next 3 mos.  </a:t>
            </a:r>
          </a:p>
          <a:p>
            <a:pPr marL="342900" indent="-342900">
              <a:spcBef>
                <a:spcPct val="20000"/>
              </a:spcBef>
              <a:spcAft>
                <a:spcPts val="600"/>
              </a:spcAft>
              <a:buClr>
                <a:srgbClr val="9BBB59"/>
              </a:buClr>
              <a:buFont typeface="Arial" panose="020B0604020202020204" pitchFamily="34" charset="0"/>
              <a:buChar char="•"/>
              <a:defRPr/>
            </a:pPr>
            <a:r>
              <a:rPr lang="en-US" sz="2200" kern="0" dirty="0">
                <a:ea typeface="Tahoma" panose="020B0604030504040204" pitchFamily="34" charset="0"/>
                <a:cs typeface="Tahoma" panose="020B0604030504040204" pitchFamily="34" charset="0"/>
              </a:rPr>
              <a:t>Gerry will complete a daily medication side-effect log for the next 2 months while meds are evaluated and adjusted. </a:t>
            </a:r>
          </a:p>
        </p:txBody>
      </p:sp>
    </p:spTree>
    <p:extLst>
      <p:ext uri="{BB962C8B-B14F-4D97-AF65-F5344CB8AC3E}">
        <p14:creationId xmlns:p14="http://schemas.microsoft.com/office/powerpoint/2010/main" val="101358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84" y="275789"/>
            <a:ext cx="11655972" cy="1325563"/>
          </a:xfrm>
        </p:spPr>
        <p:txBody>
          <a:bodyPr>
            <a:normAutofit/>
          </a:bodyPr>
          <a:lstStyle/>
          <a:p>
            <a:r>
              <a:rPr lang="en-US" sz="3800" b="1" dirty="0"/>
              <a:t>Closing Q &amp; A…  Your Thoughts and Ideas</a:t>
            </a:r>
          </a:p>
        </p:txBody>
      </p:sp>
      <p:pic>
        <p:nvPicPr>
          <p:cNvPr id="6" name="Picture 2"/>
          <p:cNvPicPr>
            <a:picLocks noGrp="1" noChangeAspect="1" noChangeArrowheads="1"/>
          </p:cNvPicPr>
          <p:nvPr>
            <p:ph sz="quarter" idx="10"/>
          </p:nvPr>
        </p:nvPicPr>
        <p:blipFill>
          <a:blip r:embed="rId4">
            <a:extLst>
              <a:ext uri="{28A0092B-C50C-407E-A947-70E740481C1C}">
                <a14:useLocalDpi xmlns:a14="http://schemas.microsoft.com/office/drawing/2010/main" val="0"/>
              </a:ext>
            </a:extLst>
          </a:blip>
          <a:srcRect/>
          <a:stretch>
            <a:fillRect/>
          </a:stretch>
        </p:blipFill>
        <p:spPr bwMode="auto">
          <a:xfrm>
            <a:off x="1271571" y="1391282"/>
            <a:ext cx="5926422" cy="4568284"/>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a:xfrm>
            <a:off x="5441086" y="4892766"/>
            <a:ext cx="6164759" cy="10668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For more information:</a:t>
            </a:r>
          </a:p>
          <a:p>
            <a:pPr algn="l">
              <a:spcAft>
                <a:spcPts val="600"/>
              </a:spcAft>
            </a:pPr>
            <a:r>
              <a:rPr lang="en-US" sz="2400" dirty="0">
                <a:latin typeface="Tahoma" panose="020B0604030504040204" pitchFamily="34" charset="0"/>
                <a:ea typeface="Tahoma" panose="020B0604030504040204" pitchFamily="34" charset="0"/>
                <a:cs typeface="Tahoma" panose="020B0604030504040204" pitchFamily="34" charset="0"/>
                <a:hlinkClick r:id="rId5"/>
              </a:rPr>
              <a:t>janis.tondora@yale.edu</a:t>
            </a:r>
            <a:endParaRPr lang="en-US" sz="2400" dirty="0">
              <a:latin typeface="Tahoma" panose="020B0604030504040204" pitchFamily="34" charset="0"/>
              <a:ea typeface="Tahoma" panose="020B0604030504040204" pitchFamily="34" charset="0"/>
              <a:cs typeface="Tahoma" panose="020B0604030504040204" pitchFamily="34" charset="0"/>
            </a:endParaRPr>
          </a:p>
          <a:p>
            <a:pPr algn="l">
              <a:spcAft>
                <a:spcPts val="600"/>
              </a:spcAft>
            </a:pPr>
            <a:r>
              <a:rPr lang="en-US" sz="2400" dirty="0">
                <a:latin typeface="Tahoma" panose="020B0604030504040204" pitchFamily="34" charset="0"/>
                <a:ea typeface="Tahoma" panose="020B0604030504040204" pitchFamily="34" charset="0"/>
                <a:cs typeface="Tahoma" panose="020B0604030504040204" pitchFamily="34" charset="0"/>
                <a:hlinkClick r:id="rId6"/>
              </a:rPr>
              <a:t>wartdan@optonline.net</a:t>
            </a:r>
            <a:endParaRPr lang="en-US" sz="2400" dirty="0">
              <a:latin typeface="Tahoma" panose="020B0604030504040204" pitchFamily="34" charset="0"/>
              <a:ea typeface="Tahoma" panose="020B0604030504040204" pitchFamily="34" charset="0"/>
              <a:cs typeface="Tahoma" panose="020B0604030504040204" pitchFamily="34" charset="0"/>
            </a:endParaRPr>
          </a:p>
          <a:p>
            <a:pPr algn="l"/>
            <a:endParaRPr lang="en-US" sz="2400" dirty="0">
              <a:latin typeface="Tahoma" panose="020B0604030504040204" pitchFamily="34" charset="0"/>
              <a:ea typeface="Tahoma" panose="020B0604030504040204" pitchFamily="34" charset="0"/>
              <a:cs typeface="Tahoma" panose="020B0604030504040204" pitchFamily="34" charset="0"/>
            </a:endParaRPr>
          </a:p>
          <a:p>
            <a:pPr algn="l"/>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91972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34" y="280610"/>
            <a:ext cx="11814256" cy="1782762"/>
          </a:xfrm>
        </p:spPr>
        <p:txBody>
          <a:bodyPr/>
          <a:lstStyle/>
          <a:p>
            <a:pPr algn="l">
              <a:defRPr/>
            </a:pPr>
            <a:r>
              <a:rPr lang="en-US" sz="4000" dirty="0">
                <a:solidFill>
                  <a:srgbClr val="FF0000"/>
                </a:solidFill>
                <a:ea typeface="Tahoma" panose="020B0604030504040204" pitchFamily="34" charset="0"/>
                <a:cs typeface="Tahoma" panose="020B0604030504040204" pitchFamily="34" charset="0"/>
              </a:rPr>
              <a:t>Summary Video: “I’m on the team!”  </a:t>
            </a:r>
            <a:br>
              <a:rPr lang="en-US" sz="4000" dirty="0">
                <a:solidFill>
                  <a:srgbClr val="FF0000"/>
                </a:solidFill>
                <a:ea typeface="Tahoma" panose="020B0604030504040204" pitchFamily="34" charset="0"/>
                <a:cs typeface="Tahoma" panose="020B0604030504040204" pitchFamily="34" charset="0"/>
              </a:rPr>
            </a:br>
            <a:r>
              <a:rPr lang="en-US" sz="4000" dirty="0">
                <a:solidFill>
                  <a:srgbClr val="FF0000"/>
                </a:solidFill>
                <a:ea typeface="Tahoma" panose="020B0604030504040204" pitchFamily="34" charset="0"/>
                <a:cs typeface="Tahoma" panose="020B0604030504040204" pitchFamily="34" charset="0"/>
              </a:rPr>
              <a:t>Your Efforts Do Not Go Unnoticed…  </a:t>
            </a:r>
            <a:br>
              <a:rPr lang="en-US" sz="4000" dirty="0">
                <a:solidFill>
                  <a:srgbClr val="FF0000"/>
                </a:solidFill>
                <a:ea typeface="Tahoma" panose="020B0604030504040204" pitchFamily="34" charset="0"/>
                <a:cs typeface="Tahoma" panose="020B0604030504040204" pitchFamily="34" charset="0"/>
              </a:rPr>
            </a:br>
            <a:endParaRPr lang="en-US" sz="4000" b="0" i="1" dirty="0">
              <a:solidFill>
                <a:srgbClr val="FF0000"/>
              </a:solidFill>
              <a:effectLst/>
              <a:ea typeface="Tahoma" panose="020B0604030504040204" pitchFamily="34" charset="0"/>
              <a:cs typeface="Tahoma" panose="020B0604030504040204" pitchFamily="34" charset="0"/>
            </a:endParaRPr>
          </a:p>
        </p:txBody>
      </p:sp>
      <p:pic>
        <p:nvPicPr>
          <p:cNvPr id="194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842" y="1981200"/>
            <a:ext cx="10038873" cy="4329113"/>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4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635354" y="662643"/>
            <a:ext cx="4906281" cy="1325563"/>
          </a:xfrm>
          <a:prstGeom prst="rect">
            <a:avLst/>
          </a:prstGeom>
        </p:spPr>
        <p:txBody>
          <a:bodyPr vert="horz" lIns="91440" tIns="45720" rIns="91440" bIns="45720" rtlCol="0" anchor="ctr">
            <a:normAutofit/>
          </a:bodyPr>
          <a:lstStyle/>
          <a:p>
            <a:pPr fontAlgn="auto">
              <a:spcAft>
                <a:spcPts val="0"/>
              </a:spcAft>
              <a:defRPr/>
            </a:pPr>
            <a:r>
              <a:rPr lang="en-US" sz="3600" kern="1200" dirty="0">
                <a:solidFill>
                  <a:schemeClr val="tx1"/>
                </a:solidFill>
                <a:latin typeface="+mj-lt"/>
                <a:ea typeface="+mj-ea"/>
                <a:cs typeface="+mj-cs"/>
              </a:rPr>
              <a:t>Take home message…  </a:t>
            </a:r>
          </a:p>
        </p:txBody>
      </p:sp>
      <p:sp>
        <p:nvSpPr>
          <p:cNvPr id="114690" name="Rectangle 3"/>
          <p:cNvSpPr>
            <a:spLocks noGrp="1" noChangeArrowheads="1"/>
          </p:cNvSpPr>
          <p:nvPr>
            <p:ph sz="half" idx="1"/>
          </p:nvPr>
        </p:nvSpPr>
        <p:spPr>
          <a:xfrm>
            <a:off x="333659" y="2371753"/>
            <a:ext cx="5446768" cy="2605059"/>
          </a:xfrm>
          <a:prstGeom prst="rect">
            <a:avLst/>
          </a:prstGeom>
        </p:spPr>
        <p:txBody>
          <a:bodyPr vert="horz" lIns="91440" tIns="45720" rIns="91440" bIns="45720" rtlCol="0" anchor="t">
            <a:normAutofit/>
          </a:bodyPr>
          <a:lstStyle/>
          <a:p>
            <a:pPr marL="822960" lvl="1" fontAlgn="auto">
              <a:spcBef>
                <a:spcPct val="15000"/>
              </a:spcBef>
              <a:spcAft>
                <a:spcPts val="0"/>
              </a:spcAft>
              <a:buClr>
                <a:schemeClr val="tx1"/>
              </a:buClr>
              <a:defRPr/>
            </a:pPr>
            <a:r>
              <a:rPr lang="en-US" sz="2000" dirty="0"/>
              <a:t>You CAN create a recovery plan which honors the person and satisfies the chart!  </a:t>
            </a:r>
          </a:p>
          <a:p>
            <a:pPr lvl="1" fontAlgn="auto">
              <a:spcBef>
                <a:spcPct val="15000"/>
              </a:spcBef>
              <a:spcAft>
                <a:spcPts val="0"/>
              </a:spcAft>
              <a:buClr>
                <a:schemeClr val="tx1"/>
              </a:buClr>
              <a:defRPr/>
            </a:pPr>
            <a:endParaRPr lang="en-US" sz="2000" dirty="0"/>
          </a:p>
          <a:p>
            <a:pPr marL="822960" lvl="1" fontAlgn="auto">
              <a:spcBef>
                <a:spcPct val="15000"/>
              </a:spcBef>
              <a:spcAft>
                <a:spcPts val="0"/>
              </a:spcAft>
              <a:buClr>
                <a:schemeClr val="tx1"/>
              </a:buClr>
              <a:defRPr/>
            </a:pPr>
            <a:r>
              <a:rPr lang="en-US" sz="2000" dirty="0"/>
              <a:t>This is central in your partnership with individuals so they can move forward in their recovery in the community of their choice! </a:t>
            </a:r>
          </a:p>
        </p:txBody>
      </p:sp>
      <p:sp>
        <p:nvSpPr>
          <p:cNvPr id="73" name="Freeform: Shape 72">
            <a:extLst>
              <a:ext uri="{FF2B5EF4-FFF2-40B4-BE49-F238E27FC236}">
                <a16:creationId xmlns:a16="http://schemas.microsoft.com/office/drawing/2014/main"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58D44E42-C462-4105-BC86-FE75B4E3C4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2" name="Picture 2">
            <a:extLs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00975" y="415396"/>
            <a:ext cx="4105275" cy="45614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428906" y="4920886"/>
            <a:ext cx="6333401" cy="144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a:lstStyle>
          <a:p>
            <a:pPr marL="0" marR="0" lvl="1" indent="0" algn="r" defTabSz="914400" rtl="0" eaLnBrk="1" fontAlgn="base" latinLnBrk="0" hangingPunct="1">
              <a:lnSpc>
                <a:spcPct val="100000"/>
              </a:lnSpc>
              <a:spcBef>
                <a:spcPts val="0"/>
              </a:spcBef>
              <a:spcAft>
                <a:spcPts val="1200"/>
              </a:spcAft>
              <a:buClr>
                <a:prstClr val="white"/>
              </a:buClr>
              <a:buSzTx/>
              <a:buFontTx/>
              <a:buNone/>
              <a:tabLst/>
              <a:defRPr/>
            </a:pPr>
            <a:r>
              <a:rPr kumimoji="1" lang="en-US" sz="2800" b="0" i="1" u="none" strike="noStrike" kern="0" cap="none" spc="0" normalizeH="0" baseline="0" noProof="0" dirty="0">
                <a:ln>
                  <a:noFill/>
                </a:ln>
                <a:solidFill>
                  <a:prstClr val="white"/>
                </a:solidFill>
                <a:effectLst/>
                <a:uLnTx/>
                <a:uFillTx/>
                <a:latin typeface="Arial" panose="020B0604020202020204"/>
                <a:ea typeface="Tahoma" panose="020B0604030504040204" pitchFamily="34" charset="0"/>
                <a:cs typeface="Tahoma" panose="020B0604030504040204" pitchFamily="34" charset="0"/>
              </a:rPr>
              <a:t>We just need to stop accepting what is and start creating what should be…</a:t>
            </a:r>
            <a:br>
              <a:rPr kumimoji="1" lang="en-US" sz="2800" b="0" i="1" u="none" strike="noStrike" kern="0" cap="none" spc="0" normalizeH="0" baseline="0" noProof="0" dirty="0">
                <a:ln>
                  <a:noFill/>
                </a:ln>
                <a:solidFill>
                  <a:prstClr val="white"/>
                </a:solidFill>
                <a:effectLst/>
                <a:uLnTx/>
                <a:uFillTx/>
                <a:latin typeface="Arial" panose="020B0604020202020204"/>
                <a:ea typeface="Tahoma" panose="020B0604030504040204" pitchFamily="34" charset="0"/>
                <a:cs typeface="Tahoma" panose="020B0604030504040204" pitchFamily="34" charset="0"/>
              </a:rPr>
            </a:br>
            <a:r>
              <a:rPr kumimoji="1" lang="en-US" sz="2800" b="0" i="0" u="none" strike="noStrike" kern="0" cap="none" spc="0" normalizeH="0" baseline="0" noProof="0" dirty="0">
                <a:ln>
                  <a:noFill/>
                </a:ln>
                <a:solidFill>
                  <a:prstClr val="white"/>
                </a:solidFill>
                <a:effectLst/>
                <a:uLnTx/>
                <a:uFillTx/>
                <a:latin typeface="Arial" panose="020B0604020202020204"/>
                <a:ea typeface="Tahoma" panose="020B0604030504040204" pitchFamily="34" charset="0"/>
                <a:cs typeface="Tahoma" panose="020B0604030504040204" pitchFamily="34" charset="0"/>
              </a:rPr>
              <a:t>Dale </a:t>
            </a:r>
            <a:r>
              <a:rPr kumimoji="1" lang="en-US" sz="2800" b="0" i="0" u="none" strike="noStrike" kern="0" cap="none" spc="0" normalizeH="0" baseline="0" noProof="0" dirty="0" err="1">
                <a:ln>
                  <a:noFill/>
                </a:ln>
                <a:solidFill>
                  <a:prstClr val="white"/>
                </a:solidFill>
                <a:effectLst/>
                <a:uLnTx/>
                <a:uFillTx/>
                <a:latin typeface="Arial" panose="020B0604020202020204"/>
                <a:ea typeface="Tahoma" panose="020B0604030504040204" pitchFamily="34" charset="0"/>
                <a:cs typeface="Tahoma" panose="020B0604030504040204" pitchFamily="34" charset="0"/>
              </a:rPr>
              <a:t>DiLeo</a:t>
            </a:r>
            <a:endParaRPr kumimoji="1" lang="en-US" sz="2800" b="0" i="0" u="none" strike="noStrike" kern="0" cap="none" spc="0" normalizeH="0" baseline="0" noProof="0" dirty="0">
              <a:ln>
                <a:noFill/>
              </a:ln>
              <a:solidFill>
                <a:prstClr val="white"/>
              </a:solidFill>
              <a:effectLst/>
              <a:uLnTx/>
              <a:uFillTx/>
              <a:latin typeface="Arial" panose="020B0604020202020204"/>
              <a:ea typeface="Tahoma" panose="020B0604030504040204" pitchFamily="34" charset="0"/>
              <a:cs typeface="Tahoma" panose="020B0604030504040204" pitchFamily="34" charset="0"/>
            </a:endParaRPr>
          </a:p>
        </p:txBody>
      </p:sp>
      <p:pic>
        <p:nvPicPr>
          <p:cNvPr id="8" name="Google Shape;253;p42" descr="MHTTC Stacked Color Bars" title="MHTTC Stacked Color Bars">
            <a:extLst>
              <a:ext uri="{FF2B5EF4-FFF2-40B4-BE49-F238E27FC236}">
                <a16:creationId xmlns:a16="http://schemas.microsoft.com/office/drawing/2014/main" id="{CB0B592B-8D13-4A1A-832A-7A9D7421684F}"/>
              </a:ext>
            </a:extLst>
          </p:cNvPr>
          <p:cNvPicPr preferRelativeResize="0"/>
          <p:nvPr/>
        </p:nvPicPr>
        <p:blipFill rotWithShape="1">
          <a:blip r:embed="rId4">
            <a:alphaModFix/>
          </a:blip>
          <a:srcRect/>
          <a:stretch/>
        </p:blipFill>
        <p:spPr>
          <a:xfrm>
            <a:off x="9708508" y="5535448"/>
            <a:ext cx="2487302" cy="1658201"/>
          </a:xfrm>
          <a:prstGeom prst="rect">
            <a:avLst/>
          </a:prstGeom>
          <a:noFill/>
          <a:ln>
            <a:noFill/>
          </a:ln>
        </p:spPr>
      </p:pic>
    </p:spTree>
    <p:extLst>
      <p:ext uri="{BB962C8B-B14F-4D97-AF65-F5344CB8AC3E}">
        <p14:creationId xmlns:p14="http://schemas.microsoft.com/office/powerpoint/2010/main" val="2025033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Rectangle 34">
            <a:extLst>
              <a:ext uri="{FF2B5EF4-FFF2-40B4-BE49-F238E27FC236}">
                <a16:creationId xmlns:a16="http://schemas.microsoft.com/office/drawing/2014/main" id="{122F9423-F4B1-45D4-8445-E9991ECCB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1837701" y="417744"/>
            <a:ext cx="9882278" cy="1310151"/>
          </a:xfrm>
        </p:spPr>
        <p:txBody>
          <a:bodyPr vert="horz" lIns="91440" tIns="45720" rIns="91440" bIns="45720" rtlCol="0" anchor="ctr">
            <a:normAutofit/>
          </a:bodyPr>
          <a:lstStyle/>
          <a:p>
            <a:r>
              <a:rPr lang="en-US" sz="3600" b="1" kern="1200" dirty="0">
                <a:solidFill>
                  <a:schemeClr val="tx1"/>
                </a:solidFill>
                <a:latin typeface="+mj-lt"/>
                <a:ea typeface="+mj-ea"/>
                <a:cs typeface="+mj-cs"/>
              </a:rPr>
              <a:t>Snapshot: </a:t>
            </a:r>
            <a:r>
              <a:rPr lang="en-US" sz="3600" b="1" dirty="0"/>
              <a:t>A</a:t>
            </a:r>
            <a:r>
              <a:rPr lang="en-US" sz="3600" b="1" kern="1200" dirty="0">
                <a:solidFill>
                  <a:schemeClr val="tx1"/>
                </a:solidFill>
                <a:latin typeface="+mj-lt"/>
                <a:ea typeface="+mj-ea"/>
                <a:cs typeface="+mj-cs"/>
              </a:rPr>
              <a:t> Traditional Plan</a:t>
            </a:r>
          </a:p>
        </p:txBody>
      </p:sp>
      <p:grpSp>
        <p:nvGrpSpPr>
          <p:cNvPr id="37" name="Group 36">
            <a:extLst>
              <a:ext uri="{FF2B5EF4-FFF2-40B4-BE49-F238E27FC236}">
                <a16:creationId xmlns:a16="http://schemas.microsoft.com/office/drawing/2014/main" id="{770AE191-D2EA-45C9-A44D-830C188F74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38"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aphicFrame>
        <p:nvGraphicFramePr>
          <p:cNvPr id="8" name="Rectangle 3">
            <a:extLst>
              <a:ext uri="{FF2B5EF4-FFF2-40B4-BE49-F238E27FC236}">
                <a16:creationId xmlns:a16="http://schemas.microsoft.com/office/drawing/2014/main" id="{D543F3F3-E38C-4CCD-99F3-699F0F0DF55C}"/>
              </a:ext>
            </a:extLst>
          </p:cNvPr>
          <p:cNvGraphicFramePr/>
          <p:nvPr>
            <p:extLst/>
          </p:nvPr>
        </p:nvGraphicFramePr>
        <p:xfrm>
          <a:off x="787685" y="1727895"/>
          <a:ext cx="10907490" cy="4094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3" name="Google Shape;253;p42" descr="MHTTC Stacked Color Bars" title="MHTTC Stacked Color Bars">
            <a:extLst>
              <a:ext uri="{FF2B5EF4-FFF2-40B4-BE49-F238E27FC236}">
                <a16:creationId xmlns:a16="http://schemas.microsoft.com/office/drawing/2014/main" id="{9231151F-B7E2-4270-A59B-891DCDB38708}"/>
              </a:ext>
            </a:extLst>
          </p:cNvPr>
          <p:cNvPicPr preferRelativeResize="0"/>
          <p:nvPr/>
        </p:nvPicPr>
        <p:blipFill rotWithShape="1">
          <a:blip r:embed="rId9">
            <a:alphaModFix/>
          </a:blip>
          <a:srcRect/>
          <a:stretch/>
        </p:blipFill>
        <p:spPr>
          <a:xfrm>
            <a:off x="9708508" y="5535448"/>
            <a:ext cx="2487302" cy="1658201"/>
          </a:xfrm>
          <a:prstGeom prst="rect">
            <a:avLst/>
          </a:prstGeom>
          <a:noFill/>
          <a:ln>
            <a:noFill/>
          </a:ln>
        </p:spPr>
      </p:pic>
      <p:pic>
        <p:nvPicPr>
          <p:cNvPr id="25" name="Google Shape;253;p42" descr="MHTTC Stacked Color Bars" title="MHTTC Stacked Color Bars">
            <a:extLst>
              <a:ext uri="{FF2B5EF4-FFF2-40B4-BE49-F238E27FC236}">
                <a16:creationId xmlns:a16="http://schemas.microsoft.com/office/drawing/2014/main" id="{7B5C4E89-F2A0-4E57-9364-EA29AFEEA521}"/>
              </a:ext>
            </a:extLst>
          </p:cNvPr>
          <p:cNvPicPr preferRelativeResize="0"/>
          <p:nvPr/>
        </p:nvPicPr>
        <p:blipFill rotWithShape="1">
          <a:blip r:embed="rId9">
            <a:alphaModFix/>
          </a:blip>
          <a:srcRect/>
          <a:stretch/>
        </p:blipFill>
        <p:spPr>
          <a:xfrm rot="10800000">
            <a:off x="0" y="5547161"/>
            <a:ext cx="2487302" cy="1658201"/>
          </a:xfrm>
          <a:prstGeom prst="rect">
            <a:avLst/>
          </a:prstGeom>
          <a:noFill/>
          <a:ln>
            <a:noFill/>
          </a:ln>
        </p:spPr>
      </p:pic>
    </p:spTree>
    <p:custDataLst>
      <p:tags r:id="rId1"/>
    </p:custDataLst>
    <p:extLst>
      <p:ext uri="{BB962C8B-B14F-4D97-AF65-F5344CB8AC3E}">
        <p14:creationId xmlns:p14="http://schemas.microsoft.com/office/powerpoint/2010/main" val="120130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rustrated male">
            <a:extLst>
              <a:ext uri="{FF2B5EF4-FFF2-40B4-BE49-F238E27FC236}">
                <a16:creationId xmlns:a16="http://schemas.microsoft.com/office/drawing/2014/main" id="{C2BCDE8B-57E5-4F4E-AA18-255FC83F69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65" y="1517888"/>
            <a:ext cx="4782205" cy="3999568"/>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4"/>
          <p:cNvSpPr txBox="1">
            <a:spLocks noChangeArrowheads="1"/>
          </p:cNvSpPr>
          <p:nvPr/>
        </p:nvSpPr>
        <p:spPr>
          <a:xfrm>
            <a:off x="5881095" y="3276268"/>
            <a:ext cx="5757333" cy="2152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a:ea typeface="+mn-ea"/>
                <a:cs typeface="Tahoma" pitchFamily="34" charset="0"/>
              </a:rPr>
              <a:t>Take my lithium </a:t>
            </a:r>
          </a:p>
          <a:p>
            <a:pPr marL="228600" marR="0" lvl="0" indent="-228600" algn="l" defTabSz="914400" rtl="0" eaLnBrk="1" fontAlgn="auto" latinLnBrk="0" hangingPunct="1">
              <a:lnSpc>
                <a:spcPct val="90000"/>
              </a:lnSpc>
              <a:spcBef>
                <a:spcPts val="100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a:ea typeface="+mn-ea"/>
                <a:cs typeface="Tahoma" pitchFamily="34" charset="0"/>
              </a:rPr>
              <a:t>Increase insight</a:t>
            </a:r>
          </a:p>
          <a:p>
            <a:pPr marL="228600" marR="0" lvl="0" indent="-228600" algn="l" defTabSz="914400" rtl="0" eaLnBrk="1" fontAlgn="auto" latinLnBrk="0" hangingPunct="1">
              <a:lnSpc>
                <a:spcPct val="90000"/>
              </a:lnSpc>
              <a:spcBef>
                <a:spcPts val="100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a:ea typeface="+mn-ea"/>
                <a:cs typeface="Tahoma" pitchFamily="34" charset="0"/>
              </a:rPr>
              <a:t>Reduce assaults</a:t>
            </a:r>
          </a:p>
          <a:p>
            <a:pPr marL="228600" marR="0" lvl="0" indent="-228600" algn="l" defTabSz="914400" rtl="0" eaLnBrk="1" fontAlgn="auto" latinLnBrk="0" hangingPunct="1">
              <a:lnSpc>
                <a:spcPct val="90000"/>
              </a:lnSpc>
              <a:spcBef>
                <a:spcPts val="100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a:ea typeface="+mn-ea"/>
                <a:cs typeface="Tahoma" pitchFamily="34" charset="0"/>
              </a:rPr>
              <a:t>Comply with group schedule</a:t>
            </a:r>
          </a:p>
        </p:txBody>
      </p:sp>
      <p:sp>
        <p:nvSpPr>
          <p:cNvPr id="5" name="Speech Bubble: Oval 4">
            <a:extLst>
              <a:ext uri="{FF2B5EF4-FFF2-40B4-BE49-F238E27FC236}">
                <a16:creationId xmlns:a16="http://schemas.microsoft.com/office/drawing/2014/main" id="{4F1528DE-7FB6-4F5D-829A-608A7722F47D}"/>
              </a:ext>
            </a:extLst>
          </p:cNvPr>
          <p:cNvSpPr/>
          <p:nvPr/>
        </p:nvSpPr>
        <p:spPr>
          <a:xfrm>
            <a:off x="5325140" y="1220134"/>
            <a:ext cx="5169196" cy="1788879"/>
          </a:xfrm>
          <a:prstGeom prst="wedgeEllipseCallout">
            <a:avLst>
              <a:gd name="adj1" fmla="val -87831"/>
              <a:gd name="adj2" fmla="val 56537"/>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 here to return YOUR goals.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 left them on MY recovery plan!</a:t>
            </a:r>
            <a:endParaRPr kumimoji="0" lang="en-US" altLang="en-US" sz="2000" b="0" i="1" u="none" strike="noStrike" kern="1200" cap="none" spc="0" normalizeH="0" baseline="0" noProof="0" dirty="0">
              <a:ln>
                <a:noFill/>
              </a:ln>
              <a:solidFill>
                <a:prstClr val="white"/>
              </a:solidFill>
              <a:effectLst/>
              <a:uLnTx/>
              <a:uFillTx/>
              <a:latin typeface="Arial" panose="020B0604020202020204"/>
              <a:ea typeface="Tahoma" panose="020B0604030504040204" pitchFamily="34" charset="0"/>
              <a:cs typeface="Tahoma" panose="020B0604030504040204" pitchFamily="34" charset="0"/>
            </a:endParaRPr>
          </a:p>
        </p:txBody>
      </p:sp>
      <p:sp>
        <p:nvSpPr>
          <p:cNvPr id="17" name="Title 3">
            <a:extLst>
              <a:ext uri="{FF2B5EF4-FFF2-40B4-BE49-F238E27FC236}">
                <a16:creationId xmlns:a16="http://schemas.microsoft.com/office/drawing/2014/main" id="{186573CD-BBE0-4DAE-968B-D7C517912479}"/>
              </a:ext>
            </a:extLst>
          </p:cNvPr>
          <p:cNvSpPr txBox="1">
            <a:spLocks/>
          </p:cNvSpPr>
          <p:nvPr/>
        </p:nvSpPr>
        <p:spPr>
          <a:xfrm>
            <a:off x="0" y="4146"/>
            <a:ext cx="12192000" cy="963630"/>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Black" panose="020B0A04020102020204"/>
              <a:ea typeface="+mj-ea"/>
              <a:cs typeface="Arial" panose="020B0604020202020204" pitchFamily="34" charset="0"/>
            </a:endParaRPr>
          </a:p>
        </p:txBody>
      </p:sp>
      <p:sp>
        <p:nvSpPr>
          <p:cNvPr id="7" name="Rectangle 3"/>
          <p:cNvSpPr txBox="1">
            <a:spLocks noChangeArrowheads="1"/>
          </p:cNvSpPr>
          <p:nvPr/>
        </p:nvSpPr>
        <p:spPr>
          <a:xfrm>
            <a:off x="563525" y="139547"/>
            <a:ext cx="11200907" cy="668528"/>
          </a:xfrm>
          <a:prstGeom prst="rect">
            <a:avLst/>
          </a:prstGeom>
          <a:solidFill>
            <a:schemeClr val="bg1">
              <a:alpha val="0"/>
            </a:schemeClr>
          </a:solidFill>
        </p:spPr>
        <p:txBody>
          <a:bodyPr>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Black" panose="020B0A04020102020204"/>
                <a:ea typeface="Tahoma" panose="020B0604030504040204" pitchFamily="34" charset="0"/>
                <a:cs typeface="Tahoma" panose="020B0604030504040204" pitchFamily="34" charset="0"/>
              </a:rPr>
              <a:t>Traditional Plan</a:t>
            </a:r>
          </a:p>
        </p:txBody>
      </p:sp>
      <p:pic>
        <p:nvPicPr>
          <p:cNvPr id="9" name="Google Shape;253;p42" descr="MHTTC Stacked Color Bars" title="MHTTC Stacked Color Bars">
            <a:extLst>
              <a:ext uri="{FF2B5EF4-FFF2-40B4-BE49-F238E27FC236}">
                <a16:creationId xmlns:a16="http://schemas.microsoft.com/office/drawing/2014/main" id="{D4DCAD76-3E4A-4BE8-911D-BADEADEAC2F5}"/>
              </a:ext>
            </a:extLst>
          </p:cNvPr>
          <p:cNvPicPr preferRelativeResize="0"/>
          <p:nvPr/>
        </p:nvPicPr>
        <p:blipFill rotWithShape="1">
          <a:blip r:embed="rId5">
            <a:alphaModFix/>
          </a:blip>
          <a:srcRect/>
          <a:stretch/>
        </p:blipFill>
        <p:spPr>
          <a:xfrm rot="10800000">
            <a:off x="-3820" y="5677157"/>
            <a:ext cx="2487302" cy="1658201"/>
          </a:xfrm>
          <a:prstGeom prst="rect">
            <a:avLst/>
          </a:prstGeom>
          <a:noFill/>
          <a:ln>
            <a:noFill/>
          </a:ln>
        </p:spPr>
      </p:pic>
      <p:pic>
        <p:nvPicPr>
          <p:cNvPr id="10" name="Google Shape;253;p42" descr="MHTTC Stacked Color Bars" title="MHTTC Stacked Color Bars">
            <a:extLst>
              <a:ext uri="{FF2B5EF4-FFF2-40B4-BE49-F238E27FC236}">
                <a16:creationId xmlns:a16="http://schemas.microsoft.com/office/drawing/2014/main" id="{7B9DD7CC-95CF-4999-8ACD-74B3F9085A6E}"/>
              </a:ext>
            </a:extLst>
          </p:cNvPr>
          <p:cNvPicPr preferRelativeResize="0"/>
          <p:nvPr/>
        </p:nvPicPr>
        <p:blipFill rotWithShape="1">
          <a:blip r:embed="rId5">
            <a:alphaModFix/>
          </a:blip>
          <a:srcRect/>
          <a:stretch/>
        </p:blipFill>
        <p:spPr>
          <a:xfrm>
            <a:off x="9708508" y="5535448"/>
            <a:ext cx="2487302" cy="1658201"/>
          </a:xfrm>
          <a:prstGeom prst="rect">
            <a:avLst/>
          </a:prstGeom>
          <a:noFill/>
          <a:ln>
            <a:noFill/>
          </a:ln>
        </p:spPr>
      </p:pic>
    </p:spTree>
    <p:custDataLst>
      <p:tags r:id="rId1"/>
    </p:custDataLst>
    <p:extLst>
      <p:ext uri="{BB962C8B-B14F-4D97-AF65-F5344CB8AC3E}">
        <p14:creationId xmlns:p14="http://schemas.microsoft.com/office/powerpoint/2010/main" val="27011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792968"/>
            <a:ext cx="10515600" cy="1325563"/>
          </a:xfrm>
        </p:spPr>
        <p:txBody>
          <a:bodyPr vert="horz" lIns="91440" tIns="45720" rIns="91440" bIns="45720" rtlCol="0" anchor="ctr">
            <a:normAutofit fontScale="90000"/>
          </a:bodyPr>
          <a:lstStyle/>
          <a:p>
            <a:r>
              <a:rPr lang="en-US" altLang="en-US" sz="3600" kern="1200" dirty="0">
                <a:solidFill>
                  <a:srgbClr val="FF0000"/>
                </a:solidFill>
                <a:latin typeface="+mj-lt"/>
                <a:ea typeface="+mj-ea"/>
                <a:cs typeface="+mj-cs"/>
              </a:rPr>
              <a:t>POLL: So what do you think?  </a:t>
            </a:r>
            <a:br>
              <a:rPr lang="en-US" altLang="en-US" sz="3600" kern="1200" dirty="0">
                <a:solidFill>
                  <a:srgbClr val="FF0000"/>
                </a:solidFill>
                <a:latin typeface="+mj-lt"/>
                <a:ea typeface="+mj-ea"/>
                <a:cs typeface="+mj-cs"/>
              </a:rPr>
            </a:br>
            <a:r>
              <a:rPr lang="en-US" altLang="en-US" sz="3600" kern="1200" dirty="0">
                <a:solidFill>
                  <a:srgbClr val="FF0000"/>
                </a:solidFill>
                <a:latin typeface="+mj-lt"/>
                <a:ea typeface="+mj-ea"/>
                <a:cs typeface="+mj-cs"/>
              </a:rPr>
              <a:t/>
            </a:r>
            <a:br>
              <a:rPr lang="en-US" altLang="en-US" sz="3600" kern="1200" dirty="0">
                <a:solidFill>
                  <a:srgbClr val="FF0000"/>
                </a:solidFill>
                <a:latin typeface="+mj-lt"/>
                <a:ea typeface="+mj-ea"/>
                <a:cs typeface="+mj-cs"/>
              </a:rPr>
            </a:br>
            <a:r>
              <a:rPr lang="en-US" altLang="en-US" sz="3600" kern="1200" dirty="0">
                <a:solidFill>
                  <a:srgbClr val="FF0000"/>
                </a:solidFill>
                <a:latin typeface="+mj-lt"/>
                <a:ea typeface="+mj-ea"/>
                <a:cs typeface="+mj-cs"/>
              </a:rPr>
              <a:t>Which of the below is the </a:t>
            </a:r>
            <a:r>
              <a:rPr lang="en-US" altLang="en-US" sz="3600" u="sng" kern="1200" dirty="0">
                <a:solidFill>
                  <a:srgbClr val="FF0000"/>
                </a:solidFill>
                <a:latin typeface="+mj-lt"/>
                <a:ea typeface="+mj-ea"/>
                <a:cs typeface="+mj-cs"/>
              </a:rPr>
              <a:t>best</a:t>
            </a:r>
            <a:r>
              <a:rPr lang="en-US" altLang="en-US" sz="3600" kern="1200" dirty="0">
                <a:solidFill>
                  <a:srgbClr val="FF0000"/>
                </a:solidFill>
                <a:latin typeface="+mj-lt"/>
                <a:ea typeface="+mj-ea"/>
                <a:cs typeface="+mj-cs"/>
              </a:rPr>
              <a:t> goal statement for Mr. Gonzalez’s PCRP</a:t>
            </a:r>
            <a:r>
              <a:rPr lang="en-US" altLang="en-US" sz="3600" dirty="0">
                <a:solidFill>
                  <a:srgbClr val="FF0000"/>
                </a:solidFill>
              </a:rPr>
              <a:t> and why?</a:t>
            </a:r>
            <a:endParaRPr lang="en-US" altLang="en-US" sz="3600" kern="1200" dirty="0">
              <a:solidFill>
                <a:srgbClr val="FF0000"/>
              </a:solidFill>
              <a:latin typeface="+mj-lt"/>
              <a:ea typeface="+mj-ea"/>
              <a:cs typeface="+mj-cs"/>
            </a:endParaRPr>
          </a:p>
        </p:txBody>
      </p:sp>
      <p:sp>
        <p:nvSpPr>
          <p:cNvPr id="4" name="Rectangle 3"/>
          <p:cNvSpPr>
            <a:spLocks noGrp="1" noRot="1" noChangeArrowheads="1"/>
          </p:cNvSpPr>
          <p:nvPr>
            <p:ph idx="1"/>
          </p:nvPr>
        </p:nvSpPr>
        <p:spPr>
          <a:xfrm>
            <a:off x="838200" y="2404466"/>
            <a:ext cx="10515600" cy="4351338"/>
          </a:xfrm>
        </p:spPr>
        <p:txBody>
          <a:bodyPr vert="horz" lIns="91440" tIns="45720" rIns="91440" bIns="45720" rtlCol="0" anchor="ctr">
            <a:normAutofit/>
          </a:bodyPr>
          <a:lstStyle/>
          <a:p>
            <a:pPr marL="533400" fontAlgn="auto">
              <a:spcAft>
                <a:spcPts val="600"/>
              </a:spcAft>
              <a:buClr>
                <a:schemeClr val="accent6"/>
              </a:buClr>
              <a:defRPr/>
            </a:pPr>
            <a:r>
              <a:rPr lang="en-US" sz="2400" dirty="0"/>
              <a:t>I don’t want to lose control anymore.    </a:t>
            </a:r>
          </a:p>
          <a:p>
            <a:pPr marL="533400">
              <a:spcAft>
                <a:spcPts val="600"/>
              </a:spcAft>
              <a:buClr>
                <a:schemeClr val="accent6"/>
              </a:buClr>
              <a:defRPr/>
            </a:pPr>
            <a:r>
              <a:rPr lang="en-US" sz="2400" dirty="0"/>
              <a:t>Mr. Gonzalez will better manage distressing symptoms without drinking.   </a:t>
            </a:r>
          </a:p>
          <a:p>
            <a:pPr marL="533400" fontAlgn="auto">
              <a:spcAft>
                <a:spcPts val="600"/>
              </a:spcAft>
              <a:buClr>
                <a:schemeClr val="accent6"/>
              </a:buClr>
              <a:defRPr/>
            </a:pPr>
            <a:r>
              <a:rPr lang="en-US" sz="2400" dirty="0"/>
              <a:t>I want my family back.   </a:t>
            </a:r>
          </a:p>
          <a:p>
            <a:pPr marL="533400" fontAlgn="auto">
              <a:spcAft>
                <a:spcPts val="600"/>
              </a:spcAft>
              <a:buClr>
                <a:schemeClr val="accent6"/>
              </a:buClr>
              <a:defRPr/>
            </a:pPr>
            <a:r>
              <a:rPr lang="en-US" sz="2400" dirty="0"/>
              <a:t>Mr. Gonzalez will attend the anger management group.  </a:t>
            </a:r>
          </a:p>
          <a:p>
            <a:pPr marL="533400" fontAlgn="auto">
              <a:spcAft>
                <a:spcPts val="600"/>
              </a:spcAft>
              <a:buClr>
                <a:schemeClr val="accent6"/>
              </a:buClr>
              <a:defRPr/>
            </a:pPr>
            <a:r>
              <a:rPr lang="en-US" sz="2400" dirty="0"/>
              <a:t>I just want to be a good man.  </a:t>
            </a:r>
          </a:p>
          <a:p>
            <a:pPr marL="533400" fontAlgn="auto">
              <a:spcAft>
                <a:spcPts val="0"/>
              </a:spcAft>
              <a:buClr>
                <a:schemeClr val="accent3"/>
              </a:buClr>
              <a:defRPr/>
            </a:pPr>
            <a:endParaRPr lang="en-US" sz="2400" dirty="0">
              <a:effectLst>
                <a:outerShdw blurRad="38100" dist="38100" dir="2700000" algn="tl">
                  <a:srgbClr val="C0C0C0"/>
                </a:outerShdw>
              </a:effectLst>
            </a:endParaRPr>
          </a:p>
        </p:txBody>
      </p:sp>
      <p:pic>
        <p:nvPicPr>
          <p:cNvPr id="10" name="Google Shape;253;p42" descr="MHTTC Stacked Color Bars" title="MHTTC Stacked Color Bars">
            <a:extLst>
              <a:ext uri="{FF2B5EF4-FFF2-40B4-BE49-F238E27FC236}">
                <a16:creationId xmlns:a16="http://schemas.microsoft.com/office/drawing/2014/main" id="{366AC83A-2016-4A44-B625-9D55535694AE}"/>
              </a:ext>
            </a:extLst>
          </p:cNvPr>
          <p:cNvPicPr preferRelativeResize="0"/>
          <p:nvPr/>
        </p:nvPicPr>
        <p:blipFill rotWithShape="1">
          <a:blip r:embed="rId3">
            <a:alphaModFix/>
          </a:blip>
          <a:srcRect/>
          <a:stretch/>
        </p:blipFill>
        <p:spPr>
          <a:xfrm>
            <a:off x="9708508" y="5535448"/>
            <a:ext cx="2487302" cy="1658201"/>
          </a:xfrm>
          <a:prstGeom prst="rect">
            <a:avLst/>
          </a:prstGeom>
          <a:noFill/>
          <a:ln>
            <a:noFill/>
          </a:ln>
        </p:spPr>
      </p:pic>
    </p:spTree>
    <p:extLst>
      <p:ext uri="{BB962C8B-B14F-4D97-AF65-F5344CB8AC3E}">
        <p14:creationId xmlns:p14="http://schemas.microsoft.com/office/powerpoint/2010/main" val="299807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04800" y="152400"/>
            <a:ext cx="11582400" cy="2286000"/>
          </a:xfrm>
          <a:prstGeom prst="rect">
            <a:avLst/>
          </a:prstGeom>
          <a:solidFill>
            <a:schemeClr val="tx2"/>
          </a:solidFill>
          <a:ln w="9525">
            <a:solidFill>
              <a:srgbClr val="000000"/>
            </a:solidFill>
            <a:miter lim="800000"/>
            <a:headEnd/>
            <a:tailEnd/>
          </a:ln>
        </p:spPr>
        <p:txBody>
          <a:bodyPr/>
          <a:lstStyle>
            <a:lvl1pPr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057400" indent="-228600" eaLnBrk="0" hangingPunct="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1" i="0" u="sng" strike="noStrike" kern="1200" cap="none" spc="0" normalizeH="0" baseline="0" noProof="0" dirty="0">
                <a:ln>
                  <a:noFill/>
                </a:ln>
                <a:solidFill>
                  <a:prstClr val="white"/>
                </a:solidFill>
                <a:effectLst/>
                <a:uLnTx/>
                <a:uFillTx/>
                <a:latin typeface="Calibri" pitchFamily="34" charset="0"/>
                <a:ea typeface="MS PGothic" pitchFamily="34" charset="-128"/>
                <a:cs typeface="+mn-cs"/>
              </a:rPr>
              <a:t>Life Goal:</a:t>
            </a:r>
            <a:r>
              <a:rPr kumimoji="0" lang="en-US" altLang="en-US" sz="2800" b="1"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rPr>
              <a:t>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a:ln>
                  <a:noFill/>
                </a:ln>
                <a:solidFill>
                  <a:prstClr val="white"/>
                </a:solidFill>
                <a:effectLst/>
                <a:uLnTx/>
                <a:uFillTx/>
                <a:latin typeface="Arial" charset="0"/>
                <a:ea typeface="MS PGothic" pitchFamily="34" charset="-128"/>
                <a:cs typeface="Arial" charset="0"/>
              </a:rPr>
              <a:t>I want to get my family back.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a:ln>
                  <a:noFill/>
                </a:ln>
                <a:solidFill>
                  <a:prstClr val="white"/>
                </a:solidFill>
                <a:effectLst/>
                <a:uLnTx/>
                <a:uFillTx/>
                <a:latin typeface="Arial" charset="0"/>
                <a:ea typeface="MS PGothic" pitchFamily="34" charset="-128"/>
                <a:cs typeface="Arial" charset="0"/>
              </a:rPr>
              <a:t>I want to be a good role model for my boys. </a:t>
            </a:r>
            <a:r>
              <a:rPr kumimoji="0" lang="en-US" altLang="en-US" sz="3600" b="1" i="0" u="none" strike="noStrike" kern="1200" cap="none" spc="0" normalizeH="0" baseline="0" noProof="0" dirty="0">
                <a:ln>
                  <a:noFill/>
                </a:ln>
                <a:solidFill>
                  <a:srgbClr val="000000"/>
                </a:solidFill>
                <a:effectLst/>
                <a:uLnTx/>
                <a:uFillTx/>
                <a:latin typeface="Arial" charset="0"/>
                <a:ea typeface="MS PGothic" pitchFamily="34" charset="-128"/>
                <a:cs typeface="+mn-cs"/>
              </a:rPr>
              <a:t>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F8F8F8"/>
                </a:solidFill>
                <a:effectLst/>
                <a:uLnTx/>
                <a:uFillTx/>
                <a:latin typeface="Calibri" pitchFamily="34" charset="0"/>
                <a:ea typeface="MS PGothic" pitchFamily="34" charset="-128"/>
                <a:cs typeface="+mn-cs"/>
              </a:rPr>
              <a:t>  </a:t>
            </a:r>
            <a:endParaRPr kumimoji="0" lang="en-US" altLang="en-US" sz="2800" b="0" i="1" u="none" strike="noStrike" kern="1200" cap="none" spc="0" normalizeH="0" baseline="0" noProof="0" dirty="0">
              <a:ln>
                <a:noFill/>
              </a:ln>
              <a:solidFill>
                <a:srgbClr val="F8F8F8"/>
              </a:solidFill>
              <a:effectLst/>
              <a:uLnTx/>
              <a:uFillTx/>
              <a:latin typeface="Calibri" pitchFamily="34" charset="0"/>
              <a:ea typeface="MS PGothic" pitchFamily="34" charset="-128"/>
              <a:cs typeface="+mn-cs"/>
            </a:endParaRPr>
          </a:p>
        </p:txBody>
      </p:sp>
      <p:sp>
        <p:nvSpPr>
          <p:cNvPr id="7" name="Text Box 2"/>
          <p:cNvSpPr txBox="1">
            <a:spLocks noChangeArrowheads="1"/>
          </p:cNvSpPr>
          <p:nvPr/>
        </p:nvSpPr>
        <p:spPr bwMode="auto">
          <a:xfrm>
            <a:off x="406400" y="2590800"/>
            <a:ext cx="5486400" cy="3962400"/>
          </a:xfrm>
          <a:prstGeom prst="rect">
            <a:avLst/>
          </a:prstGeom>
          <a:solidFill>
            <a:schemeClr val="accent3"/>
          </a:solidFill>
          <a:ln w="9525">
            <a:solidFill>
              <a:srgbClr val="000000"/>
            </a:solidFill>
            <a:miter lim="800000"/>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itchFamily="-110" charset="0"/>
                <a:ea typeface="ＭＳ Ｐゴシック" pitchFamily="-110" charset="-128"/>
                <a:cs typeface="+mn-cs"/>
              </a:rPr>
              <a:t>Strengths to Draw Upon: </a:t>
            </a:r>
            <a:r>
              <a:rPr kumimoji="0" lang="en-US" sz="2800" b="1" i="0" u="none" strike="noStrike" kern="1200" cap="none" spc="0" normalizeH="0" baseline="0" noProof="0" dirty="0">
                <a:ln>
                  <a:noFill/>
                </a:ln>
                <a:solidFill>
                  <a:prstClr val="black"/>
                </a:solidFill>
                <a:effectLst/>
                <a:uLnTx/>
                <a:uFillTx/>
                <a:latin typeface="Calibri" pitchFamily="-110" charset="0"/>
                <a:ea typeface="ＭＳ Ｐゴシック" pitchFamily="-110" charset="-128"/>
                <a:cs typeface="+mn-cs"/>
              </a:rPr>
              <a:t> </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110" charset="0"/>
              <a:ea typeface="ＭＳ Ｐゴシック" pitchFamily="-11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110" charset="0"/>
                <a:ea typeface="ＭＳ Ｐゴシック" pitchFamily="-110" charset="-128"/>
                <a:cs typeface="+mn-cs"/>
              </a:rPr>
              <a:t>Devoted father; motivated for change; supportive wife; Catholic faith and prayer are source of strength/comfort;  positive connection to Peer Specialist; intelligent </a:t>
            </a:r>
          </a:p>
          <a:p>
            <a:pPr marL="0" marR="0" lvl="0" indent="0" algn="ctr" defTabSz="914400" rtl="0" eaLnBrk="0" fontAlgn="auto" latinLnBrk="0" hangingPunct="0">
              <a:lnSpc>
                <a:spcPct val="150000"/>
              </a:lnSpc>
              <a:spcBef>
                <a:spcPts val="1200"/>
              </a:spcBef>
              <a:spcAft>
                <a:spcPts val="10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110" charset="0"/>
              <a:ea typeface="ＭＳ Ｐゴシック" pitchFamily="-110" charset="-128"/>
              <a:cs typeface="+mn-cs"/>
            </a:endParaRPr>
          </a:p>
          <a:p>
            <a:pPr marL="0" marR="0" lvl="0" indent="0" algn="ctr" defTabSz="914400" rtl="0" eaLnBrk="0" fontAlgn="auto" latinLnBrk="0" hangingPunct="0">
              <a:lnSpc>
                <a:spcPct val="150000"/>
              </a:lnSpc>
              <a:spcBef>
                <a:spcPts val="1200"/>
              </a:spcBef>
              <a:spcAft>
                <a:spcPts val="10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110" charset="-128"/>
              <a:cs typeface="+mn-cs"/>
            </a:endParaRPr>
          </a:p>
        </p:txBody>
      </p:sp>
      <p:sp>
        <p:nvSpPr>
          <p:cNvPr id="8" name="Text Box 2"/>
          <p:cNvSpPr txBox="1">
            <a:spLocks noChangeArrowheads="1"/>
          </p:cNvSpPr>
          <p:nvPr/>
        </p:nvSpPr>
        <p:spPr bwMode="auto">
          <a:xfrm>
            <a:off x="6096000" y="2590800"/>
            <a:ext cx="5689600" cy="3962400"/>
          </a:xfrm>
          <a:prstGeom prst="rect">
            <a:avLst/>
          </a:prstGeom>
          <a:solidFill>
            <a:schemeClr val="accent3"/>
          </a:solidFill>
          <a:ln w="9525">
            <a:solidFill>
              <a:srgbClr val="000000"/>
            </a:solidFill>
            <a:miter lim="800000"/>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itchFamily="-110" charset="0"/>
                <a:ea typeface="ＭＳ Ｐゴシック" pitchFamily="-110" charset="-128"/>
                <a:cs typeface="+mn-cs"/>
              </a:rPr>
              <a:t>Barriers Which Interfere:</a:t>
            </a:r>
            <a:r>
              <a:rPr kumimoji="0" lang="en-US" sz="2800" b="1" i="0" u="none" strike="noStrike" kern="1200" cap="none" spc="0" normalizeH="0" baseline="0" noProof="0" dirty="0">
                <a:ln>
                  <a:noFill/>
                </a:ln>
                <a:solidFill>
                  <a:prstClr val="black"/>
                </a:solidFill>
                <a:effectLst/>
                <a:uLnTx/>
                <a:uFillTx/>
                <a:latin typeface="Calibri" pitchFamily="-110" charset="0"/>
                <a:ea typeface="ＭＳ Ｐゴシック" pitchFamily="-110" charset="-128"/>
                <a:cs typeface="+mn-cs"/>
              </a:rPr>
              <a:t>  </a:t>
            </a:r>
          </a:p>
          <a:p>
            <a:pPr marL="0" marR="0" lvl="0" indent="0" algn="ctr" defTabSz="914400" rtl="0" eaLnBrk="0" fontAlgn="auto" latinLnBrk="0" hangingPunct="0">
              <a:lnSpc>
                <a:spcPct val="100000"/>
              </a:lnSpc>
              <a:spcBef>
                <a:spcPts val="0"/>
              </a:spcBef>
              <a:spcAft>
                <a:spcPts val="10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110" charset="0"/>
              <a:ea typeface="ＭＳ Ｐゴシック" pitchFamily="-110" charset="-128"/>
              <a:cs typeface="+mn-cs"/>
            </a:endParaRPr>
          </a:p>
          <a:p>
            <a:pPr marL="0" marR="0" lvl="0" indent="0" algn="ctr" defTabSz="914400" rtl="0" eaLnBrk="0" fontAlgn="auto" latinLnBrk="0" hangingPunct="0">
              <a:lnSpc>
                <a:spcPct val="100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110" charset="0"/>
                <a:ea typeface="ＭＳ Ｐゴシック" pitchFamily="-110" charset="-128"/>
                <a:cs typeface="+mn-cs"/>
              </a:rPr>
              <a:t>Acute symptoms of mania led to violence in the home;  lack of coping strategies to manage distress from symptoms; abuse of alcohol escalates behavioral problems </a:t>
            </a:r>
            <a:endParaRPr kumimoji="0" lang="en-US" sz="2800" b="0" i="0" u="none" strike="noStrike" kern="1200" cap="none" spc="0" normalizeH="0" baseline="0" noProof="0" dirty="0">
              <a:ln>
                <a:noFill/>
              </a:ln>
              <a:solidFill>
                <a:prstClr val="black"/>
              </a:solidFill>
              <a:effectLst/>
              <a:uLnTx/>
              <a:uFillTx/>
              <a:latin typeface="Arial" charset="0"/>
              <a:ea typeface="ＭＳ Ｐゴシック" pitchFamily="-110" charset="-128"/>
              <a:cs typeface="+mn-cs"/>
            </a:endParaRPr>
          </a:p>
        </p:txBody>
      </p:sp>
    </p:spTree>
    <p:custDataLst>
      <p:tags r:id="rId1"/>
    </p:custDataLst>
    <p:extLst>
      <p:ext uri="{BB962C8B-B14F-4D97-AF65-F5344CB8AC3E}">
        <p14:creationId xmlns:p14="http://schemas.microsoft.com/office/powerpoint/2010/main" val="10844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3145</TotalTime>
  <Words>5551</Words>
  <Application>Microsoft Office PowerPoint</Application>
  <PresentationFormat>Widescreen</PresentationFormat>
  <Paragraphs>548</Paragraphs>
  <Slides>55</Slides>
  <Notes>55</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55</vt:i4>
      </vt:variant>
    </vt:vector>
  </HeadingPairs>
  <TitlesOfParts>
    <vt:vector size="79" baseType="lpstr">
      <vt:lpstr>ＭＳ ゴシック</vt:lpstr>
      <vt:lpstr>MS PGothic</vt:lpstr>
      <vt:lpstr>MS PGothic</vt:lpstr>
      <vt:lpstr>Arial</vt:lpstr>
      <vt:lpstr>Arial Black</vt:lpstr>
      <vt:lpstr>Calibri</vt:lpstr>
      <vt:lpstr>Courier New</vt:lpstr>
      <vt:lpstr>Euphemia</vt:lpstr>
      <vt:lpstr>Handwriting - Dakota</vt:lpstr>
      <vt:lpstr>Monotype Sorts</vt:lpstr>
      <vt:lpstr>Palatino Linotype</vt:lpstr>
      <vt:lpstr>Tahoma</vt:lpstr>
      <vt:lpstr>Times New Roman</vt:lpstr>
      <vt:lpstr>Wingdings</vt:lpstr>
      <vt:lpstr>Wingdings 2</vt:lpstr>
      <vt:lpstr>Wingdings 3</vt:lpstr>
      <vt:lpstr>Custom Design</vt:lpstr>
      <vt:lpstr>1_Custom Design</vt:lpstr>
      <vt:lpstr>2_Custom Design</vt:lpstr>
      <vt:lpstr>1_Office Theme</vt:lpstr>
      <vt:lpstr>2_Office Theme</vt:lpstr>
      <vt:lpstr>3_Office Theme</vt:lpstr>
      <vt:lpstr>4_Office Theme</vt:lpstr>
      <vt:lpstr>5_Office Theme</vt:lpstr>
      <vt:lpstr>The Person-Centered Recovery Plan as a Foundation for Quality in Healthcare</vt:lpstr>
      <vt:lpstr>Person-Centered Care... A Fuzzy Concept?</vt:lpstr>
      <vt:lpstr>The 4 “Ps” of PCRP  </vt:lpstr>
      <vt:lpstr>Warm Up Exercise: PCRP Process  </vt:lpstr>
      <vt:lpstr>Don’t we already do it? Not necessarily… Meet Mr. Gonzalez</vt:lpstr>
      <vt:lpstr>Snapshot: A Traditional Plan</vt:lpstr>
      <vt:lpstr>PowerPoint Presentation</vt:lpstr>
      <vt:lpstr>POLL: So what do you think?    Which of the below is the best goal statement for Mr. Gonzalez’s PCRP and why?</vt:lpstr>
      <vt:lpstr>PowerPoint Presentation</vt:lpstr>
      <vt:lpstr>PowerPoint Presentation</vt:lpstr>
      <vt:lpstr>PCRP Honors Both Professional Expertise and the Wisdom of Lived Experience</vt:lpstr>
      <vt:lpstr>PowerPoint Presentation</vt:lpstr>
      <vt:lpstr>…and in a way that balances the spirit of person-centered care with the rigor required in plan documentation? </vt:lpstr>
      <vt:lpstr>Irreconcilable differences, happily ever after… (or at least a peaceful co-existence?)</vt:lpstr>
      <vt:lpstr>Person-Centered Plans are Grounded in Person-Centered Assessment </vt:lpstr>
      <vt:lpstr>PowerPoint Presentation</vt:lpstr>
      <vt:lpstr>An Example: WHY do individuals choose not to use meds at times?  </vt:lpstr>
      <vt:lpstr>How Should Assessment Data Feed into the Plan?</vt:lpstr>
      <vt:lpstr>Big Picture View PCRP Elements</vt:lpstr>
      <vt:lpstr>Goals:  What Do People Want? </vt:lpstr>
      <vt:lpstr>And NOT just the territory of traditional treatment plans…</vt:lpstr>
      <vt:lpstr>PowerPoint Presentation</vt:lpstr>
      <vt:lpstr>Think About It… </vt:lpstr>
      <vt:lpstr> Challenges in Goal Setting</vt:lpstr>
      <vt:lpstr>PowerPoint Presentation</vt:lpstr>
      <vt:lpstr>Barriers</vt:lpstr>
      <vt:lpstr>Descriptive Barriers Connect the Dots Back to the Goal </vt:lpstr>
      <vt:lpstr>Strengths</vt:lpstr>
      <vt:lpstr>Strengths as the Foundation of the Plan</vt:lpstr>
      <vt:lpstr>Questions for Consideration</vt:lpstr>
      <vt:lpstr>Capitalize on Strengths in the Plan</vt:lpstr>
      <vt:lpstr>Short-term Objectives: What do they do?</vt:lpstr>
      <vt:lpstr>Objectives Should be SMART</vt:lpstr>
      <vt:lpstr>Technical Formula for Crafting Objectives</vt:lpstr>
      <vt:lpstr>Objectives Are About Outcomes, NOT Service Participation</vt:lpstr>
      <vt:lpstr>Short-term Objectives –  Critical in Care Coordination  </vt:lpstr>
      <vt:lpstr>What brings people to care? How ready are they to make certain health changes?  How can you meet them where they are at?</vt:lpstr>
      <vt:lpstr>“Just Right Fit” Objectives</vt:lpstr>
      <vt:lpstr>Stage Responsive Objectives:  From Learning to Doing</vt:lpstr>
      <vt:lpstr>Interventions/Services &amp; Action Steps </vt:lpstr>
      <vt:lpstr>Critical Elements – The “Ws”</vt:lpstr>
      <vt:lpstr>Documentation of Care Coordination Interventions/Services</vt:lpstr>
      <vt:lpstr>PowerPoint Presentation</vt:lpstr>
      <vt:lpstr>Interventions:  Self Directed and Natural Support Actions </vt:lpstr>
      <vt:lpstr>Example #1: Harriet</vt:lpstr>
      <vt:lpstr>Goal:   “I Want To Get Back to Work”</vt:lpstr>
      <vt:lpstr>Barriers, Objectives and Services</vt:lpstr>
      <vt:lpstr>Your Turn to Practice: Meet Gerry </vt:lpstr>
      <vt:lpstr>POLL: So what do you think?    Which of the below is the best goal statement for Gerry’s PCRP?  </vt:lpstr>
      <vt:lpstr>POLL: So what do you think?    Which would be the best meaningful SMART objective for Gerry’s PCRP?  Assume Gerry’s valued goal is  “I want a girlfriend…someone to share my life with.”</vt:lpstr>
      <vt:lpstr>PowerPoint Presentation</vt:lpstr>
      <vt:lpstr>Interventions/Services &amp; Action Steps </vt:lpstr>
      <vt:lpstr>Closing Q &amp; A…  Your Thoughts and Ideas</vt:lpstr>
      <vt:lpstr>Summary Video: “I’m on the team!”   Your Efforts Do Not Go Unnoticed…   </vt:lpstr>
      <vt:lpstr>Take home message…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Roadmap</dc:title>
  <dc:creator>Rachael Kenney</dc:creator>
  <cp:lastModifiedBy>Denise Perez</cp:lastModifiedBy>
  <cp:revision>281</cp:revision>
  <cp:lastPrinted>2018-05-11T02:12:20Z</cp:lastPrinted>
  <dcterms:created xsi:type="dcterms:W3CDTF">2015-05-05T18:26:42Z</dcterms:created>
  <dcterms:modified xsi:type="dcterms:W3CDTF">2020-12-01T19:19:41Z</dcterms:modified>
</cp:coreProperties>
</file>