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61" r:id="rId4"/>
  </p:sldMasterIdLst>
  <p:notesMasterIdLst>
    <p:notesMasterId r:id="rId38"/>
  </p:notesMasterIdLst>
  <p:handoutMasterIdLst>
    <p:handoutMasterId r:id="rId39"/>
  </p:handoutMasterIdLst>
  <p:sldIdLst>
    <p:sldId id="3152" r:id="rId5"/>
    <p:sldId id="3173" r:id="rId6"/>
    <p:sldId id="2908" r:id="rId7"/>
    <p:sldId id="3168" r:id="rId8"/>
    <p:sldId id="3177" r:id="rId9"/>
    <p:sldId id="3178" r:id="rId10"/>
    <p:sldId id="3179" r:id="rId11"/>
    <p:sldId id="3176" r:id="rId12"/>
    <p:sldId id="3010" r:id="rId13"/>
    <p:sldId id="3180" r:id="rId14"/>
    <p:sldId id="3181" r:id="rId15"/>
    <p:sldId id="3175" r:id="rId16"/>
    <p:sldId id="3200" r:id="rId17"/>
    <p:sldId id="3201" r:id="rId18"/>
    <p:sldId id="3182" r:id="rId19"/>
    <p:sldId id="3172" r:id="rId20"/>
    <p:sldId id="3183" r:id="rId21"/>
    <p:sldId id="3184" r:id="rId22"/>
    <p:sldId id="3199" r:id="rId23"/>
    <p:sldId id="3186" r:id="rId24"/>
    <p:sldId id="3187" r:id="rId25"/>
    <p:sldId id="3197" r:id="rId26"/>
    <p:sldId id="3196" r:id="rId27"/>
    <p:sldId id="3195" r:id="rId28"/>
    <p:sldId id="3194" r:id="rId29"/>
    <p:sldId id="3185" r:id="rId30"/>
    <p:sldId id="3192" r:id="rId31"/>
    <p:sldId id="3191" r:id="rId32"/>
    <p:sldId id="3190" r:id="rId33"/>
    <p:sldId id="3189" r:id="rId34"/>
    <p:sldId id="3188" r:id="rId35"/>
    <p:sldId id="3198" r:id="rId36"/>
    <p:sldId id="3202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35" pos="7296" userDrawn="1">
          <p15:clr>
            <a:srgbClr val="A4A3A4"/>
          </p15:clr>
        </p15:guide>
        <p15:guide id="52" pos="3840" userDrawn="1">
          <p15:clr>
            <a:srgbClr val="A4A3A4"/>
          </p15:clr>
        </p15:guide>
        <p15:guide id="53" orient="horz" pos="816" userDrawn="1">
          <p15:clr>
            <a:srgbClr val="A4A3A4"/>
          </p15:clr>
        </p15:guide>
        <p15:guide id="55" orient="horz" pos="21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333637"/>
    <a:srgbClr val="3B3B3C"/>
    <a:srgbClr val="6D7275"/>
    <a:srgbClr val="FFD100"/>
    <a:srgbClr val="000000"/>
    <a:srgbClr val="E4E4E5"/>
    <a:srgbClr val="476021"/>
    <a:srgbClr val="96CEB5"/>
    <a:srgbClr val="8E9A22"/>
    <a:srgbClr val="4E4F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9" autoAdjust="0"/>
    <p:restoredTop sz="94717" autoAdjust="0"/>
  </p:normalViewPr>
  <p:slideViewPr>
    <p:cSldViewPr snapToGrid="0" snapToObjects="1">
      <p:cViewPr varScale="1">
        <p:scale>
          <a:sx n="107" d="100"/>
          <a:sy n="107" d="100"/>
        </p:scale>
        <p:origin x="110" y="163"/>
      </p:cViewPr>
      <p:guideLst>
        <p:guide pos="7296"/>
        <p:guide pos="3840"/>
        <p:guide orient="horz" pos="816"/>
        <p:guide orient="horz" pos="2184"/>
      </p:guideLst>
    </p:cSldViewPr>
  </p:slid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napToObjects="1" showGuides="1">
      <p:cViewPr varScale="1">
        <p:scale>
          <a:sx n="89" d="100"/>
          <a:sy n="89" d="100"/>
        </p:scale>
        <p:origin x="2947" y="6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00" dirty="0"/>
              <a:t>Annual Cost Savings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Annual Cost Savings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Sheet1!$B$2:$B$5</c:f>
              <c:numCache>
                <c:formatCode>#,##0</c:formatCode>
                <c:ptCount val="4"/>
                <c:pt idx="0">
                  <c:v>10815300</c:v>
                </c:pt>
                <c:pt idx="1">
                  <c:v>7496312</c:v>
                </c:pt>
                <c:pt idx="2" formatCode="#,##0.00">
                  <c:v>6132903.3899999997</c:v>
                </c:pt>
                <c:pt idx="3" formatCode="#,##0.00">
                  <c:v>6766073.5999999996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969-4EAD-A0BB-157F631B91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67881240"/>
        <c:axId val="470599416"/>
      </c:lineChart>
      <c:catAx>
        <c:axId val="367881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70599416"/>
        <c:crosses val="autoZero"/>
        <c:auto val="1"/>
        <c:lblAlgn val="ctr"/>
        <c:lblOffset val="100"/>
        <c:noMultiLvlLbl val="0"/>
      </c:catAx>
      <c:valAx>
        <c:axId val="4705994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crossAx val="367881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000" dirty="0" smtClean="0"/>
              <a:t>BMI</a:t>
            </a:r>
            <a:r>
              <a:rPr lang="en-US" sz="1000" baseline="0" dirty="0" smtClean="0"/>
              <a:t> and BP</a:t>
            </a:r>
            <a:endParaRPr lang="en-US" sz="10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ABA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1">
                  <c:v>62.5</c:v>
                </c:pt>
                <c:pt idx="2">
                  <c:v>86.5</c:v>
                </c:pt>
                <c:pt idx="3">
                  <c:v>96.6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D97-4F5C-AA00-FC4E74B5330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CBP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39.6</c:v>
                </c:pt>
                <c:pt idx="1">
                  <c:v>38.5</c:v>
                </c:pt>
                <c:pt idx="2">
                  <c:v>41.2</c:v>
                </c:pt>
                <c:pt idx="3">
                  <c:v>51.5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D97-4F5C-AA00-FC4E74B533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59916136"/>
        <c:axId val="459914824"/>
      </c:lineChart>
      <c:catAx>
        <c:axId val="459916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59914824"/>
        <c:crosses val="autoZero"/>
        <c:auto val="1"/>
        <c:lblAlgn val="ctr"/>
        <c:lblOffset val="100"/>
        <c:noMultiLvlLbl val="0"/>
      </c:catAx>
      <c:valAx>
        <c:axId val="45991482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59916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A20D1D-F00D-4EC0-B0D4-AA945D59FF67}" type="datetimeFigureOut">
              <a:rPr lang="en-US" smtClean="0"/>
              <a:t>12/18/2020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08F6AC-ACE4-46F8-8DFF-5B1E9724E2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5299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 Regular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 Regular" charset="0"/>
              </a:defRPr>
            </a:lvl1pPr>
          </a:lstStyle>
          <a:p>
            <a:fld id="{EFC10EE1-B198-C942-8235-326C972CBB30}" type="datetimeFigureOut">
              <a:rPr lang="en-US" smtClean="0"/>
              <a:pPr/>
              <a:t>12/18/2020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 Regular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 Regular" charset="0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09" rtl="0" eaLnBrk="1" latinLnBrk="0" hangingPunct="1">
      <a:defRPr sz="1200" b="0" i="0" kern="1200">
        <a:solidFill>
          <a:schemeClr val="tx1"/>
        </a:solidFill>
        <a:latin typeface="Arial Regular" charset="0"/>
        <a:ea typeface="+mn-ea"/>
        <a:cs typeface="+mn-cs"/>
      </a:defRPr>
    </a:lvl1pPr>
    <a:lvl2pPr marL="457109" algn="l" defTabSz="457109" rtl="0" eaLnBrk="1" latinLnBrk="0" hangingPunct="1">
      <a:defRPr sz="1200" b="0" i="0" kern="1200">
        <a:solidFill>
          <a:schemeClr val="tx1"/>
        </a:solidFill>
        <a:latin typeface="Arial Regular" charset="0"/>
        <a:ea typeface="+mn-ea"/>
        <a:cs typeface="+mn-cs"/>
      </a:defRPr>
    </a:lvl2pPr>
    <a:lvl3pPr marL="914217" algn="l" defTabSz="457109" rtl="0" eaLnBrk="1" latinLnBrk="0" hangingPunct="1">
      <a:defRPr sz="1200" b="0" i="0" kern="1200">
        <a:solidFill>
          <a:schemeClr val="tx1"/>
        </a:solidFill>
        <a:latin typeface="Arial Regular" charset="0"/>
        <a:ea typeface="+mn-ea"/>
        <a:cs typeface="+mn-cs"/>
      </a:defRPr>
    </a:lvl3pPr>
    <a:lvl4pPr marL="1371326" algn="l" defTabSz="457109" rtl="0" eaLnBrk="1" latinLnBrk="0" hangingPunct="1">
      <a:defRPr sz="1200" b="0" i="0" kern="1200">
        <a:solidFill>
          <a:schemeClr val="tx1"/>
        </a:solidFill>
        <a:latin typeface="Arial Regular" charset="0"/>
        <a:ea typeface="+mn-ea"/>
        <a:cs typeface="+mn-cs"/>
      </a:defRPr>
    </a:lvl4pPr>
    <a:lvl5pPr marL="1828434" algn="l" defTabSz="457109" rtl="0" eaLnBrk="1" latinLnBrk="0" hangingPunct="1">
      <a:defRPr sz="1200" b="0" i="0" kern="1200">
        <a:solidFill>
          <a:schemeClr val="tx1"/>
        </a:solidFill>
        <a:latin typeface="Arial Regular" charset="0"/>
        <a:ea typeface="+mn-ea"/>
        <a:cs typeface="+mn-cs"/>
      </a:defRPr>
    </a:lvl5pPr>
    <a:lvl6pPr marL="2285543" algn="l" defTabSz="4571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52" algn="l" defTabSz="4571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60" algn="l" defTabSz="4571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869" algn="l" defTabSz="4571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How to change Photos in this</a:t>
            </a:r>
            <a:r>
              <a:rPr lang="en-US" baseline="0" dirty="0">
                <a:latin typeface="Arial" charset="0"/>
                <a:ea typeface="Arial" charset="0"/>
                <a:cs typeface="Arial" charset="0"/>
              </a:rPr>
              <a:t> PPT: </a:t>
            </a:r>
          </a:p>
          <a:p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Select</a:t>
            </a:r>
            <a:r>
              <a:rPr lang="en-US" baseline="0" dirty="0">
                <a:latin typeface="Arial" charset="0"/>
                <a:ea typeface="Arial" charset="0"/>
                <a:cs typeface="Arial" charset="0"/>
              </a:rPr>
              <a:t> photo</a:t>
            </a:r>
          </a:p>
          <a:p>
            <a:pPr marL="457200" indent="-457200">
              <a:buFont typeface="+mj-lt"/>
              <a:buAutoNum type="arabicPeriod"/>
            </a:pPr>
            <a:r>
              <a:rPr lang="en-US" baseline="0" dirty="0">
                <a:latin typeface="Arial" charset="0"/>
                <a:ea typeface="Arial" charset="0"/>
                <a:cs typeface="Arial" charset="0"/>
              </a:rPr>
              <a:t>Right click &gt; Format Picture</a:t>
            </a:r>
          </a:p>
          <a:p>
            <a:pPr marL="457200" indent="-457200">
              <a:buFont typeface="+mj-lt"/>
              <a:buAutoNum type="arabicPeriod"/>
            </a:pPr>
            <a:r>
              <a:rPr lang="en-US" baseline="0" dirty="0">
                <a:latin typeface="Arial" charset="0"/>
                <a:ea typeface="Arial" charset="0"/>
                <a:cs typeface="Arial" charset="0"/>
              </a:rPr>
              <a:t>Select Fill &gt; Picture or Texture fill</a:t>
            </a:r>
          </a:p>
          <a:p>
            <a:pPr marL="457200" indent="-457200">
              <a:buFont typeface="+mj-lt"/>
              <a:buAutoNum type="arabicPeriod"/>
            </a:pPr>
            <a:r>
              <a:rPr lang="en-US" baseline="0" dirty="0">
                <a:latin typeface="Arial" charset="0"/>
                <a:ea typeface="Arial" charset="0"/>
                <a:cs typeface="Arial" charset="0"/>
              </a:rPr>
              <a:t>Select replacement photo from desired destination</a:t>
            </a:r>
          </a:p>
          <a:p>
            <a:pPr marL="457200" marR="0" lvl="0" indent="-45720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400" b="1" i="0" u="none" strike="noStrike" kern="1200" dirty="0">
                <a:solidFill>
                  <a:schemeClr val="tx1"/>
                </a:solidFill>
                <a:effectLst/>
                <a:latin typeface="Arial Regular" charset="0"/>
                <a:ea typeface="+mn-ea"/>
                <a:cs typeface="+mn-cs"/>
              </a:rPr>
              <a:t>To resize: </a:t>
            </a:r>
            <a:r>
              <a:rPr lang="en-US" sz="2400" b="0" i="0" u="none" strike="noStrike" kern="1200" dirty="0">
                <a:solidFill>
                  <a:schemeClr val="tx1"/>
                </a:solidFill>
                <a:effectLst/>
                <a:latin typeface="Arial Regular" charset="0"/>
                <a:ea typeface="+mn-ea"/>
                <a:cs typeface="+mn-cs"/>
              </a:rPr>
              <a:t>Select Format Picture &gt; Crop &gt; Fill . Then you can position and resize the source photo as needed using white anchor points around the gray box.</a:t>
            </a:r>
            <a:endParaRPr lang="en-US" baseline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56074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0701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How to change Photos in this</a:t>
            </a:r>
            <a:r>
              <a:rPr lang="en-US" baseline="0" dirty="0">
                <a:latin typeface="Arial" charset="0"/>
                <a:ea typeface="Arial" charset="0"/>
                <a:cs typeface="Arial" charset="0"/>
              </a:rPr>
              <a:t> PPT: </a:t>
            </a:r>
          </a:p>
          <a:p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Select</a:t>
            </a:r>
            <a:r>
              <a:rPr lang="en-US" baseline="0" dirty="0">
                <a:latin typeface="Arial" charset="0"/>
                <a:ea typeface="Arial" charset="0"/>
                <a:cs typeface="Arial" charset="0"/>
              </a:rPr>
              <a:t> photo</a:t>
            </a:r>
          </a:p>
          <a:p>
            <a:pPr marL="457200" indent="-457200">
              <a:buFont typeface="+mj-lt"/>
              <a:buAutoNum type="arabicPeriod"/>
            </a:pPr>
            <a:r>
              <a:rPr lang="en-US" baseline="0" dirty="0">
                <a:latin typeface="Arial" charset="0"/>
                <a:ea typeface="Arial" charset="0"/>
                <a:cs typeface="Arial" charset="0"/>
              </a:rPr>
              <a:t>Right click &gt; Format Picture</a:t>
            </a:r>
          </a:p>
          <a:p>
            <a:pPr marL="457200" indent="-457200">
              <a:buFont typeface="+mj-lt"/>
              <a:buAutoNum type="arabicPeriod"/>
            </a:pPr>
            <a:r>
              <a:rPr lang="en-US" baseline="0" dirty="0">
                <a:latin typeface="Arial" charset="0"/>
                <a:ea typeface="Arial" charset="0"/>
                <a:cs typeface="Arial" charset="0"/>
              </a:rPr>
              <a:t>Select Fill &gt; Picture or Texture fill</a:t>
            </a:r>
          </a:p>
          <a:p>
            <a:pPr marL="457200" indent="-457200">
              <a:buFont typeface="+mj-lt"/>
              <a:buAutoNum type="arabicPeriod"/>
            </a:pPr>
            <a:r>
              <a:rPr lang="en-US" baseline="0" dirty="0">
                <a:latin typeface="Arial" charset="0"/>
                <a:ea typeface="Arial" charset="0"/>
                <a:cs typeface="Arial" charset="0"/>
              </a:rPr>
              <a:t>Select replacement photo from desired destination</a:t>
            </a:r>
          </a:p>
          <a:p>
            <a:pPr marL="457200" marR="0" lvl="0" indent="-45720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400" b="1" i="0" u="none" strike="noStrike" kern="1200" dirty="0">
                <a:solidFill>
                  <a:schemeClr val="tx1"/>
                </a:solidFill>
                <a:effectLst/>
                <a:latin typeface="Arial Regular" charset="0"/>
                <a:ea typeface="+mn-ea"/>
                <a:cs typeface="+mn-cs"/>
              </a:rPr>
              <a:t>To resize: </a:t>
            </a:r>
            <a:r>
              <a:rPr lang="en-US" sz="2400" b="0" i="0" u="none" strike="noStrike" kern="1200" dirty="0">
                <a:solidFill>
                  <a:schemeClr val="tx1"/>
                </a:solidFill>
                <a:effectLst/>
                <a:latin typeface="Arial Regular" charset="0"/>
                <a:ea typeface="+mn-ea"/>
                <a:cs typeface="+mn-cs"/>
              </a:rPr>
              <a:t>Select Format Picture &gt; Crop &gt; Fill . Then you can position and resize the source photo as needed using white anchor points around the gray box.</a:t>
            </a:r>
            <a:endParaRPr lang="en-US" baseline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8319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4545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 Regular" charset="0"/>
                <a:ea typeface="+mn-ea"/>
                <a:cs typeface="+mn-cs"/>
              </a:rPr>
              <a:t>- BHH core services (providing service and writing note)</a:t>
            </a:r>
          </a:p>
          <a:p>
            <a:pPr marL="0" marR="0" lvl="0" indent="0" algn="l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 Regular" charset="0"/>
                <a:ea typeface="+mn-ea"/>
                <a:cs typeface="+mn-cs"/>
              </a:rPr>
              <a:t>- Training around topics to improve relationships with our clients including: collaborating with homelessness prevention organization, enhancing follow-up care process, and using population health to develop strategic plans.</a:t>
            </a:r>
          </a:p>
          <a:p>
            <a:pPr marL="0" marR="0" lvl="0" indent="0" algn="l" defTabSz="4571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0" i="0" kern="1200" dirty="0" smtClean="0">
              <a:solidFill>
                <a:schemeClr val="tx1"/>
              </a:solidFill>
              <a:effectLst/>
              <a:latin typeface="Arial Regular" charset="0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51234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How to change Photos in this</a:t>
            </a:r>
            <a:r>
              <a:rPr lang="en-US" baseline="0" dirty="0">
                <a:latin typeface="Arial" charset="0"/>
                <a:ea typeface="Arial" charset="0"/>
                <a:cs typeface="Arial" charset="0"/>
              </a:rPr>
              <a:t> PPT: </a:t>
            </a:r>
          </a:p>
          <a:p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Select</a:t>
            </a:r>
            <a:r>
              <a:rPr lang="en-US" baseline="0" dirty="0">
                <a:latin typeface="Arial" charset="0"/>
                <a:ea typeface="Arial" charset="0"/>
                <a:cs typeface="Arial" charset="0"/>
              </a:rPr>
              <a:t> photo</a:t>
            </a:r>
          </a:p>
          <a:p>
            <a:pPr marL="457200" indent="-457200">
              <a:buFont typeface="+mj-lt"/>
              <a:buAutoNum type="arabicPeriod"/>
            </a:pPr>
            <a:r>
              <a:rPr lang="en-US" baseline="0" dirty="0">
                <a:latin typeface="Arial" charset="0"/>
                <a:ea typeface="Arial" charset="0"/>
                <a:cs typeface="Arial" charset="0"/>
              </a:rPr>
              <a:t>Right click &gt; Format Picture</a:t>
            </a:r>
          </a:p>
          <a:p>
            <a:pPr marL="457200" indent="-457200">
              <a:buFont typeface="+mj-lt"/>
              <a:buAutoNum type="arabicPeriod"/>
            </a:pPr>
            <a:r>
              <a:rPr lang="en-US" baseline="0" dirty="0">
                <a:latin typeface="Arial" charset="0"/>
                <a:ea typeface="Arial" charset="0"/>
                <a:cs typeface="Arial" charset="0"/>
              </a:rPr>
              <a:t>Select Fill &gt; Picture or Texture fill</a:t>
            </a:r>
          </a:p>
          <a:p>
            <a:pPr marL="457200" indent="-457200">
              <a:buFont typeface="+mj-lt"/>
              <a:buAutoNum type="arabicPeriod"/>
            </a:pPr>
            <a:r>
              <a:rPr lang="en-US" baseline="0" dirty="0">
                <a:latin typeface="Arial" charset="0"/>
                <a:ea typeface="Arial" charset="0"/>
                <a:cs typeface="Arial" charset="0"/>
              </a:rPr>
              <a:t>Select replacement photo from desired destination</a:t>
            </a:r>
          </a:p>
          <a:p>
            <a:pPr marL="457200" marR="0" lvl="0" indent="-45720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400" b="1" i="0" u="none" strike="noStrike" kern="1200" dirty="0">
                <a:solidFill>
                  <a:schemeClr val="tx1"/>
                </a:solidFill>
                <a:effectLst/>
                <a:latin typeface="Arial Regular" charset="0"/>
                <a:ea typeface="+mn-ea"/>
                <a:cs typeface="+mn-cs"/>
              </a:rPr>
              <a:t>To resize: </a:t>
            </a:r>
            <a:r>
              <a:rPr lang="en-US" sz="2400" b="0" i="0" u="none" strike="noStrike" kern="1200" dirty="0">
                <a:solidFill>
                  <a:schemeClr val="tx1"/>
                </a:solidFill>
                <a:effectLst/>
                <a:latin typeface="Arial Regular" charset="0"/>
                <a:ea typeface="+mn-ea"/>
                <a:cs typeface="+mn-cs"/>
              </a:rPr>
              <a:t>Select Format Picture &gt; Crop &gt; Fill . Then you can position and resize the source photo as needed using white anchor points around the gray box.</a:t>
            </a:r>
            <a:endParaRPr lang="en-US" baseline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458903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6BE02D-20C0-F840-AFAC-BEA99C74FD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Regular" charset="0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Regular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04989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3860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77164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61250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7916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5281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2612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3283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1282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0941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05812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41933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61435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49128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80205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081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How to change Photos in this</a:t>
            </a:r>
            <a:r>
              <a:rPr lang="en-US" baseline="0" dirty="0">
                <a:latin typeface="Arial" charset="0"/>
                <a:ea typeface="Arial" charset="0"/>
                <a:cs typeface="Arial" charset="0"/>
              </a:rPr>
              <a:t> PPT: </a:t>
            </a:r>
          </a:p>
          <a:p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Select</a:t>
            </a:r>
            <a:r>
              <a:rPr lang="en-US" baseline="0" dirty="0">
                <a:latin typeface="Arial" charset="0"/>
                <a:ea typeface="Arial" charset="0"/>
                <a:cs typeface="Arial" charset="0"/>
              </a:rPr>
              <a:t> photo</a:t>
            </a:r>
          </a:p>
          <a:p>
            <a:pPr marL="457200" indent="-457200">
              <a:buFont typeface="+mj-lt"/>
              <a:buAutoNum type="arabicPeriod"/>
            </a:pPr>
            <a:r>
              <a:rPr lang="en-US" baseline="0" dirty="0">
                <a:latin typeface="Arial" charset="0"/>
                <a:ea typeface="Arial" charset="0"/>
                <a:cs typeface="Arial" charset="0"/>
              </a:rPr>
              <a:t>Right click &gt; Format Picture</a:t>
            </a:r>
          </a:p>
          <a:p>
            <a:pPr marL="457200" indent="-457200">
              <a:buFont typeface="+mj-lt"/>
              <a:buAutoNum type="arabicPeriod"/>
            </a:pPr>
            <a:r>
              <a:rPr lang="en-US" baseline="0" dirty="0">
                <a:latin typeface="Arial" charset="0"/>
                <a:ea typeface="Arial" charset="0"/>
                <a:cs typeface="Arial" charset="0"/>
              </a:rPr>
              <a:t>Select Fill &gt; Picture or Texture fill</a:t>
            </a:r>
          </a:p>
          <a:p>
            <a:pPr marL="457200" indent="-457200">
              <a:buFont typeface="+mj-lt"/>
              <a:buAutoNum type="arabicPeriod"/>
            </a:pPr>
            <a:r>
              <a:rPr lang="en-US" baseline="0" dirty="0">
                <a:latin typeface="Arial" charset="0"/>
                <a:ea typeface="Arial" charset="0"/>
                <a:cs typeface="Arial" charset="0"/>
              </a:rPr>
              <a:t>Select replacement photo from desired destination</a:t>
            </a:r>
          </a:p>
          <a:p>
            <a:pPr marL="457200" marR="0" lvl="0" indent="-45720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400" b="1" i="0" u="none" strike="noStrike" kern="1200" dirty="0">
                <a:solidFill>
                  <a:schemeClr val="tx1"/>
                </a:solidFill>
                <a:effectLst/>
                <a:latin typeface="Arial Regular" charset="0"/>
                <a:ea typeface="+mn-ea"/>
                <a:cs typeface="+mn-cs"/>
              </a:rPr>
              <a:t>To resize: </a:t>
            </a:r>
            <a:r>
              <a:rPr lang="en-US" sz="2400" b="0" i="0" u="none" strike="noStrike" kern="1200" dirty="0">
                <a:solidFill>
                  <a:schemeClr val="tx1"/>
                </a:solidFill>
                <a:effectLst/>
                <a:latin typeface="Arial Regular" charset="0"/>
                <a:ea typeface="+mn-ea"/>
                <a:cs typeface="+mn-cs"/>
              </a:rPr>
              <a:t>Select Format Picture &gt; Crop &gt; Fill . Then you can position and resize the source photo as needed using white anchor points around the gray box.</a:t>
            </a:r>
            <a:endParaRPr lang="en-US" baseline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811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How to change Photos in this</a:t>
            </a:r>
            <a:r>
              <a:rPr lang="en-US" baseline="0" dirty="0">
                <a:latin typeface="Arial" charset="0"/>
                <a:ea typeface="Arial" charset="0"/>
                <a:cs typeface="Arial" charset="0"/>
              </a:rPr>
              <a:t> PPT: </a:t>
            </a:r>
          </a:p>
          <a:p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Select</a:t>
            </a:r>
            <a:r>
              <a:rPr lang="en-US" baseline="0" dirty="0">
                <a:latin typeface="Arial" charset="0"/>
                <a:ea typeface="Arial" charset="0"/>
                <a:cs typeface="Arial" charset="0"/>
              </a:rPr>
              <a:t> photo</a:t>
            </a:r>
          </a:p>
          <a:p>
            <a:pPr marL="457200" indent="-457200">
              <a:buFont typeface="+mj-lt"/>
              <a:buAutoNum type="arabicPeriod"/>
            </a:pPr>
            <a:r>
              <a:rPr lang="en-US" baseline="0" dirty="0">
                <a:latin typeface="Arial" charset="0"/>
                <a:ea typeface="Arial" charset="0"/>
                <a:cs typeface="Arial" charset="0"/>
              </a:rPr>
              <a:t>Right click &gt; Format Picture</a:t>
            </a:r>
          </a:p>
          <a:p>
            <a:pPr marL="457200" indent="-457200">
              <a:buFont typeface="+mj-lt"/>
              <a:buAutoNum type="arabicPeriod"/>
            </a:pPr>
            <a:r>
              <a:rPr lang="en-US" baseline="0" dirty="0">
                <a:latin typeface="Arial" charset="0"/>
                <a:ea typeface="Arial" charset="0"/>
                <a:cs typeface="Arial" charset="0"/>
              </a:rPr>
              <a:t>Select Fill &gt; Picture or Texture fill</a:t>
            </a:r>
          </a:p>
          <a:p>
            <a:pPr marL="457200" indent="-457200">
              <a:buFont typeface="+mj-lt"/>
              <a:buAutoNum type="arabicPeriod"/>
            </a:pPr>
            <a:r>
              <a:rPr lang="en-US" baseline="0" dirty="0">
                <a:latin typeface="Arial" charset="0"/>
                <a:ea typeface="Arial" charset="0"/>
                <a:cs typeface="Arial" charset="0"/>
              </a:rPr>
              <a:t>Select replacement photo from desired destination</a:t>
            </a:r>
          </a:p>
          <a:p>
            <a:pPr marL="457200" marR="0" lvl="0" indent="-45720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400" b="1" i="0" u="none" strike="noStrike" kern="1200" dirty="0">
                <a:solidFill>
                  <a:schemeClr val="tx1"/>
                </a:solidFill>
                <a:effectLst/>
                <a:latin typeface="Arial Regular" charset="0"/>
                <a:ea typeface="+mn-ea"/>
                <a:cs typeface="+mn-cs"/>
              </a:rPr>
              <a:t>To resize: </a:t>
            </a:r>
            <a:r>
              <a:rPr lang="en-US" sz="2400" b="0" i="0" u="none" strike="noStrike" kern="1200" dirty="0">
                <a:solidFill>
                  <a:schemeClr val="tx1"/>
                </a:solidFill>
                <a:effectLst/>
                <a:latin typeface="Arial Regular" charset="0"/>
                <a:ea typeface="+mn-ea"/>
                <a:cs typeface="+mn-cs"/>
              </a:rPr>
              <a:t>Select Format Picture &gt; Crop &gt; Fill . Then you can position and resize the source photo as needed using white anchor points around the gray box.</a:t>
            </a:r>
            <a:endParaRPr lang="en-US" baseline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72179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How to change Photos in this</a:t>
            </a:r>
            <a:r>
              <a:rPr lang="en-US" baseline="0" dirty="0">
                <a:latin typeface="Arial" charset="0"/>
                <a:ea typeface="Arial" charset="0"/>
                <a:cs typeface="Arial" charset="0"/>
              </a:rPr>
              <a:t> PPT: </a:t>
            </a:r>
          </a:p>
          <a:p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Select</a:t>
            </a:r>
            <a:r>
              <a:rPr lang="en-US" baseline="0" dirty="0">
                <a:latin typeface="Arial" charset="0"/>
                <a:ea typeface="Arial" charset="0"/>
                <a:cs typeface="Arial" charset="0"/>
              </a:rPr>
              <a:t> photo</a:t>
            </a:r>
          </a:p>
          <a:p>
            <a:pPr marL="457200" indent="-457200">
              <a:buFont typeface="+mj-lt"/>
              <a:buAutoNum type="arabicPeriod"/>
            </a:pPr>
            <a:r>
              <a:rPr lang="en-US" baseline="0" dirty="0">
                <a:latin typeface="Arial" charset="0"/>
                <a:ea typeface="Arial" charset="0"/>
                <a:cs typeface="Arial" charset="0"/>
              </a:rPr>
              <a:t>Right click &gt; Format Picture</a:t>
            </a:r>
          </a:p>
          <a:p>
            <a:pPr marL="457200" indent="-457200">
              <a:buFont typeface="+mj-lt"/>
              <a:buAutoNum type="arabicPeriod"/>
            </a:pPr>
            <a:r>
              <a:rPr lang="en-US" baseline="0" dirty="0">
                <a:latin typeface="Arial" charset="0"/>
                <a:ea typeface="Arial" charset="0"/>
                <a:cs typeface="Arial" charset="0"/>
              </a:rPr>
              <a:t>Select Fill &gt; Picture or Texture fill</a:t>
            </a:r>
          </a:p>
          <a:p>
            <a:pPr marL="457200" indent="-457200">
              <a:buFont typeface="+mj-lt"/>
              <a:buAutoNum type="arabicPeriod"/>
            </a:pPr>
            <a:r>
              <a:rPr lang="en-US" baseline="0" dirty="0">
                <a:latin typeface="Arial" charset="0"/>
                <a:ea typeface="Arial" charset="0"/>
                <a:cs typeface="Arial" charset="0"/>
              </a:rPr>
              <a:t>Select replacement photo from desired destination</a:t>
            </a:r>
          </a:p>
          <a:p>
            <a:pPr marL="457200" marR="0" lvl="0" indent="-45720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400" b="1" i="0" u="none" strike="noStrike" kern="1200" dirty="0">
                <a:solidFill>
                  <a:schemeClr val="tx1"/>
                </a:solidFill>
                <a:effectLst/>
                <a:latin typeface="Arial Regular" charset="0"/>
                <a:ea typeface="+mn-ea"/>
                <a:cs typeface="+mn-cs"/>
              </a:rPr>
              <a:t>To resize: </a:t>
            </a:r>
            <a:r>
              <a:rPr lang="en-US" sz="2400" b="0" i="0" u="none" strike="noStrike" kern="1200" dirty="0">
                <a:solidFill>
                  <a:schemeClr val="tx1"/>
                </a:solidFill>
                <a:effectLst/>
                <a:latin typeface="Arial Regular" charset="0"/>
                <a:ea typeface="+mn-ea"/>
                <a:cs typeface="+mn-cs"/>
              </a:rPr>
              <a:t>Select Format Picture &gt; Crop &gt; Fill . Then you can position and resize the source photo as needed using white anchor points around the gray box.</a:t>
            </a:r>
            <a:endParaRPr lang="en-US" baseline="0" dirty="0">
              <a:latin typeface="Arial" charset="0"/>
              <a:ea typeface="Arial" charset="0"/>
              <a:cs typeface="Arial" charset="0"/>
            </a:endParaRPr>
          </a:p>
          <a:p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26842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How to change Photos in this</a:t>
            </a:r>
            <a:r>
              <a:rPr lang="en-US" baseline="0" dirty="0">
                <a:latin typeface="Arial" charset="0"/>
                <a:ea typeface="Arial" charset="0"/>
                <a:cs typeface="Arial" charset="0"/>
              </a:rPr>
              <a:t> PPT: </a:t>
            </a:r>
          </a:p>
          <a:p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Select</a:t>
            </a:r>
            <a:r>
              <a:rPr lang="en-US" baseline="0" dirty="0">
                <a:latin typeface="Arial" charset="0"/>
                <a:ea typeface="Arial" charset="0"/>
                <a:cs typeface="Arial" charset="0"/>
              </a:rPr>
              <a:t> photo</a:t>
            </a:r>
          </a:p>
          <a:p>
            <a:pPr marL="457200" indent="-457200">
              <a:buFont typeface="+mj-lt"/>
              <a:buAutoNum type="arabicPeriod"/>
            </a:pPr>
            <a:r>
              <a:rPr lang="en-US" baseline="0" dirty="0">
                <a:latin typeface="Arial" charset="0"/>
                <a:ea typeface="Arial" charset="0"/>
                <a:cs typeface="Arial" charset="0"/>
              </a:rPr>
              <a:t>Right click &gt; Format Picture</a:t>
            </a:r>
          </a:p>
          <a:p>
            <a:pPr marL="457200" indent="-457200">
              <a:buFont typeface="+mj-lt"/>
              <a:buAutoNum type="arabicPeriod"/>
            </a:pPr>
            <a:r>
              <a:rPr lang="en-US" baseline="0" dirty="0">
                <a:latin typeface="Arial" charset="0"/>
                <a:ea typeface="Arial" charset="0"/>
                <a:cs typeface="Arial" charset="0"/>
              </a:rPr>
              <a:t>Select Fill &gt; Picture or Texture fill</a:t>
            </a:r>
          </a:p>
          <a:p>
            <a:pPr marL="457200" indent="-457200">
              <a:buFont typeface="+mj-lt"/>
              <a:buAutoNum type="arabicPeriod"/>
            </a:pPr>
            <a:r>
              <a:rPr lang="en-US" baseline="0" dirty="0">
                <a:latin typeface="Arial" charset="0"/>
                <a:ea typeface="Arial" charset="0"/>
                <a:cs typeface="Arial" charset="0"/>
              </a:rPr>
              <a:t>Select replacement photo from desired destination</a:t>
            </a:r>
          </a:p>
          <a:p>
            <a:pPr marL="457200" marR="0" lvl="0" indent="-45720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400" b="1" i="0" u="none" strike="noStrike" kern="1200" dirty="0">
                <a:solidFill>
                  <a:schemeClr val="tx1"/>
                </a:solidFill>
                <a:effectLst/>
                <a:latin typeface="Arial Regular" charset="0"/>
                <a:ea typeface="+mn-ea"/>
                <a:cs typeface="+mn-cs"/>
              </a:rPr>
              <a:t>To resize: </a:t>
            </a:r>
            <a:r>
              <a:rPr lang="en-US" sz="2400" b="0" i="0" u="none" strike="noStrike" kern="1200" dirty="0">
                <a:solidFill>
                  <a:schemeClr val="tx1"/>
                </a:solidFill>
                <a:effectLst/>
                <a:latin typeface="Arial Regular" charset="0"/>
                <a:ea typeface="+mn-ea"/>
                <a:cs typeface="+mn-cs"/>
              </a:rPr>
              <a:t>Select Format Picture &gt; Crop &gt; Fill . Then you can position and resize the source photo as needed using white anchor points around the gray box.</a:t>
            </a:r>
            <a:endParaRPr lang="en-US" baseline="0" dirty="0">
              <a:latin typeface="Arial" charset="0"/>
              <a:ea typeface="Arial" charset="0"/>
              <a:cs typeface="Arial" charset="0"/>
            </a:endParaRPr>
          </a:p>
          <a:p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8883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How to change Photos in this</a:t>
            </a:r>
            <a:r>
              <a:rPr lang="en-US" baseline="0" dirty="0">
                <a:latin typeface="Arial" charset="0"/>
                <a:ea typeface="Arial" charset="0"/>
                <a:cs typeface="Arial" charset="0"/>
              </a:rPr>
              <a:t> PPT: </a:t>
            </a:r>
          </a:p>
          <a:p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Select</a:t>
            </a:r>
            <a:r>
              <a:rPr lang="en-US" baseline="0" dirty="0">
                <a:latin typeface="Arial" charset="0"/>
                <a:ea typeface="Arial" charset="0"/>
                <a:cs typeface="Arial" charset="0"/>
              </a:rPr>
              <a:t> photo</a:t>
            </a:r>
          </a:p>
          <a:p>
            <a:pPr marL="457200" indent="-457200">
              <a:buFont typeface="+mj-lt"/>
              <a:buAutoNum type="arabicPeriod"/>
            </a:pPr>
            <a:r>
              <a:rPr lang="en-US" baseline="0" dirty="0">
                <a:latin typeface="Arial" charset="0"/>
                <a:ea typeface="Arial" charset="0"/>
                <a:cs typeface="Arial" charset="0"/>
              </a:rPr>
              <a:t>Right click &gt; Format Picture</a:t>
            </a:r>
          </a:p>
          <a:p>
            <a:pPr marL="457200" indent="-457200">
              <a:buFont typeface="+mj-lt"/>
              <a:buAutoNum type="arabicPeriod"/>
            </a:pPr>
            <a:r>
              <a:rPr lang="en-US" baseline="0" dirty="0">
                <a:latin typeface="Arial" charset="0"/>
                <a:ea typeface="Arial" charset="0"/>
                <a:cs typeface="Arial" charset="0"/>
              </a:rPr>
              <a:t>Select Fill &gt; Picture or Texture fill</a:t>
            </a:r>
          </a:p>
          <a:p>
            <a:pPr marL="457200" indent="-457200">
              <a:buFont typeface="+mj-lt"/>
              <a:buAutoNum type="arabicPeriod"/>
            </a:pPr>
            <a:r>
              <a:rPr lang="en-US" baseline="0" dirty="0">
                <a:latin typeface="Arial" charset="0"/>
                <a:ea typeface="Arial" charset="0"/>
                <a:cs typeface="Arial" charset="0"/>
              </a:rPr>
              <a:t>Select replacement photo from desired destination</a:t>
            </a:r>
          </a:p>
          <a:p>
            <a:pPr marL="457200" marR="0" lvl="0" indent="-45720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400" b="1" i="0" u="none" strike="noStrike" kern="1200" dirty="0">
                <a:solidFill>
                  <a:schemeClr val="tx1"/>
                </a:solidFill>
                <a:effectLst/>
                <a:latin typeface="Arial Regular" charset="0"/>
                <a:ea typeface="+mn-ea"/>
                <a:cs typeface="+mn-cs"/>
              </a:rPr>
              <a:t>To resize: </a:t>
            </a:r>
            <a:r>
              <a:rPr lang="en-US" sz="2400" b="0" i="0" u="none" strike="noStrike" kern="1200" dirty="0">
                <a:solidFill>
                  <a:schemeClr val="tx1"/>
                </a:solidFill>
                <a:effectLst/>
                <a:latin typeface="Arial Regular" charset="0"/>
                <a:ea typeface="+mn-ea"/>
                <a:cs typeface="+mn-cs"/>
              </a:rPr>
              <a:t>Select Format Picture &gt; Crop &gt; Fill . Then you can position and resize the source photo as needed using white anchor points around the gray box.</a:t>
            </a:r>
            <a:endParaRPr lang="en-US" baseline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062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5871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Arial" charset="0"/>
                <a:ea typeface="Arial" charset="0"/>
                <a:cs typeface="Arial" charset="0"/>
              </a:rPr>
              <a:t>How to change Photos in this</a:t>
            </a:r>
            <a:r>
              <a:rPr lang="en-US" baseline="0" dirty="0">
                <a:latin typeface="Arial" charset="0"/>
                <a:ea typeface="Arial" charset="0"/>
                <a:cs typeface="Arial" charset="0"/>
              </a:rPr>
              <a:t> PPT: </a:t>
            </a:r>
          </a:p>
          <a:p>
            <a:endParaRPr lang="en-US" dirty="0"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Select</a:t>
            </a:r>
            <a:r>
              <a:rPr lang="en-US" baseline="0" dirty="0">
                <a:latin typeface="Arial" charset="0"/>
                <a:ea typeface="Arial" charset="0"/>
                <a:cs typeface="Arial" charset="0"/>
              </a:rPr>
              <a:t> photo</a:t>
            </a:r>
          </a:p>
          <a:p>
            <a:pPr marL="457200" indent="-457200">
              <a:buFont typeface="+mj-lt"/>
              <a:buAutoNum type="arabicPeriod"/>
            </a:pPr>
            <a:r>
              <a:rPr lang="en-US" baseline="0" dirty="0">
                <a:latin typeface="Arial" charset="0"/>
                <a:ea typeface="Arial" charset="0"/>
                <a:cs typeface="Arial" charset="0"/>
              </a:rPr>
              <a:t>Right click &gt; Format Picture</a:t>
            </a:r>
          </a:p>
          <a:p>
            <a:pPr marL="457200" indent="-457200">
              <a:buFont typeface="+mj-lt"/>
              <a:buAutoNum type="arabicPeriod"/>
            </a:pPr>
            <a:r>
              <a:rPr lang="en-US" baseline="0" dirty="0">
                <a:latin typeface="Arial" charset="0"/>
                <a:ea typeface="Arial" charset="0"/>
                <a:cs typeface="Arial" charset="0"/>
              </a:rPr>
              <a:t>Select Fill &gt; Picture or Texture fill</a:t>
            </a:r>
          </a:p>
          <a:p>
            <a:pPr marL="457200" indent="-457200">
              <a:buFont typeface="+mj-lt"/>
              <a:buAutoNum type="arabicPeriod"/>
            </a:pPr>
            <a:r>
              <a:rPr lang="en-US" baseline="0" dirty="0">
                <a:latin typeface="Arial" charset="0"/>
                <a:ea typeface="Arial" charset="0"/>
                <a:cs typeface="Arial" charset="0"/>
              </a:rPr>
              <a:t>Select replacement photo from desired destination</a:t>
            </a:r>
          </a:p>
          <a:p>
            <a:pPr marL="457200" marR="0" lvl="0" indent="-45720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2400" b="1" i="0" u="none" strike="noStrike" kern="1200" dirty="0">
                <a:solidFill>
                  <a:schemeClr val="tx1"/>
                </a:solidFill>
                <a:effectLst/>
                <a:latin typeface="Arial Regular" charset="0"/>
                <a:ea typeface="+mn-ea"/>
                <a:cs typeface="+mn-cs"/>
              </a:rPr>
              <a:t>To resize: </a:t>
            </a:r>
            <a:r>
              <a:rPr lang="en-US" sz="2400" b="0" i="0" u="none" strike="noStrike" kern="1200" dirty="0">
                <a:solidFill>
                  <a:schemeClr val="tx1"/>
                </a:solidFill>
                <a:effectLst/>
                <a:latin typeface="Arial Regular" charset="0"/>
                <a:ea typeface="+mn-ea"/>
                <a:cs typeface="+mn-cs"/>
              </a:rPr>
              <a:t>Select Format Picture &gt; Crop &gt; Fill . Then you can position and resize the source photo as needed using white anchor points around the gray box.</a:t>
            </a:r>
            <a:endParaRPr lang="en-US" baseline="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6BE02D-20C0-F840-AFAC-BEA99C74FDC2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339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-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CEB4E5A-FF10-974B-953C-16C8A693305C}"/>
              </a:ext>
            </a:extLst>
          </p:cNvPr>
          <p:cNvCxnSpPr>
            <a:cxnSpLocks/>
          </p:cNvCxnSpPr>
          <p:nvPr/>
        </p:nvCxnSpPr>
        <p:spPr>
          <a:xfrm>
            <a:off x="640079" y="5806440"/>
            <a:ext cx="11551922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453BF76-CBE3-144D-A440-6AE95736E5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0079" y="1692275"/>
            <a:ext cx="10908790" cy="3200400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60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7" descr="Click to enter date">
            <a:extLst>
              <a:ext uri="{FF2B5EF4-FFF2-40B4-BE49-F238E27FC236}">
                <a16:creationId xmlns:a16="http://schemas.microsoft.com/office/drawing/2014/main" id="{0C6B3B07-0FB6-2845-B68A-69FAB585C1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0080" y="6062472"/>
            <a:ext cx="4341675" cy="301221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A97330F-58B3-F24F-B69A-8581F10E0267}"/>
              </a:ext>
            </a:extLst>
          </p:cNvPr>
          <p:cNvGrpSpPr/>
          <p:nvPr/>
        </p:nvGrpSpPr>
        <p:grpSpPr>
          <a:xfrm>
            <a:off x="640079" y="640080"/>
            <a:ext cx="2321508" cy="643748"/>
            <a:chOff x="4465225" y="2973986"/>
            <a:chExt cx="3264313" cy="905185"/>
          </a:xfrm>
        </p:grpSpPr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7F0F0D48-244F-444E-B360-12B556E0169D}"/>
                </a:ext>
              </a:extLst>
            </p:cNvPr>
            <p:cNvSpPr/>
            <p:nvPr/>
          </p:nvSpPr>
          <p:spPr>
            <a:xfrm>
              <a:off x="5595395" y="3666197"/>
              <a:ext cx="114300" cy="170284"/>
            </a:xfrm>
            <a:custGeom>
              <a:avLst/>
              <a:gdLst>
                <a:gd name="connsiteX0" fmla="*/ 7210 w 114300"/>
                <a:gd name="connsiteY0" fmla="*/ 14539 h 170283"/>
                <a:gd name="connsiteX1" fmla="*/ 12795 w 114300"/>
                <a:gd name="connsiteY1" fmla="*/ 7160 h 170283"/>
                <a:gd name="connsiteX2" fmla="*/ 14639 w 114300"/>
                <a:gd name="connsiteY2" fmla="*/ 7160 h 170283"/>
                <a:gd name="connsiteX3" fmla="*/ 21688 w 114300"/>
                <a:gd name="connsiteY3" fmla="*/ 7160 h 170283"/>
                <a:gd name="connsiteX4" fmla="*/ 28951 w 114300"/>
                <a:gd name="connsiteY4" fmla="*/ 12703 h 170283"/>
                <a:gd name="connsiteX5" fmla="*/ 28927 w 114300"/>
                <a:gd name="connsiteY5" fmla="*/ 14539 h 170283"/>
                <a:gd name="connsiteX6" fmla="*/ 28927 w 114300"/>
                <a:gd name="connsiteY6" fmla="*/ 66097 h 170283"/>
                <a:gd name="connsiteX7" fmla="*/ 28260 w 114300"/>
                <a:gd name="connsiteY7" fmla="*/ 75557 h 170283"/>
                <a:gd name="connsiteX8" fmla="*/ 28260 w 114300"/>
                <a:gd name="connsiteY8" fmla="*/ 75557 h 170283"/>
                <a:gd name="connsiteX9" fmla="*/ 71980 w 114300"/>
                <a:gd name="connsiteY9" fmla="*/ 49447 h 170283"/>
                <a:gd name="connsiteX10" fmla="*/ 111413 w 114300"/>
                <a:gd name="connsiteY10" fmla="*/ 93058 h 170283"/>
                <a:gd name="connsiteX11" fmla="*/ 111413 w 114300"/>
                <a:gd name="connsiteY11" fmla="*/ 158523 h 170283"/>
                <a:gd name="connsiteX12" fmla="*/ 105621 w 114300"/>
                <a:gd name="connsiteY12" fmla="*/ 165913 h 170283"/>
                <a:gd name="connsiteX13" fmla="*/ 103888 w 114300"/>
                <a:gd name="connsiteY13" fmla="*/ 165902 h 170283"/>
                <a:gd name="connsiteX14" fmla="*/ 96935 w 114300"/>
                <a:gd name="connsiteY14" fmla="*/ 165902 h 170283"/>
                <a:gd name="connsiteX15" fmla="*/ 89423 w 114300"/>
                <a:gd name="connsiteY15" fmla="*/ 160466 h 170283"/>
                <a:gd name="connsiteX16" fmla="*/ 89410 w 114300"/>
                <a:gd name="connsiteY16" fmla="*/ 158523 h 170283"/>
                <a:gd name="connsiteX17" fmla="*/ 89410 w 114300"/>
                <a:gd name="connsiteY17" fmla="*/ 97978 h 170283"/>
                <a:gd name="connsiteX18" fmla="*/ 67693 w 114300"/>
                <a:gd name="connsiteY18" fmla="*/ 69597 h 170283"/>
                <a:gd name="connsiteX19" fmla="*/ 29593 w 114300"/>
                <a:gd name="connsiteY19" fmla="*/ 112168 h 170283"/>
                <a:gd name="connsiteX20" fmla="*/ 29593 w 114300"/>
                <a:gd name="connsiteY20" fmla="*/ 158712 h 170283"/>
                <a:gd name="connsiteX21" fmla="*/ 24203 w 114300"/>
                <a:gd name="connsiteY21" fmla="*/ 166067 h 170283"/>
                <a:gd name="connsiteX22" fmla="*/ 22354 w 114300"/>
                <a:gd name="connsiteY22" fmla="*/ 166091 h 170283"/>
                <a:gd name="connsiteX23" fmla="*/ 14830 w 114300"/>
                <a:gd name="connsiteY23" fmla="*/ 166091 h 170283"/>
                <a:gd name="connsiteX24" fmla="*/ 7400 w 114300"/>
                <a:gd name="connsiteY24" fmla="*/ 160544 h 170283"/>
                <a:gd name="connsiteX25" fmla="*/ 7400 w 114300"/>
                <a:gd name="connsiteY25" fmla="*/ 158712 h 170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14300" h="170283">
                  <a:moveTo>
                    <a:pt x="7210" y="14539"/>
                  </a:moveTo>
                  <a:cubicBezTo>
                    <a:pt x="6700" y="10969"/>
                    <a:pt x="9201" y="7666"/>
                    <a:pt x="12795" y="7160"/>
                  </a:cubicBezTo>
                  <a:cubicBezTo>
                    <a:pt x="13406" y="7074"/>
                    <a:pt x="14027" y="7074"/>
                    <a:pt x="14639" y="7160"/>
                  </a:cubicBezTo>
                  <a:lnTo>
                    <a:pt x="21688" y="7160"/>
                  </a:lnTo>
                  <a:cubicBezTo>
                    <a:pt x="25235" y="6699"/>
                    <a:pt x="28486" y="9180"/>
                    <a:pt x="28951" y="12703"/>
                  </a:cubicBezTo>
                  <a:cubicBezTo>
                    <a:pt x="29031" y="13313"/>
                    <a:pt x="29023" y="13931"/>
                    <a:pt x="28927" y="14539"/>
                  </a:cubicBezTo>
                  <a:lnTo>
                    <a:pt x="28927" y="66097"/>
                  </a:lnTo>
                  <a:cubicBezTo>
                    <a:pt x="28936" y="69262"/>
                    <a:pt x="28713" y="72424"/>
                    <a:pt x="28260" y="75557"/>
                  </a:cubicBezTo>
                  <a:lnTo>
                    <a:pt x="28260" y="75557"/>
                  </a:lnTo>
                  <a:cubicBezTo>
                    <a:pt x="36515" y="59182"/>
                    <a:pt x="53546" y="49010"/>
                    <a:pt x="71980" y="49447"/>
                  </a:cubicBezTo>
                  <a:cubicBezTo>
                    <a:pt x="98935" y="49447"/>
                    <a:pt x="111413" y="64016"/>
                    <a:pt x="111413" y="93058"/>
                  </a:cubicBezTo>
                  <a:lnTo>
                    <a:pt x="111413" y="158523"/>
                  </a:lnTo>
                  <a:cubicBezTo>
                    <a:pt x="111868" y="162152"/>
                    <a:pt x="109275" y="165461"/>
                    <a:pt x="105621" y="165913"/>
                  </a:cubicBezTo>
                  <a:cubicBezTo>
                    <a:pt x="105045" y="165984"/>
                    <a:pt x="104463" y="165980"/>
                    <a:pt x="103888" y="165902"/>
                  </a:cubicBezTo>
                  <a:lnTo>
                    <a:pt x="96935" y="165902"/>
                  </a:lnTo>
                  <a:cubicBezTo>
                    <a:pt x="93349" y="166461"/>
                    <a:pt x="89986" y="164028"/>
                    <a:pt x="89423" y="160466"/>
                  </a:cubicBezTo>
                  <a:cubicBezTo>
                    <a:pt x="89321" y="159823"/>
                    <a:pt x="89317" y="159168"/>
                    <a:pt x="89410" y="158523"/>
                  </a:cubicBezTo>
                  <a:lnTo>
                    <a:pt x="89410" y="97978"/>
                  </a:lnTo>
                  <a:cubicBezTo>
                    <a:pt x="89410" y="82085"/>
                    <a:pt x="85981" y="69597"/>
                    <a:pt x="67693" y="69597"/>
                  </a:cubicBezTo>
                  <a:cubicBezTo>
                    <a:pt x="45691" y="69597"/>
                    <a:pt x="29593" y="87666"/>
                    <a:pt x="29593" y="112168"/>
                  </a:cubicBezTo>
                  <a:lnTo>
                    <a:pt x="29593" y="158712"/>
                  </a:lnTo>
                  <a:cubicBezTo>
                    <a:pt x="30150" y="162222"/>
                    <a:pt x="27736" y="165515"/>
                    <a:pt x="24203" y="166067"/>
                  </a:cubicBezTo>
                  <a:cubicBezTo>
                    <a:pt x="23591" y="166163"/>
                    <a:pt x="22968" y="166171"/>
                    <a:pt x="22354" y="166091"/>
                  </a:cubicBezTo>
                  <a:lnTo>
                    <a:pt x="14830" y="166091"/>
                  </a:lnTo>
                  <a:cubicBezTo>
                    <a:pt x="11236" y="166597"/>
                    <a:pt x="7909" y="164114"/>
                    <a:pt x="7400" y="160544"/>
                  </a:cubicBezTo>
                  <a:cubicBezTo>
                    <a:pt x="7313" y="159937"/>
                    <a:pt x="7313" y="159320"/>
                    <a:pt x="7400" y="158712"/>
                  </a:cubicBezTo>
                  <a:close/>
                </a:path>
              </a:pathLst>
            </a:custGeom>
            <a:solidFill>
              <a:srgbClr val="A2A9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222D516B-45EB-DE47-A936-257BC7923F95}"/>
                </a:ext>
              </a:extLst>
            </p:cNvPr>
            <p:cNvSpPr/>
            <p:nvPr/>
          </p:nvSpPr>
          <p:spPr>
            <a:xfrm>
              <a:off x="5731452" y="3708549"/>
              <a:ext cx="114300" cy="132443"/>
            </a:xfrm>
            <a:custGeom>
              <a:avLst/>
              <a:gdLst>
                <a:gd name="connsiteX0" fmla="*/ 64035 w 114300"/>
                <a:gd name="connsiteY0" fmla="*/ 7095 h 132442"/>
                <a:gd name="connsiteX1" fmla="*/ 113374 w 114300"/>
                <a:gd name="connsiteY1" fmla="*/ 61302 h 132442"/>
                <a:gd name="connsiteX2" fmla="*/ 105851 w 114300"/>
                <a:gd name="connsiteY2" fmla="*/ 68965 h 132442"/>
                <a:gd name="connsiteX3" fmla="*/ 105659 w 114300"/>
                <a:gd name="connsiteY3" fmla="*/ 68965 h 132442"/>
                <a:gd name="connsiteX4" fmla="*/ 29459 w 114300"/>
                <a:gd name="connsiteY4" fmla="*/ 68965 h 132442"/>
                <a:gd name="connsiteX5" fmla="*/ 68114 w 114300"/>
                <a:gd name="connsiteY5" fmla="*/ 107390 h 132442"/>
                <a:gd name="connsiteX6" fmla="*/ 69274 w 114300"/>
                <a:gd name="connsiteY6" fmla="*/ 107373 h 132442"/>
                <a:gd name="connsiteX7" fmla="*/ 96610 w 114300"/>
                <a:gd name="connsiteY7" fmla="*/ 97913 h 132442"/>
                <a:gd name="connsiteX8" fmla="*/ 105973 w 114300"/>
                <a:gd name="connsiteY8" fmla="*/ 99021 h 132442"/>
                <a:gd name="connsiteX9" fmla="*/ 106802 w 114300"/>
                <a:gd name="connsiteY9" fmla="*/ 100373 h 132442"/>
                <a:gd name="connsiteX10" fmla="*/ 108897 w 114300"/>
                <a:gd name="connsiteY10" fmla="*/ 103778 h 132442"/>
                <a:gd name="connsiteX11" fmla="*/ 107477 w 114300"/>
                <a:gd name="connsiteY11" fmla="*/ 113172 h 132442"/>
                <a:gd name="connsiteX12" fmla="*/ 106612 w 114300"/>
                <a:gd name="connsiteY12" fmla="*/ 113712 h 132442"/>
                <a:gd name="connsiteX13" fmla="*/ 67845 w 114300"/>
                <a:gd name="connsiteY13" fmla="*/ 125821 h 132442"/>
                <a:gd name="connsiteX14" fmla="*/ 7193 w 114300"/>
                <a:gd name="connsiteY14" fmla="*/ 70365 h 132442"/>
                <a:gd name="connsiteX15" fmla="*/ 7170 w 114300"/>
                <a:gd name="connsiteY15" fmla="*/ 66221 h 132442"/>
                <a:gd name="connsiteX16" fmla="*/ 64035 w 114300"/>
                <a:gd name="connsiteY16" fmla="*/ 7095 h 132442"/>
                <a:gd name="connsiteX17" fmla="*/ 91371 w 114300"/>
                <a:gd name="connsiteY17" fmla="*/ 54396 h 132442"/>
                <a:gd name="connsiteX18" fmla="*/ 63558 w 114300"/>
                <a:gd name="connsiteY18" fmla="*/ 24123 h 132442"/>
                <a:gd name="connsiteX19" fmla="*/ 30030 w 114300"/>
                <a:gd name="connsiteY19" fmla="*/ 54396 h 132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4300" h="132442">
                  <a:moveTo>
                    <a:pt x="64035" y="7095"/>
                  </a:moveTo>
                  <a:cubicBezTo>
                    <a:pt x="95753" y="7095"/>
                    <a:pt x="113374" y="29610"/>
                    <a:pt x="113374" y="61302"/>
                  </a:cubicBezTo>
                  <a:cubicBezTo>
                    <a:pt x="113427" y="65482"/>
                    <a:pt x="110059" y="68912"/>
                    <a:pt x="105851" y="68965"/>
                  </a:cubicBezTo>
                  <a:cubicBezTo>
                    <a:pt x="105787" y="68966"/>
                    <a:pt x="105723" y="68966"/>
                    <a:pt x="105659" y="68965"/>
                  </a:cubicBezTo>
                  <a:lnTo>
                    <a:pt x="29459" y="68965"/>
                  </a:lnTo>
                  <a:cubicBezTo>
                    <a:pt x="29450" y="90177"/>
                    <a:pt x="46756" y="107381"/>
                    <a:pt x="68114" y="107390"/>
                  </a:cubicBezTo>
                  <a:cubicBezTo>
                    <a:pt x="68500" y="107390"/>
                    <a:pt x="68887" y="107385"/>
                    <a:pt x="69274" y="107373"/>
                  </a:cubicBezTo>
                  <a:cubicBezTo>
                    <a:pt x="79169" y="107197"/>
                    <a:pt x="88748" y="103882"/>
                    <a:pt x="96610" y="97913"/>
                  </a:cubicBezTo>
                  <a:cubicBezTo>
                    <a:pt x="99504" y="95651"/>
                    <a:pt x="103696" y="96147"/>
                    <a:pt x="105973" y="99021"/>
                  </a:cubicBezTo>
                  <a:cubicBezTo>
                    <a:pt x="106303" y="99437"/>
                    <a:pt x="106581" y="99891"/>
                    <a:pt x="106802" y="100373"/>
                  </a:cubicBezTo>
                  <a:lnTo>
                    <a:pt x="108897" y="103778"/>
                  </a:lnTo>
                  <a:cubicBezTo>
                    <a:pt x="111117" y="106762"/>
                    <a:pt x="110481" y="110968"/>
                    <a:pt x="107477" y="113172"/>
                  </a:cubicBezTo>
                  <a:cubicBezTo>
                    <a:pt x="107202" y="113373"/>
                    <a:pt x="106913" y="113554"/>
                    <a:pt x="106612" y="113712"/>
                  </a:cubicBezTo>
                  <a:cubicBezTo>
                    <a:pt x="95234" y="121578"/>
                    <a:pt x="81708" y="125803"/>
                    <a:pt x="67845" y="125821"/>
                  </a:cubicBezTo>
                  <a:cubicBezTo>
                    <a:pt x="35678" y="127141"/>
                    <a:pt x="8523" y="102313"/>
                    <a:pt x="7193" y="70365"/>
                  </a:cubicBezTo>
                  <a:cubicBezTo>
                    <a:pt x="7136" y="68985"/>
                    <a:pt x="7128" y="67602"/>
                    <a:pt x="7170" y="66221"/>
                  </a:cubicBezTo>
                  <a:cubicBezTo>
                    <a:pt x="6694" y="30462"/>
                    <a:pt x="31173" y="7095"/>
                    <a:pt x="64035" y="7095"/>
                  </a:cubicBezTo>
                  <a:close/>
                  <a:moveTo>
                    <a:pt x="91371" y="54396"/>
                  </a:moveTo>
                  <a:cubicBezTo>
                    <a:pt x="90705" y="34435"/>
                    <a:pt x="78703" y="24123"/>
                    <a:pt x="63558" y="24123"/>
                  </a:cubicBezTo>
                  <a:cubicBezTo>
                    <a:pt x="46187" y="24097"/>
                    <a:pt x="31654" y="37218"/>
                    <a:pt x="30030" y="54396"/>
                  </a:cubicBezTo>
                  <a:close/>
                </a:path>
              </a:pathLst>
            </a:custGeom>
            <a:solidFill>
              <a:srgbClr val="A2A9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1EA3E85D-B1B5-6B45-B9F4-5742F88810CC}"/>
                </a:ext>
              </a:extLst>
            </p:cNvPr>
            <p:cNvSpPr/>
            <p:nvPr/>
          </p:nvSpPr>
          <p:spPr>
            <a:xfrm>
              <a:off x="5861009" y="3708737"/>
              <a:ext cx="104775" cy="132443"/>
            </a:xfrm>
            <a:custGeom>
              <a:avLst/>
              <a:gdLst>
                <a:gd name="connsiteX0" fmla="*/ 74876 w 104775"/>
                <a:gd name="connsiteY0" fmla="*/ 53262 h 132442"/>
                <a:gd name="connsiteX1" fmla="*/ 80686 w 104775"/>
                <a:gd name="connsiteY1" fmla="*/ 53262 h 132442"/>
                <a:gd name="connsiteX2" fmla="*/ 80686 w 104775"/>
                <a:gd name="connsiteY2" fmla="*/ 50329 h 132442"/>
                <a:gd name="connsiteX3" fmla="*/ 61636 w 104775"/>
                <a:gd name="connsiteY3" fmla="*/ 25387 h 132442"/>
                <a:gd name="connsiteX4" fmla="*/ 55826 w 104775"/>
                <a:gd name="connsiteY4" fmla="*/ 25354 h 132442"/>
                <a:gd name="connsiteX5" fmla="*/ 30013 w 104775"/>
                <a:gd name="connsiteY5" fmla="*/ 32544 h 132442"/>
                <a:gd name="connsiteX6" fmla="*/ 20251 w 104775"/>
                <a:gd name="connsiteY6" fmla="*/ 30544 h 132442"/>
                <a:gd name="connsiteX7" fmla="*/ 19822 w 104775"/>
                <a:gd name="connsiteY7" fmla="*/ 29801 h 132442"/>
                <a:gd name="connsiteX8" fmla="*/ 18012 w 104775"/>
                <a:gd name="connsiteY8" fmla="*/ 26679 h 132442"/>
                <a:gd name="connsiteX9" fmla="*/ 19312 w 104775"/>
                <a:gd name="connsiteY9" fmla="*/ 17268 h 132442"/>
                <a:gd name="connsiteX10" fmla="*/ 20488 w 104775"/>
                <a:gd name="connsiteY10" fmla="*/ 16556 h 132442"/>
                <a:gd name="connsiteX11" fmla="*/ 57636 w 104775"/>
                <a:gd name="connsiteY11" fmla="*/ 7096 h 132442"/>
                <a:gd name="connsiteX12" fmla="*/ 102689 w 104775"/>
                <a:gd name="connsiteY12" fmla="*/ 51654 h 132442"/>
                <a:gd name="connsiteX13" fmla="*/ 102689 w 104775"/>
                <a:gd name="connsiteY13" fmla="*/ 116172 h 132442"/>
                <a:gd name="connsiteX14" fmla="*/ 96883 w 104775"/>
                <a:gd name="connsiteY14" fmla="*/ 123551 h 132442"/>
                <a:gd name="connsiteX15" fmla="*/ 95260 w 104775"/>
                <a:gd name="connsiteY15" fmla="*/ 123551 h 132442"/>
                <a:gd name="connsiteX16" fmla="*/ 89545 w 104775"/>
                <a:gd name="connsiteY16" fmla="*/ 123551 h 132442"/>
                <a:gd name="connsiteX17" fmla="*/ 82115 w 104775"/>
                <a:gd name="connsiteY17" fmla="*/ 117784 h 132442"/>
                <a:gd name="connsiteX18" fmla="*/ 82115 w 104775"/>
                <a:gd name="connsiteY18" fmla="*/ 116172 h 132442"/>
                <a:gd name="connsiteX19" fmla="*/ 82115 w 104775"/>
                <a:gd name="connsiteY19" fmla="*/ 109456 h 132442"/>
                <a:gd name="connsiteX20" fmla="*/ 82782 w 104775"/>
                <a:gd name="connsiteY20" fmla="*/ 102455 h 132442"/>
                <a:gd name="connsiteX21" fmla="*/ 82591 w 104775"/>
                <a:gd name="connsiteY21" fmla="*/ 102455 h 132442"/>
                <a:gd name="connsiteX22" fmla="*/ 45253 w 104775"/>
                <a:gd name="connsiteY22" fmla="*/ 126295 h 132442"/>
                <a:gd name="connsiteX23" fmla="*/ 7153 w 104775"/>
                <a:gd name="connsiteY23" fmla="*/ 92522 h 132442"/>
                <a:gd name="connsiteX24" fmla="*/ 74876 w 104775"/>
                <a:gd name="connsiteY24" fmla="*/ 53262 h 132442"/>
                <a:gd name="connsiteX25" fmla="*/ 49921 w 104775"/>
                <a:gd name="connsiteY25" fmla="*/ 108793 h 132442"/>
                <a:gd name="connsiteX26" fmla="*/ 80972 w 104775"/>
                <a:gd name="connsiteY26" fmla="*/ 72561 h 132442"/>
                <a:gd name="connsiteX27" fmla="*/ 80972 w 104775"/>
                <a:gd name="connsiteY27" fmla="*/ 67642 h 132442"/>
                <a:gd name="connsiteX28" fmla="*/ 75067 w 104775"/>
                <a:gd name="connsiteY28" fmla="*/ 67642 h 132442"/>
                <a:gd name="connsiteX29" fmla="*/ 28680 w 104775"/>
                <a:gd name="connsiteY29" fmla="*/ 90535 h 132442"/>
                <a:gd name="connsiteX30" fmla="*/ 48262 w 104775"/>
                <a:gd name="connsiteY30" fmla="*/ 108912 h 132442"/>
                <a:gd name="connsiteX31" fmla="*/ 49921 w 104775"/>
                <a:gd name="connsiteY31" fmla="*/ 108793 h 132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04775" h="132442">
                  <a:moveTo>
                    <a:pt x="74876" y="53262"/>
                  </a:moveTo>
                  <a:lnTo>
                    <a:pt x="80686" y="53262"/>
                  </a:lnTo>
                  <a:lnTo>
                    <a:pt x="80686" y="50329"/>
                  </a:lnTo>
                  <a:cubicBezTo>
                    <a:pt x="82361" y="38217"/>
                    <a:pt x="73832" y="27050"/>
                    <a:pt x="61636" y="25387"/>
                  </a:cubicBezTo>
                  <a:cubicBezTo>
                    <a:pt x="59709" y="25125"/>
                    <a:pt x="57756" y="25114"/>
                    <a:pt x="55826" y="25354"/>
                  </a:cubicBezTo>
                  <a:cubicBezTo>
                    <a:pt x="46745" y="25521"/>
                    <a:pt x="37858" y="27996"/>
                    <a:pt x="30013" y="32544"/>
                  </a:cubicBezTo>
                  <a:cubicBezTo>
                    <a:pt x="26761" y="34669"/>
                    <a:pt x="22391" y="33774"/>
                    <a:pt x="20251" y="30544"/>
                  </a:cubicBezTo>
                  <a:cubicBezTo>
                    <a:pt x="20093" y="30305"/>
                    <a:pt x="19949" y="30057"/>
                    <a:pt x="19822" y="29801"/>
                  </a:cubicBezTo>
                  <a:lnTo>
                    <a:pt x="18012" y="26679"/>
                  </a:lnTo>
                  <a:cubicBezTo>
                    <a:pt x="15754" y="23724"/>
                    <a:pt x="16336" y="19510"/>
                    <a:pt x="19312" y="17268"/>
                  </a:cubicBezTo>
                  <a:cubicBezTo>
                    <a:pt x="19679" y="16992"/>
                    <a:pt x="20073" y="16753"/>
                    <a:pt x="20488" y="16556"/>
                  </a:cubicBezTo>
                  <a:cubicBezTo>
                    <a:pt x="31847" y="10286"/>
                    <a:pt x="44641" y="7027"/>
                    <a:pt x="57636" y="7096"/>
                  </a:cubicBezTo>
                  <a:cubicBezTo>
                    <a:pt x="86211" y="7096"/>
                    <a:pt x="102689" y="22800"/>
                    <a:pt x="102689" y="51654"/>
                  </a:cubicBezTo>
                  <a:lnTo>
                    <a:pt x="102689" y="116172"/>
                  </a:lnTo>
                  <a:cubicBezTo>
                    <a:pt x="103137" y="119803"/>
                    <a:pt x="100538" y="123106"/>
                    <a:pt x="96883" y="123551"/>
                  </a:cubicBezTo>
                  <a:cubicBezTo>
                    <a:pt x="96344" y="123617"/>
                    <a:pt x="95799" y="123617"/>
                    <a:pt x="95260" y="123551"/>
                  </a:cubicBezTo>
                  <a:lnTo>
                    <a:pt x="89545" y="123551"/>
                  </a:lnTo>
                  <a:cubicBezTo>
                    <a:pt x="85890" y="123996"/>
                    <a:pt x="82563" y="121415"/>
                    <a:pt x="82115" y="117784"/>
                  </a:cubicBezTo>
                  <a:cubicBezTo>
                    <a:pt x="82049" y="117249"/>
                    <a:pt x="82049" y="116708"/>
                    <a:pt x="82115" y="116172"/>
                  </a:cubicBezTo>
                  <a:lnTo>
                    <a:pt x="82115" y="109456"/>
                  </a:lnTo>
                  <a:cubicBezTo>
                    <a:pt x="82076" y="107105"/>
                    <a:pt x="82300" y="104757"/>
                    <a:pt x="82782" y="102455"/>
                  </a:cubicBezTo>
                  <a:lnTo>
                    <a:pt x="82591" y="102455"/>
                  </a:lnTo>
                  <a:cubicBezTo>
                    <a:pt x="75630" y="116726"/>
                    <a:pt x="61215" y="125930"/>
                    <a:pt x="45253" y="126295"/>
                  </a:cubicBezTo>
                  <a:cubicBezTo>
                    <a:pt x="25060" y="126295"/>
                    <a:pt x="7153" y="113902"/>
                    <a:pt x="7153" y="92522"/>
                  </a:cubicBezTo>
                  <a:cubicBezTo>
                    <a:pt x="6391" y="57046"/>
                    <a:pt x="51064" y="53262"/>
                    <a:pt x="74876" y="53262"/>
                  </a:cubicBezTo>
                  <a:close/>
                  <a:moveTo>
                    <a:pt x="49921" y="108793"/>
                  </a:moveTo>
                  <a:cubicBezTo>
                    <a:pt x="68971" y="108793"/>
                    <a:pt x="80972" y="89873"/>
                    <a:pt x="80972" y="72561"/>
                  </a:cubicBezTo>
                  <a:lnTo>
                    <a:pt x="80972" y="67642"/>
                  </a:lnTo>
                  <a:lnTo>
                    <a:pt x="75067" y="67642"/>
                  </a:lnTo>
                  <a:cubicBezTo>
                    <a:pt x="58969" y="67642"/>
                    <a:pt x="28680" y="68966"/>
                    <a:pt x="28680" y="90535"/>
                  </a:cubicBezTo>
                  <a:cubicBezTo>
                    <a:pt x="28978" y="100980"/>
                    <a:pt x="37745" y="109208"/>
                    <a:pt x="48262" y="108912"/>
                  </a:cubicBezTo>
                  <a:cubicBezTo>
                    <a:pt x="48816" y="108897"/>
                    <a:pt x="49370" y="108857"/>
                    <a:pt x="49921" y="108793"/>
                  </a:cubicBezTo>
                  <a:close/>
                </a:path>
              </a:pathLst>
            </a:custGeom>
            <a:solidFill>
              <a:srgbClr val="A2A9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9A50543F-2DDB-4845-B480-3CA55351F6B9}"/>
                </a:ext>
              </a:extLst>
            </p:cNvPr>
            <p:cNvSpPr/>
            <p:nvPr/>
          </p:nvSpPr>
          <p:spPr>
            <a:xfrm>
              <a:off x="5994967" y="3666183"/>
              <a:ext cx="47625" cy="170284"/>
            </a:xfrm>
            <a:custGeom>
              <a:avLst/>
              <a:gdLst>
                <a:gd name="connsiteX0" fmla="*/ 7212 w 47625"/>
                <a:gd name="connsiteY0" fmla="*/ 14553 h 170283"/>
                <a:gd name="connsiteX1" fmla="*/ 12780 w 47625"/>
                <a:gd name="connsiteY1" fmla="*/ 7162 h 170283"/>
                <a:gd name="connsiteX2" fmla="*/ 14736 w 47625"/>
                <a:gd name="connsiteY2" fmla="*/ 7174 h 170283"/>
                <a:gd name="connsiteX3" fmla="*/ 21690 w 47625"/>
                <a:gd name="connsiteY3" fmla="*/ 7174 h 170283"/>
                <a:gd name="connsiteX4" fmla="*/ 29204 w 47625"/>
                <a:gd name="connsiteY4" fmla="*/ 12832 h 170283"/>
                <a:gd name="connsiteX5" fmla="*/ 29215 w 47625"/>
                <a:gd name="connsiteY5" fmla="*/ 14553 h 170283"/>
                <a:gd name="connsiteX6" fmla="*/ 29215 w 47625"/>
                <a:gd name="connsiteY6" fmla="*/ 132238 h 170283"/>
                <a:gd name="connsiteX7" fmla="*/ 39597 w 47625"/>
                <a:gd name="connsiteY7" fmla="*/ 147280 h 170283"/>
                <a:gd name="connsiteX8" fmla="*/ 45519 w 47625"/>
                <a:gd name="connsiteY8" fmla="*/ 153502 h 170283"/>
                <a:gd name="connsiteX9" fmla="*/ 45502 w 47625"/>
                <a:gd name="connsiteY9" fmla="*/ 153807 h 170283"/>
                <a:gd name="connsiteX10" fmla="*/ 45502 w 47625"/>
                <a:gd name="connsiteY10" fmla="*/ 159200 h 170283"/>
                <a:gd name="connsiteX11" fmla="*/ 39850 w 47625"/>
                <a:gd name="connsiteY11" fmla="*/ 166862 h 170283"/>
                <a:gd name="connsiteX12" fmla="*/ 37787 w 47625"/>
                <a:gd name="connsiteY12" fmla="*/ 166862 h 170283"/>
                <a:gd name="connsiteX13" fmla="*/ 7212 w 47625"/>
                <a:gd name="connsiteY13" fmla="*/ 134887 h 170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7625" h="170283">
                  <a:moveTo>
                    <a:pt x="7212" y="14553"/>
                  </a:moveTo>
                  <a:cubicBezTo>
                    <a:pt x="6694" y="10985"/>
                    <a:pt x="9187" y="7676"/>
                    <a:pt x="12780" y="7162"/>
                  </a:cubicBezTo>
                  <a:cubicBezTo>
                    <a:pt x="13429" y="7069"/>
                    <a:pt x="14088" y="7073"/>
                    <a:pt x="14736" y="7174"/>
                  </a:cubicBezTo>
                  <a:lnTo>
                    <a:pt x="21690" y="7174"/>
                  </a:lnTo>
                  <a:cubicBezTo>
                    <a:pt x="25338" y="6676"/>
                    <a:pt x="28702" y="9209"/>
                    <a:pt x="29204" y="12832"/>
                  </a:cubicBezTo>
                  <a:cubicBezTo>
                    <a:pt x="29283" y="13403"/>
                    <a:pt x="29286" y="13982"/>
                    <a:pt x="29215" y="14553"/>
                  </a:cubicBezTo>
                  <a:lnTo>
                    <a:pt x="29215" y="132238"/>
                  </a:lnTo>
                  <a:cubicBezTo>
                    <a:pt x="29215" y="145009"/>
                    <a:pt x="34834" y="146807"/>
                    <a:pt x="39597" y="147280"/>
                  </a:cubicBezTo>
                  <a:cubicBezTo>
                    <a:pt x="42962" y="147374"/>
                    <a:pt x="45614" y="150160"/>
                    <a:pt x="45519" y="153502"/>
                  </a:cubicBezTo>
                  <a:cubicBezTo>
                    <a:pt x="45516" y="153604"/>
                    <a:pt x="45510" y="153706"/>
                    <a:pt x="45502" y="153807"/>
                  </a:cubicBezTo>
                  <a:lnTo>
                    <a:pt x="45502" y="159200"/>
                  </a:lnTo>
                  <a:cubicBezTo>
                    <a:pt x="46072" y="162866"/>
                    <a:pt x="43542" y="166297"/>
                    <a:pt x="39850" y="166862"/>
                  </a:cubicBezTo>
                  <a:cubicBezTo>
                    <a:pt x="39167" y="166967"/>
                    <a:pt x="38471" y="166967"/>
                    <a:pt x="37787" y="166862"/>
                  </a:cubicBezTo>
                  <a:cubicBezTo>
                    <a:pt x="25595" y="166862"/>
                    <a:pt x="7212" y="163457"/>
                    <a:pt x="7212" y="134887"/>
                  </a:cubicBezTo>
                  <a:close/>
                </a:path>
              </a:pathLst>
            </a:custGeom>
            <a:solidFill>
              <a:srgbClr val="A2A9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 33">
              <a:extLst>
                <a:ext uri="{FF2B5EF4-FFF2-40B4-BE49-F238E27FC236}">
                  <a16:creationId xmlns:a16="http://schemas.microsoft.com/office/drawing/2014/main" id="{9D08844A-466B-E54B-8F36-7EA7DE1B3759}"/>
                </a:ext>
              </a:extLst>
            </p:cNvPr>
            <p:cNvSpPr/>
            <p:nvPr/>
          </p:nvSpPr>
          <p:spPr>
            <a:xfrm>
              <a:off x="6048979" y="3679917"/>
              <a:ext cx="76200" cy="151363"/>
            </a:xfrm>
            <a:custGeom>
              <a:avLst/>
              <a:gdLst>
                <a:gd name="connsiteX0" fmla="*/ 22351 w 76200"/>
                <a:gd name="connsiteY0" fmla="*/ 57297 h 151363"/>
                <a:gd name="connsiteX1" fmla="*/ 14446 w 76200"/>
                <a:gd name="connsiteY1" fmla="*/ 57297 h 151363"/>
                <a:gd name="connsiteX2" fmla="*/ 7186 w 76200"/>
                <a:gd name="connsiteY2" fmla="*/ 51533 h 151363"/>
                <a:gd name="connsiteX3" fmla="*/ 7207 w 76200"/>
                <a:gd name="connsiteY3" fmla="*/ 49918 h 151363"/>
                <a:gd name="connsiteX4" fmla="*/ 7207 w 76200"/>
                <a:gd name="connsiteY4" fmla="*/ 46985 h 151363"/>
                <a:gd name="connsiteX5" fmla="*/ 12904 w 76200"/>
                <a:gd name="connsiteY5" fmla="*/ 39523 h 151363"/>
                <a:gd name="connsiteX6" fmla="*/ 14636 w 76200"/>
                <a:gd name="connsiteY6" fmla="*/ 39512 h 151363"/>
                <a:gd name="connsiteX7" fmla="*/ 22828 w 76200"/>
                <a:gd name="connsiteY7" fmla="*/ 39512 h 151363"/>
                <a:gd name="connsiteX8" fmla="*/ 22828 w 76200"/>
                <a:gd name="connsiteY8" fmla="*/ 14537 h 151363"/>
                <a:gd name="connsiteX9" fmla="*/ 28634 w 76200"/>
                <a:gd name="connsiteY9" fmla="*/ 7158 h 151363"/>
                <a:gd name="connsiteX10" fmla="*/ 30257 w 76200"/>
                <a:gd name="connsiteY10" fmla="*/ 7158 h 151363"/>
                <a:gd name="connsiteX11" fmla="*/ 36829 w 76200"/>
                <a:gd name="connsiteY11" fmla="*/ 7158 h 151363"/>
                <a:gd name="connsiteX12" fmla="*/ 44343 w 76200"/>
                <a:gd name="connsiteY12" fmla="*/ 12816 h 151363"/>
                <a:gd name="connsiteX13" fmla="*/ 44354 w 76200"/>
                <a:gd name="connsiteY13" fmla="*/ 14537 h 151363"/>
                <a:gd name="connsiteX14" fmla="*/ 44354 w 76200"/>
                <a:gd name="connsiteY14" fmla="*/ 39512 h 151363"/>
                <a:gd name="connsiteX15" fmla="*/ 64261 w 76200"/>
                <a:gd name="connsiteY15" fmla="*/ 39512 h 151363"/>
                <a:gd name="connsiteX16" fmla="*/ 71702 w 76200"/>
                <a:gd name="connsiteY16" fmla="*/ 45264 h 151363"/>
                <a:gd name="connsiteX17" fmla="*/ 71691 w 76200"/>
                <a:gd name="connsiteY17" fmla="*/ 46985 h 151363"/>
                <a:gd name="connsiteX18" fmla="*/ 71691 w 76200"/>
                <a:gd name="connsiteY18" fmla="*/ 49918 h 151363"/>
                <a:gd name="connsiteX19" fmla="*/ 66078 w 76200"/>
                <a:gd name="connsiteY19" fmla="*/ 57276 h 151363"/>
                <a:gd name="connsiteX20" fmla="*/ 64452 w 76200"/>
                <a:gd name="connsiteY20" fmla="*/ 57297 h 151363"/>
                <a:gd name="connsiteX21" fmla="*/ 44354 w 76200"/>
                <a:gd name="connsiteY21" fmla="*/ 57297 h 151363"/>
                <a:gd name="connsiteX22" fmla="*/ 44354 w 76200"/>
                <a:gd name="connsiteY22" fmla="*/ 107909 h 151363"/>
                <a:gd name="connsiteX23" fmla="*/ 66071 w 76200"/>
                <a:gd name="connsiteY23" fmla="*/ 133546 h 151363"/>
                <a:gd name="connsiteX24" fmla="*/ 73977 w 76200"/>
                <a:gd name="connsiteY24" fmla="*/ 141020 h 151363"/>
                <a:gd name="connsiteX25" fmla="*/ 73977 w 76200"/>
                <a:gd name="connsiteY25" fmla="*/ 145750 h 151363"/>
                <a:gd name="connsiteX26" fmla="*/ 64452 w 76200"/>
                <a:gd name="connsiteY26" fmla="*/ 153129 h 151363"/>
                <a:gd name="connsiteX27" fmla="*/ 21908 w 76200"/>
                <a:gd name="connsiteY27" fmla="*/ 117112 h 151363"/>
                <a:gd name="connsiteX28" fmla="*/ 21875 w 76200"/>
                <a:gd name="connsiteY28" fmla="*/ 111315 h 151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6200" h="151363">
                  <a:moveTo>
                    <a:pt x="22351" y="57297"/>
                  </a:moveTo>
                  <a:lnTo>
                    <a:pt x="14446" y="57297"/>
                  </a:lnTo>
                  <a:cubicBezTo>
                    <a:pt x="10838" y="57696"/>
                    <a:pt x="7588" y="55116"/>
                    <a:pt x="7186" y="51533"/>
                  </a:cubicBezTo>
                  <a:cubicBezTo>
                    <a:pt x="7125" y="50996"/>
                    <a:pt x="7132" y="50453"/>
                    <a:pt x="7207" y="49918"/>
                  </a:cubicBezTo>
                  <a:lnTo>
                    <a:pt x="7207" y="46985"/>
                  </a:lnTo>
                  <a:cubicBezTo>
                    <a:pt x="6705" y="43362"/>
                    <a:pt x="9256" y="40021"/>
                    <a:pt x="12904" y="39523"/>
                  </a:cubicBezTo>
                  <a:cubicBezTo>
                    <a:pt x="13478" y="39444"/>
                    <a:pt x="14061" y="39440"/>
                    <a:pt x="14636" y="39512"/>
                  </a:cubicBezTo>
                  <a:lnTo>
                    <a:pt x="22828" y="39512"/>
                  </a:lnTo>
                  <a:lnTo>
                    <a:pt x="22828" y="14537"/>
                  </a:lnTo>
                  <a:cubicBezTo>
                    <a:pt x="22379" y="10907"/>
                    <a:pt x="24979" y="7603"/>
                    <a:pt x="28634" y="7158"/>
                  </a:cubicBezTo>
                  <a:cubicBezTo>
                    <a:pt x="29173" y="7092"/>
                    <a:pt x="29718" y="7092"/>
                    <a:pt x="30257" y="7158"/>
                  </a:cubicBezTo>
                  <a:lnTo>
                    <a:pt x="36829" y="7158"/>
                  </a:lnTo>
                  <a:cubicBezTo>
                    <a:pt x="40477" y="6659"/>
                    <a:pt x="43841" y="9193"/>
                    <a:pt x="44343" y="12816"/>
                  </a:cubicBezTo>
                  <a:cubicBezTo>
                    <a:pt x="44422" y="13387"/>
                    <a:pt x="44426" y="13965"/>
                    <a:pt x="44354" y="14537"/>
                  </a:cubicBezTo>
                  <a:lnTo>
                    <a:pt x="44354" y="39512"/>
                  </a:lnTo>
                  <a:lnTo>
                    <a:pt x="64261" y="39512"/>
                  </a:lnTo>
                  <a:cubicBezTo>
                    <a:pt x="67916" y="39059"/>
                    <a:pt x="71247" y="41635"/>
                    <a:pt x="71702" y="45264"/>
                  </a:cubicBezTo>
                  <a:cubicBezTo>
                    <a:pt x="71774" y="45836"/>
                    <a:pt x="71770" y="46414"/>
                    <a:pt x="71691" y="46985"/>
                  </a:cubicBezTo>
                  <a:lnTo>
                    <a:pt x="71691" y="49918"/>
                  </a:lnTo>
                  <a:cubicBezTo>
                    <a:pt x="72187" y="53489"/>
                    <a:pt x="69674" y="56783"/>
                    <a:pt x="66078" y="57276"/>
                  </a:cubicBezTo>
                  <a:cubicBezTo>
                    <a:pt x="65539" y="57350"/>
                    <a:pt x="64993" y="57357"/>
                    <a:pt x="64452" y="57297"/>
                  </a:cubicBezTo>
                  <a:lnTo>
                    <a:pt x="44354" y="57297"/>
                  </a:lnTo>
                  <a:lnTo>
                    <a:pt x="44354" y="107909"/>
                  </a:lnTo>
                  <a:cubicBezTo>
                    <a:pt x="44354" y="129478"/>
                    <a:pt x="57689" y="132884"/>
                    <a:pt x="66071" y="133546"/>
                  </a:cubicBezTo>
                  <a:cubicBezTo>
                    <a:pt x="71977" y="133546"/>
                    <a:pt x="73977" y="135816"/>
                    <a:pt x="73977" y="141020"/>
                  </a:cubicBezTo>
                  <a:lnTo>
                    <a:pt x="73977" y="145750"/>
                  </a:lnTo>
                  <a:cubicBezTo>
                    <a:pt x="73977" y="150858"/>
                    <a:pt x="71024" y="153129"/>
                    <a:pt x="64452" y="153129"/>
                  </a:cubicBezTo>
                  <a:cubicBezTo>
                    <a:pt x="42690" y="154851"/>
                    <a:pt x="23642" y="138726"/>
                    <a:pt x="21908" y="117112"/>
                  </a:cubicBezTo>
                  <a:cubicBezTo>
                    <a:pt x="21753" y="115183"/>
                    <a:pt x="21742" y="113245"/>
                    <a:pt x="21875" y="111315"/>
                  </a:cubicBezTo>
                  <a:close/>
                </a:path>
              </a:pathLst>
            </a:custGeom>
            <a:solidFill>
              <a:srgbClr val="A2A9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 34">
              <a:extLst>
                <a:ext uri="{FF2B5EF4-FFF2-40B4-BE49-F238E27FC236}">
                  <a16:creationId xmlns:a16="http://schemas.microsoft.com/office/drawing/2014/main" id="{6D68519C-B49A-C942-BD07-708DEF55956B}"/>
                </a:ext>
              </a:extLst>
            </p:cNvPr>
            <p:cNvSpPr/>
            <p:nvPr/>
          </p:nvSpPr>
          <p:spPr>
            <a:xfrm>
              <a:off x="6142798" y="3666197"/>
              <a:ext cx="114300" cy="170284"/>
            </a:xfrm>
            <a:custGeom>
              <a:avLst/>
              <a:gdLst>
                <a:gd name="connsiteX0" fmla="*/ 7495 w 114300"/>
                <a:gd name="connsiteY0" fmla="*/ 14539 h 170283"/>
                <a:gd name="connsiteX1" fmla="*/ 13080 w 114300"/>
                <a:gd name="connsiteY1" fmla="*/ 7160 h 170283"/>
                <a:gd name="connsiteX2" fmla="*/ 14924 w 114300"/>
                <a:gd name="connsiteY2" fmla="*/ 7160 h 170283"/>
                <a:gd name="connsiteX3" fmla="*/ 21973 w 114300"/>
                <a:gd name="connsiteY3" fmla="*/ 7160 h 170283"/>
                <a:gd name="connsiteX4" fmla="*/ 29236 w 114300"/>
                <a:gd name="connsiteY4" fmla="*/ 12703 h 170283"/>
                <a:gd name="connsiteX5" fmla="*/ 29212 w 114300"/>
                <a:gd name="connsiteY5" fmla="*/ 14539 h 170283"/>
                <a:gd name="connsiteX6" fmla="*/ 29212 w 114300"/>
                <a:gd name="connsiteY6" fmla="*/ 66097 h 170283"/>
                <a:gd name="connsiteX7" fmla="*/ 28545 w 114300"/>
                <a:gd name="connsiteY7" fmla="*/ 75557 h 170283"/>
                <a:gd name="connsiteX8" fmla="*/ 28545 w 114300"/>
                <a:gd name="connsiteY8" fmla="*/ 75557 h 170283"/>
                <a:gd name="connsiteX9" fmla="*/ 71407 w 114300"/>
                <a:gd name="connsiteY9" fmla="*/ 49447 h 170283"/>
                <a:gd name="connsiteX10" fmla="*/ 110746 w 114300"/>
                <a:gd name="connsiteY10" fmla="*/ 93058 h 170283"/>
                <a:gd name="connsiteX11" fmla="*/ 110746 w 114300"/>
                <a:gd name="connsiteY11" fmla="*/ 158523 h 170283"/>
                <a:gd name="connsiteX12" fmla="*/ 104939 w 114300"/>
                <a:gd name="connsiteY12" fmla="*/ 165902 h 170283"/>
                <a:gd name="connsiteX13" fmla="*/ 103316 w 114300"/>
                <a:gd name="connsiteY13" fmla="*/ 165902 h 170283"/>
                <a:gd name="connsiteX14" fmla="*/ 96268 w 114300"/>
                <a:gd name="connsiteY14" fmla="*/ 165902 h 170283"/>
                <a:gd name="connsiteX15" fmla="*/ 88838 w 114300"/>
                <a:gd name="connsiteY15" fmla="*/ 160355 h 170283"/>
                <a:gd name="connsiteX16" fmla="*/ 88838 w 114300"/>
                <a:gd name="connsiteY16" fmla="*/ 158523 h 170283"/>
                <a:gd name="connsiteX17" fmla="*/ 88838 w 114300"/>
                <a:gd name="connsiteY17" fmla="*/ 97978 h 170283"/>
                <a:gd name="connsiteX18" fmla="*/ 67026 w 114300"/>
                <a:gd name="connsiteY18" fmla="*/ 69597 h 170283"/>
                <a:gd name="connsiteX19" fmla="*/ 28926 w 114300"/>
                <a:gd name="connsiteY19" fmla="*/ 112168 h 170283"/>
                <a:gd name="connsiteX20" fmla="*/ 28926 w 114300"/>
                <a:gd name="connsiteY20" fmla="*/ 158712 h 170283"/>
                <a:gd name="connsiteX21" fmla="*/ 23535 w 114300"/>
                <a:gd name="connsiteY21" fmla="*/ 166067 h 170283"/>
                <a:gd name="connsiteX22" fmla="*/ 21687 w 114300"/>
                <a:gd name="connsiteY22" fmla="*/ 166091 h 170283"/>
                <a:gd name="connsiteX23" fmla="*/ 14638 w 114300"/>
                <a:gd name="connsiteY23" fmla="*/ 166091 h 170283"/>
                <a:gd name="connsiteX24" fmla="*/ 7209 w 114300"/>
                <a:gd name="connsiteY24" fmla="*/ 160544 h 170283"/>
                <a:gd name="connsiteX25" fmla="*/ 7209 w 114300"/>
                <a:gd name="connsiteY25" fmla="*/ 158712 h 170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14300" h="170283">
                  <a:moveTo>
                    <a:pt x="7495" y="14539"/>
                  </a:moveTo>
                  <a:cubicBezTo>
                    <a:pt x="6985" y="10969"/>
                    <a:pt x="9486" y="7666"/>
                    <a:pt x="13080" y="7160"/>
                  </a:cubicBezTo>
                  <a:cubicBezTo>
                    <a:pt x="13691" y="7074"/>
                    <a:pt x="14312" y="7074"/>
                    <a:pt x="14924" y="7160"/>
                  </a:cubicBezTo>
                  <a:lnTo>
                    <a:pt x="21973" y="7160"/>
                  </a:lnTo>
                  <a:cubicBezTo>
                    <a:pt x="25519" y="6699"/>
                    <a:pt x="28771" y="9180"/>
                    <a:pt x="29236" y="12703"/>
                  </a:cubicBezTo>
                  <a:cubicBezTo>
                    <a:pt x="29316" y="13313"/>
                    <a:pt x="29308" y="13931"/>
                    <a:pt x="29212" y="14539"/>
                  </a:cubicBezTo>
                  <a:lnTo>
                    <a:pt x="29212" y="66097"/>
                  </a:lnTo>
                  <a:cubicBezTo>
                    <a:pt x="29221" y="69262"/>
                    <a:pt x="28998" y="72424"/>
                    <a:pt x="28545" y="75557"/>
                  </a:cubicBezTo>
                  <a:lnTo>
                    <a:pt x="28545" y="75557"/>
                  </a:lnTo>
                  <a:cubicBezTo>
                    <a:pt x="36665" y="59461"/>
                    <a:pt x="53281" y="49340"/>
                    <a:pt x="71407" y="49447"/>
                  </a:cubicBezTo>
                  <a:cubicBezTo>
                    <a:pt x="98363" y="49447"/>
                    <a:pt x="110746" y="64016"/>
                    <a:pt x="110746" y="93058"/>
                  </a:cubicBezTo>
                  <a:lnTo>
                    <a:pt x="110746" y="158523"/>
                  </a:lnTo>
                  <a:cubicBezTo>
                    <a:pt x="111194" y="162153"/>
                    <a:pt x="108594" y="165457"/>
                    <a:pt x="104939" y="165902"/>
                  </a:cubicBezTo>
                  <a:cubicBezTo>
                    <a:pt x="104400" y="165968"/>
                    <a:pt x="103855" y="165968"/>
                    <a:pt x="103316" y="165902"/>
                  </a:cubicBezTo>
                  <a:lnTo>
                    <a:pt x="96268" y="165902"/>
                  </a:lnTo>
                  <a:cubicBezTo>
                    <a:pt x="92674" y="166408"/>
                    <a:pt x="89348" y="163924"/>
                    <a:pt x="88838" y="160355"/>
                  </a:cubicBezTo>
                  <a:cubicBezTo>
                    <a:pt x="88751" y="159747"/>
                    <a:pt x="88751" y="159131"/>
                    <a:pt x="88838" y="158523"/>
                  </a:cubicBezTo>
                  <a:lnTo>
                    <a:pt x="88838" y="97978"/>
                  </a:lnTo>
                  <a:cubicBezTo>
                    <a:pt x="88838" y="82085"/>
                    <a:pt x="85409" y="69597"/>
                    <a:pt x="67026" y="69597"/>
                  </a:cubicBezTo>
                  <a:cubicBezTo>
                    <a:pt x="45118" y="69597"/>
                    <a:pt x="28926" y="87666"/>
                    <a:pt x="28926" y="112168"/>
                  </a:cubicBezTo>
                  <a:lnTo>
                    <a:pt x="28926" y="158712"/>
                  </a:lnTo>
                  <a:cubicBezTo>
                    <a:pt x="29482" y="162222"/>
                    <a:pt x="27069" y="165515"/>
                    <a:pt x="23535" y="166067"/>
                  </a:cubicBezTo>
                  <a:cubicBezTo>
                    <a:pt x="22923" y="166163"/>
                    <a:pt x="22301" y="166171"/>
                    <a:pt x="21687" y="166091"/>
                  </a:cubicBezTo>
                  <a:lnTo>
                    <a:pt x="14638" y="166091"/>
                  </a:lnTo>
                  <a:cubicBezTo>
                    <a:pt x="11044" y="166597"/>
                    <a:pt x="7718" y="164114"/>
                    <a:pt x="7209" y="160544"/>
                  </a:cubicBezTo>
                  <a:cubicBezTo>
                    <a:pt x="7122" y="159937"/>
                    <a:pt x="7122" y="159320"/>
                    <a:pt x="7209" y="158712"/>
                  </a:cubicBezTo>
                  <a:close/>
                </a:path>
              </a:pathLst>
            </a:custGeom>
            <a:solidFill>
              <a:srgbClr val="A2A9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7346E735-5A84-B64F-A79A-213B090851AD}"/>
                </a:ext>
              </a:extLst>
            </p:cNvPr>
            <p:cNvSpPr/>
            <p:nvPr/>
          </p:nvSpPr>
          <p:spPr>
            <a:xfrm>
              <a:off x="6344126" y="3708525"/>
              <a:ext cx="133350" cy="132443"/>
            </a:xfrm>
            <a:custGeom>
              <a:avLst/>
              <a:gdLst>
                <a:gd name="connsiteX0" fmla="*/ 68676 w 133350"/>
                <a:gd name="connsiteY0" fmla="*/ 7120 h 132442"/>
                <a:gd name="connsiteX1" fmla="*/ 127139 w 133350"/>
                <a:gd name="connsiteY1" fmla="*/ 68213 h 132442"/>
                <a:gd name="connsiteX2" fmla="*/ 65627 w 133350"/>
                <a:gd name="connsiteY2" fmla="*/ 126280 h 132442"/>
                <a:gd name="connsiteX3" fmla="*/ 7144 w 133350"/>
                <a:gd name="connsiteY3" fmla="*/ 66530 h 132442"/>
                <a:gd name="connsiteX4" fmla="*/ 66936 w 133350"/>
                <a:gd name="connsiteY4" fmla="*/ 7095 h 132442"/>
                <a:gd name="connsiteX5" fmla="*/ 68676 w 133350"/>
                <a:gd name="connsiteY5" fmla="*/ 7120 h 132442"/>
                <a:gd name="connsiteX6" fmla="*/ 68676 w 133350"/>
                <a:gd name="connsiteY6" fmla="*/ 107398 h 132442"/>
                <a:gd name="connsiteX7" fmla="*/ 111220 w 133350"/>
                <a:gd name="connsiteY7" fmla="*/ 68358 h 132442"/>
                <a:gd name="connsiteX8" fmla="*/ 71913 w 133350"/>
                <a:gd name="connsiteY8" fmla="*/ 26104 h 132442"/>
                <a:gd name="connsiteX9" fmla="*/ 29369 w 133350"/>
                <a:gd name="connsiteY9" fmla="*/ 65143 h 132442"/>
                <a:gd name="connsiteX10" fmla="*/ 29337 w 133350"/>
                <a:gd name="connsiteY10" fmla="*/ 66530 h 132442"/>
                <a:gd name="connsiteX11" fmla="*/ 67213 w 133350"/>
                <a:gd name="connsiteY11" fmla="*/ 107365 h 132442"/>
                <a:gd name="connsiteX12" fmla="*/ 68676 w 133350"/>
                <a:gd name="connsiteY12" fmla="*/ 107398 h 132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32442">
                  <a:moveTo>
                    <a:pt x="68676" y="7120"/>
                  </a:moveTo>
                  <a:cubicBezTo>
                    <a:pt x="101806" y="7956"/>
                    <a:pt x="127981" y="35308"/>
                    <a:pt x="127139" y="68213"/>
                  </a:cubicBezTo>
                  <a:cubicBezTo>
                    <a:pt x="126298" y="101119"/>
                    <a:pt x="98758" y="127116"/>
                    <a:pt x="65627" y="126280"/>
                  </a:cubicBezTo>
                  <a:cubicBezTo>
                    <a:pt x="33024" y="125457"/>
                    <a:pt x="7051" y="98922"/>
                    <a:pt x="7144" y="66530"/>
                  </a:cubicBezTo>
                  <a:cubicBezTo>
                    <a:pt x="7130" y="33718"/>
                    <a:pt x="33900" y="7109"/>
                    <a:pt x="66936" y="7095"/>
                  </a:cubicBezTo>
                  <a:cubicBezTo>
                    <a:pt x="67516" y="7095"/>
                    <a:pt x="68096" y="7103"/>
                    <a:pt x="68676" y="7120"/>
                  </a:cubicBezTo>
                  <a:close/>
                  <a:moveTo>
                    <a:pt x="68676" y="107398"/>
                  </a:moveTo>
                  <a:cubicBezTo>
                    <a:pt x="91278" y="108286"/>
                    <a:pt x="110326" y="90807"/>
                    <a:pt x="111220" y="68358"/>
                  </a:cubicBezTo>
                  <a:cubicBezTo>
                    <a:pt x="112114" y="45909"/>
                    <a:pt x="94515" y="26991"/>
                    <a:pt x="71913" y="26104"/>
                  </a:cubicBezTo>
                  <a:cubicBezTo>
                    <a:pt x="49310" y="25216"/>
                    <a:pt x="30263" y="42694"/>
                    <a:pt x="29369" y="65143"/>
                  </a:cubicBezTo>
                  <a:cubicBezTo>
                    <a:pt x="29350" y="65605"/>
                    <a:pt x="29340" y="66067"/>
                    <a:pt x="29337" y="66530"/>
                  </a:cubicBezTo>
                  <a:cubicBezTo>
                    <a:pt x="28443" y="88194"/>
                    <a:pt x="45401" y="106477"/>
                    <a:pt x="67213" y="107365"/>
                  </a:cubicBezTo>
                  <a:cubicBezTo>
                    <a:pt x="67700" y="107385"/>
                    <a:pt x="68188" y="107396"/>
                    <a:pt x="68676" y="107398"/>
                  </a:cubicBezTo>
                  <a:close/>
                </a:path>
              </a:pathLst>
            </a:custGeom>
            <a:solidFill>
              <a:srgbClr val="A2A9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 36">
              <a:extLst>
                <a:ext uri="{FF2B5EF4-FFF2-40B4-BE49-F238E27FC236}">
                  <a16:creationId xmlns:a16="http://schemas.microsoft.com/office/drawing/2014/main" id="{384BD1B6-B4B0-6347-A00B-411482755A38}"/>
                </a:ext>
              </a:extLst>
            </p:cNvPr>
            <p:cNvSpPr/>
            <p:nvPr/>
          </p:nvSpPr>
          <p:spPr>
            <a:xfrm>
              <a:off x="6500273" y="3708887"/>
              <a:ext cx="114300" cy="170284"/>
            </a:xfrm>
            <a:custGeom>
              <a:avLst/>
              <a:gdLst>
                <a:gd name="connsiteX0" fmla="*/ 7207 w 114300"/>
                <a:gd name="connsiteY0" fmla="*/ 16880 h 170283"/>
                <a:gd name="connsiteX1" fmla="*/ 12904 w 114300"/>
                <a:gd name="connsiteY1" fmla="*/ 9417 h 170283"/>
                <a:gd name="connsiteX2" fmla="*/ 14636 w 114300"/>
                <a:gd name="connsiteY2" fmla="*/ 9406 h 170283"/>
                <a:gd name="connsiteX3" fmla="*/ 19875 w 114300"/>
                <a:gd name="connsiteY3" fmla="*/ 9406 h 170283"/>
                <a:gd name="connsiteX4" fmla="*/ 27304 w 114300"/>
                <a:gd name="connsiteY4" fmla="*/ 15745 h 170283"/>
                <a:gd name="connsiteX5" fmla="*/ 27304 w 114300"/>
                <a:gd name="connsiteY5" fmla="*/ 22840 h 170283"/>
                <a:gd name="connsiteX6" fmla="*/ 27304 w 114300"/>
                <a:gd name="connsiteY6" fmla="*/ 28989 h 170283"/>
                <a:gd name="connsiteX7" fmla="*/ 27304 w 114300"/>
                <a:gd name="connsiteY7" fmla="*/ 28989 h 170283"/>
                <a:gd name="connsiteX8" fmla="*/ 65881 w 114300"/>
                <a:gd name="connsiteY8" fmla="*/ 7136 h 170283"/>
                <a:gd name="connsiteX9" fmla="*/ 116078 w 114300"/>
                <a:gd name="connsiteY9" fmla="*/ 66735 h 170283"/>
                <a:gd name="connsiteX10" fmla="*/ 64262 w 114300"/>
                <a:gd name="connsiteY10" fmla="*/ 126335 h 170283"/>
                <a:gd name="connsiteX11" fmla="*/ 28733 w 114300"/>
                <a:gd name="connsiteY11" fmla="*/ 106090 h 170283"/>
                <a:gd name="connsiteX12" fmla="*/ 28257 w 114300"/>
                <a:gd name="connsiteY12" fmla="*/ 106090 h 170283"/>
                <a:gd name="connsiteX13" fmla="*/ 28924 w 114300"/>
                <a:gd name="connsiteY13" fmla="*/ 115550 h 170283"/>
                <a:gd name="connsiteX14" fmla="*/ 28924 w 114300"/>
                <a:gd name="connsiteY14" fmla="*/ 160675 h 170283"/>
                <a:gd name="connsiteX15" fmla="*/ 23422 w 114300"/>
                <a:gd name="connsiteY15" fmla="*/ 168115 h 170283"/>
                <a:gd name="connsiteX16" fmla="*/ 21685 w 114300"/>
                <a:gd name="connsiteY16" fmla="*/ 168149 h 170283"/>
                <a:gd name="connsiteX17" fmla="*/ 14827 w 114300"/>
                <a:gd name="connsiteY17" fmla="*/ 168149 h 170283"/>
                <a:gd name="connsiteX18" fmla="*/ 7385 w 114300"/>
                <a:gd name="connsiteY18" fmla="*/ 162618 h 170283"/>
                <a:gd name="connsiteX19" fmla="*/ 7397 w 114300"/>
                <a:gd name="connsiteY19" fmla="*/ 160675 h 170283"/>
                <a:gd name="connsiteX20" fmla="*/ 60833 w 114300"/>
                <a:gd name="connsiteY20" fmla="*/ 107036 h 170283"/>
                <a:gd name="connsiteX21" fmla="*/ 93979 w 114300"/>
                <a:gd name="connsiteY21" fmla="*/ 66546 h 170283"/>
                <a:gd name="connsiteX22" fmla="*/ 61595 w 114300"/>
                <a:gd name="connsiteY22" fmla="*/ 25867 h 170283"/>
                <a:gd name="connsiteX23" fmla="*/ 28447 w 114300"/>
                <a:gd name="connsiteY23" fmla="*/ 66830 h 170283"/>
                <a:gd name="connsiteX24" fmla="*/ 60833 w 114300"/>
                <a:gd name="connsiteY24" fmla="*/ 107036 h 170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114300" h="170283">
                  <a:moveTo>
                    <a:pt x="7207" y="16880"/>
                  </a:moveTo>
                  <a:cubicBezTo>
                    <a:pt x="6705" y="13257"/>
                    <a:pt x="9256" y="9916"/>
                    <a:pt x="12904" y="9417"/>
                  </a:cubicBezTo>
                  <a:cubicBezTo>
                    <a:pt x="13478" y="9339"/>
                    <a:pt x="14061" y="9335"/>
                    <a:pt x="14636" y="9406"/>
                  </a:cubicBezTo>
                  <a:lnTo>
                    <a:pt x="19875" y="9406"/>
                  </a:lnTo>
                  <a:cubicBezTo>
                    <a:pt x="24828" y="9406"/>
                    <a:pt x="27304" y="11961"/>
                    <a:pt x="27304" y="15745"/>
                  </a:cubicBezTo>
                  <a:lnTo>
                    <a:pt x="27304" y="22840"/>
                  </a:lnTo>
                  <a:cubicBezTo>
                    <a:pt x="27431" y="24888"/>
                    <a:pt x="27431" y="26941"/>
                    <a:pt x="27304" y="28989"/>
                  </a:cubicBezTo>
                  <a:lnTo>
                    <a:pt x="27304" y="28989"/>
                  </a:lnTo>
                  <a:cubicBezTo>
                    <a:pt x="34850" y="14931"/>
                    <a:pt x="49857" y="6430"/>
                    <a:pt x="65881" y="7136"/>
                  </a:cubicBezTo>
                  <a:cubicBezTo>
                    <a:pt x="96646" y="7136"/>
                    <a:pt x="116078" y="31449"/>
                    <a:pt x="116078" y="66735"/>
                  </a:cubicBezTo>
                  <a:cubicBezTo>
                    <a:pt x="116078" y="102022"/>
                    <a:pt x="94170" y="126335"/>
                    <a:pt x="64262" y="126335"/>
                  </a:cubicBezTo>
                  <a:cubicBezTo>
                    <a:pt x="49531" y="126747"/>
                    <a:pt x="35809" y="118928"/>
                    <a:pt x="28733" y="106090"/>
                  </a:cubicBezTo>
                  <a:lnTo>
                    <a:pt x="28257" y="106090"/>
                  </a:lnTo>
                  <a:cubicBezTo>
                    <a:pt x="28700" y="109224"/>
                    <a:pt x="28923" y="112385"/>
                    <a:pt x="28924" y="115550"/>
                  </a:cubicBezTo>
                  <a:lnTo>
                    <a:pt x="28924" y="160675"/>
                  </a:lnTo>
                  <a:cubicBezTo>
                    <a:pt x="29473" y="164239"/>
                    <a:pt x="27010" y="167570"/>
                    <a:pt x="23422" y="168115"/>
                  </a:cubicBezTo>
                  <a:cubicBezTo>
                    <a:pt x="22847" y="168203"/>
                    <a:pt x="22263" y="168214"/>
                    <a:pt x="21685" y="168149"/>
                  </a:cubicBezTo>
                  <a:lnTo>
                    <a:pt x="14827" y="168149"/>
                  </a:lnTo>
                  <a:cubicBezTo>
                    <a:pt x="11234" y="168663"/>
                    <a:pt x="7902" y="166186"/>
                    <a:pt x="7385" y="162618"/>
                  </a:cubicBezTo>
                  <a:cubicBezTo>
                    <a:pt x="7291" y="161974"/>
                    <a:pt x="7296" y="161319"/>
                    <a:pt x="7397" y="160675"/>
                  </a:cubicBezTo>
                  <a:close/>
                  <a:moveTo>
                    <a:pt x="60833" y="107036"/>
                  </a:moveTo>
                  <a:cubicBezTo>
                    <a:pt x="79025" y="107036"/>
                    <a:pt x="93979" y="92467"/>
                    <a:pt x="93979" y="66546"/>
                  </a:cubicBezTo>
                  <a:cubicBezTo>
                    <a:pt x="93979" y="40625"/>
                    <a:pt x="80549" y="25867"/>
                    <a:pt x="61595" y="25867"/>
                  </a:cubicBezTo>
                  <a:cubicBezTo>
                    <a:pt x="44354" y="25867"/>
                    <a:pt x="28447" y="37787"/>
                    <a:pt x="28447" y="66830"/>
                  </a:cubicBezTo>
                  <a:cubicBezTo>
                    <a:pt x="28447" y="87075"/>
                    <a:pt x="39782" y="107036"/>
                    <a:pt x="60833" y="107036"/>
                  </a:cubicBezTo>
                  <a:close/>
                </a:path>
              </a:pathLst>
            </a:custGeom>
            <a:solidFill>
              <a:srgbClr val="A2A9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26181C19-655B-0F49-A3F3-C5FCD08E5EB9}"/>
                </a:ext>
              </a:extLst>
            </p:cNvPr>
            <p:cNvSpPr/>
            <p:nvPr/>
          </p:nvSpPr>
          <p:spPr>
            <a:xfrm>
              <a:off x="6630005" y="3679914"/>
              <a:ext cx="76200" cy="151363"/>
            </a:xfrm>
            <a:custGeom>
              <a:avLst/>
              <a:gdLst>
                <a:gd name="connsiteX0" fmla="*/ 22350 w 76200"/>
                <a:gd name="connsiteY0" fmla="*/ 57300 h 151363"/>
                <a:gd name="connsiteX1" fmla="*/ 14444 w 76200"/>
                <a:gd name="connsiteY1" fmla="*/ 57300 h 151363"/>
                <a:gd name="connsiteX2" fmla="*/ 7184 w 76200"/>
                <a:gd name="connsiteY2" fmla="*/ 51536 h 151363"/>
                <a:gd name="connsiteX3" fmla="*/ 7205 w 76200"/>
                <a:gd name="connsiteY3" fmla="*/ 49921 h 151363"/>
                <a:gd name="connsiteX4" fmla="*/ 7205 w 76200"/>
                <a:gd name="connsiteY4" fmla="*/ 46988 h 151363"/>
                <a:gd name="connsiteX5" fmla="*/ 13109 w 76200"/>
                <a:gd name="connsiteY5" fmla="*/ 39514 h 151363"/>
                <a:gd name="connsiteX6" fmla="*/ 14730 w 76200"/>
                <a:gd name="connsiteY6" fmla="*/ 39514 h 151363"/>
                <a:gd name="connsiteX7" fmla="*/ 22826 w 76200"/>
                <a:gd name="connsiteY7" fmla="*/ 39514 h 151363"/>
                <a:gd name="connsiteX8" fmla="*/ 22826 w 76200"/>
                <a:gd name="connsiteY8" fmla="*/ 14540 h 151363"/>
                <a:gd name="connsiteX9" fmla="*/ 28619 w 76200"/>
                <a:gd name="connsiteY9" fmla="*/ 7150 h 151363"/>
                <a:gd name="connsiteX10" fmla="*/ 30351 w 76200"/>
                <a:gd name="connsiteY10" fmla="*/ 7161 h 151363"/>
                <a:gd name="connsiteX11" fmla="*/ 36923 w 76200"/>
                <a:gd name="connsiteY11" fmla="*/ 7161 h 151363"/>
                <a:gd name="connsiteX12" fmla="*/ 44353 w 76200"/>
                <a:gd name="connsiteY12" fmla="*/ 12707 h 151363"/>
                <a:gd name="connsiteX13" fmla="*/ 44353 w 76200"/>
                <a:gd name="connsiteY13" fmla="*/ 14540 h 151363"/>
                <a:gd name="connsiteX14" fmla="*/ 44353 w 76200"/>
                <a:gd name="connsiteY14" fmla="*/ 39514 h 151363"/>
                <a:gd name="connsiteX15" fmla="*/ 64260 w 76200"/>
                <a:gd name="connsiteY15" fmla="*/ 39514 h 151363"/>
                <a:gd name="connsiteX16" fmla="*/ 71785 w 76200"/>
                <a:gd name="connsiteY16" fmla="*/ 45377 h 151363"/>
                <a:gd name="connsiteX17" fmla="*/ 71785 w 76200"/>
                <a:gd name="connsiteY17" fmla="*/ 46988 h 151363"/>
                <a:gd name="connsiteX18" fmla="*/ 71785 w 76200"/>
                <a:gd name="connsiteY18" fmla="*/ 49921 h 151363"/>
                <a:gd name="connsiteX19" fmla="*/ 66172 w 76200"/>
                <a:gd name="connsiteY19" fmla="*/ 57279 h 151363"/>
                <a:gd name="connsiteX20" fmla="*/ 64546 w 76200"/>
                <a:gd name="connsiteY20" fmla="*/ 57300 h 151363"/>
                <a:gd name="connsiteX21" fmla="*/ 44353 w 76200"/>
                <a:gd name="connsiteY21" fmla="*/ 57300 h 151363"/>
                <a:gd name="connsiteX22" fmla="*/ 44353 w 76200"/>
                <a:gd name="connsiteY22" fmla="*/ 107912 h 151363"/>
                <a:gd name="connsiteX23" fmla="*/ 66070 w 76200"/>
                <a:gd name="connsiteY23" fmla="*/ 133549 h 151363"/>
                <a:gd name="connsiteX24" fmla="*/ 73976 w 76200"/>
                <a:gd name="connsiteY24" fmla="*/ 141022 h 151363"/>
                <a:gd name="connsiteX25" fmla="*/ 73976 w 76200"/>
                <a:gd name="connsiteY25" fmla="*/ 145753 h 151363"/>
                <a:gd name="connsiteX26" fmla="*/ 64451 w 76200"/>
                <a:gd name="connsiteY26" fmla="*/ 153132 h 151363"/>
                <a:gd name="connsiteX27" fmla="*/ 21907 w 76200"/>
                <a:gd name="connsiteY27" fmla="*/ 117114 h 151363"/>
                <a:gd name="connsiteX28" fmla="*/ 21874 w 76200"/>
                <a:gd name="connsiteY28" fmla="*/ 111317 h 151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6200" h="151363">
                  <a:moveTo>
                    <a:pt x="22350" y="57300"/>
                  </a:moveTo>
                  <a:lnTo>
                    <a:pt x="14444" y="57300"/>
                  </a:lnTo>
                  <a:cubicBezTo>
                    <a:pt x="10837" y="57699"/>
                    <a:pt x="7587" y="55119"/>
                    <a:pt x="7184" y="51536"/>
                  </a:cubicBezTo>
                  <a:cubicBezTo>
                    <a:pt x="7124" y="50999"/>
                    <a:pt x="7131" y="50456"/>
                    <a:pt x="7205" y="49921"/>
                  </a:cubicBezTo>
                  <a:lnTo>
                    <a:pt x="7205" y="46988"/>
                  </a:lnTo>
                  <a:cubicBezTo>
                    <a:pt x="6758" y="43305"/>
                    <a:pt x="9401" y="39959"/>
                    <a:pt x="13109" y="39514"/>
                  </a:cubicBezTo>
                  <a:cubicBezTo>
                    <a:pt x="13647" y="39450"/>
                    <a:pt x="14192" y="39450"/>
                    <a:pt x="14730" y="39514"/>
                  </a:cubicBezTo>
                  <a:lnTo>
                    <a:pt x="22826" y="39514"/>
                  </a:lnTo>
                  <a:lnTo>
                    <a:pt x="22826" y="14540"/>
                  </a:lnTo>
                  <a:cubicBezTo>
                    <a:pt x="22371" y="10910"/>
                    <a:pt x="24965" y="7602"/>
                    <a:pt x="28619" y="7150"/>
                  </a:cubicBezTo>
                  <a:cubicBezTo>
                    <a:pt x="29194" y="7078"/>
                    <a:pt x="29777" y="7082"/>
                    <a:pt x="30351" y="7161"/>
                  </a:cubicBezTo>
                  <a:lnTo>
                    <a:pt x="36923" y="7161"/>
                  </a:lnTo>
                  <a:cubicBezTo>
                    <a:pt x="40517" y="6655"/>
                    <a:pt x="43843" y="9138"/>
                    <a:pt x="44353" y="12707"/>
                  </a:cubicBezTo>
                  <a:cubicBezTo>
                    <a:pt x="44440" y="13315"/>
                    <a:pt x="44440" y="13932"/>
                    <a:pt x="44353" y="14540"/>
                  </a:cubicBezTo>
                  <a:lnTo>
                    <a:pt x="44353" y="39514"/>
                  </a:lnTo>
                  <a:lnTo>
                    <a:pt x="64260" y="39514"/>
                  </a:lnTo>
                  <a:cubicBezTo>
                    <a:pt x="67968" y="39070"/>
                    <a:pt x="71337" y="41695"/>
                    <a:pt x="71785" y="45377"/>
                  </a:cubicBezTo>
                  <a:cubicBezTo>
                    <a:pt x="71850" y="45912"/>
                    <a:pt x="71850" y="46453"/>
                    <a:pt x="71785" y="46988"/>
                  </a:cubicBezTo>
                  <a:lnTo>
                    <a:pt x="71785" y="49921"/>
                  </a:lnTo>
                  <a:cubicBezTo>
                    <a:pt x="72281" y="53492"/>
                    <a:pt x="69768" y="56786"/>
                    <a:pt x="66172" y="57279"/>
                  </a:cubicBezTo>
                  <a:cubicBezTo>
                    <a:pt x="65633" y="57353"/>
                    <a:pt x="65087" y="57360"/>
                    <a:pt x="64546" y="57300"/>
                  </a:cubicBezTo>
                  <a:lnTo>
                    <a:pt x="44353" y="57300"/>
                  </a:lnTo>
                  <a:lnTo>
                    <a:pt x="44353" y="107912"/>
                  </a:lnTo>
                  <a:cubicBezTo>
                    <a:pt x="44353" y="129481"/>
                    <a:pt x="57688" y="132887"/>
                    <a:pt x="66070" y="133549"/>
                  </a:cubicBezTo>
                  <a:cubicBezTo>
                    <a:pt x="71975" y="133549"/>
                    <a:pt x="73976" y="135819"/>
                    <a:pt x="73976" y="141022"/>
                  </a:cubicBezTo>
                  <a:lnTo>
                    <a:pt x="73976" y="145753"/>
                  </a:lnTo>
                  <a:cubicBezTo>
                    <a:pt x="73976" y="150861"/>
                    <a:pt x="71118" y="153132"/>
                    <a:pt x="64451" y="153132"/>
                  </a:cubicBezTo>
                  <a:cubicBezTo>
                    <a:pt x="42688" y="154854"/>
                    <a:pt x="23641" y="138729"/>
                    <a:pt x="21907" y="117114"/>
                  </a:cubicBezTo>
                  <a:cubicBezTo>
                    <a:pt x="21752" y="115186"/>
                    <a:pt x="21741" y="113248"/>
                    <a:pt x="21874" y="111317"/>
                  </a:cubicBezTo>
                  <a:close/>
                </a:path>
              </a:pathLst>
            </a:custGeom>
            <a:solidFill>
              <a:srgbClr val="A2A9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29405B04-526B-704A-8542-A00731C99C88}"/>
                </a:ext>
              </a:extLst>
            </p:cNvPr>
            <p:cNvSpPr/>
            <p:nvPr/>
          </p:nvSpPr>
          <p:spPr>
            <a:xfrm>
              <a:off x="6723825" y="3666200"/>
              <a:ext cx="28575" cy="170284"/>
            </a:xfrm>
            <a:custGeom>
              <a:avLst/>
              <a:gdLst>
                <a:gd name="connsiteX0" fmla="*/ 7207 w 28575"/>
                <a:gd name="connsiteY0" fmla="*/ 22009 h 170283"/>
                <a:gd name="connsiteX1" fmla="*/ 7207 w 28575"/>
                <a:gd name="connsiteY1" fmla="*/ 14536 h 170283"/>
                <a:gd name="connsiteX2" fmla="*/ 12999 w 28575"/>
                <a:gd name="connsiteY2" fmla="*/ 7146 h 170283"/>
                <a:gd name="connsiteX3" fmla="*/ 14732 w 28575"/>
                <a:gd name="connsiteY3" fmla="*/ 7157 h 170283"/>
                <a:gd name="connsiteX4" fmla="*/ 22447 w 28575"/>
                <a:gd name="connsiteY4" fmla="*/ 7157 h 170283"/>
                <a:gd name="connsiteX5" fmla="*/ 29876 w 28575"/>
                <a:gd name="connsiteY5" fmla="*/ 12924 h 170283"/>
                <a:gd name="connsiteX6" fmla="*/ 29876 w 28575"/>
                <a:gd name="connsiteY6" fmla="*/ 14536 h 170283"/>
                <a:gd name="connsiteX7" fmla="*/ 29876 w 28575"/>
                <a:gd name="connsiteY7" fmla="*/ 22009 h 170283"/>
                <a:gd name="connsiteX8" fmla="*/ 23854 w 28575"/>
                <a:gd name="connsiteY8" fmla="*/ 29388 h 170283"/>
                <a:gd name="connsiteX9" fmla="*/ 22447 w 28575"/>
                <a:gd name="connsiteY9" fmla="*/ 29388 h 170283"/>
                <a:gd name="connsiteX10" fmla="*/ 14732 w 28575"/>
                <a:gd name="connsiteY10" fmla="*/ 29388 h 170283"/>
                <a:gd name="connsiteX11" fmla="*/ 7218 w 28575"/>
                <a:gd name="connsiteY11" fmla="*/ 23730 h 170283"/>
                <a:gd name="connsiteX12" fmla="*/ 7207 w 28575"/>
                <a:gd name="connsiteY12" fmla="*/ 22009 h 170283"/>
                <a:gd name="connsiteX13" fmla="*/ 7207 w 28575"/>
                <a:gd name="connsiteY13" fmla="*/ 59850 h 170283"/>
                <a:gd name="connsiteX14" fmla="*/ 12904 w 28575"/>
                <a:gd name="connsiteY14" fmla="*/ 52388 h 170283"/>
                <a:gd name="connsiteX15" fmla="*/ 14636 w 28575"/>
                <a:gd name="connsiteY15" fmla="*/ 52377 h 170283"/>
                <a:gd name="connsiteX16" fmla="*/ 21685 w 28575"/>
                <a:gd name="connsiteY16" fmla="*/ 52377 h 170283"/>
                <a:gd name="connsiteX17" fmla="*/ 29125 w 28575"/>
                <a:gd name="connsiteY17" fmla="*/ 58129 h 170283"/>
                <a:gd name="connsiteX18" fmla="*/ 29114 w 28575"/>
                <a:gd name="connsiteY18" fmla="*/ 59850 h 170283"/>
                <a:gd name="connsiteX19" fmla="*/ 29114 w 28575"/>
                <a:gd name="connsiteY19" fmla="*/ 158520 h 170283"/>
                <a:gd name="connsiteX20" fmla="*/ 23529 w 28575"/>
                <a:gd name="connsiteY20" fmla="*/ 165899 h 170283"/>
                <a:gd name="connsiteX21" fmla="*/ 21685 w 28575"/>
                <a:gd name="connsiteY21" fmla="*/ 165899 h 170283"/>
                <a:gd name="connsiteX22" fmla="*/ 14636 w 28575"/>
                <a:gd name="connsiteY22" fmla="*/ 165899 h 170283"/>
                <a:gd name="connsiteX23" fmla="*/ 7207 w 28575"/>
                <a:gd name="connsiteY23" fmla="*/ 160132 h 170283"/>
                <a:gd name="connsiteX24" fmla="*/ 7207 w 28575"/>
                <a:gd name="connsiteY24" fmla="*/ 158520 h 170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8575" h="170283">
                  <a:moveTo>
                    <a:pt x="7207" y="22009"/>
                  </a:moveTo>
                  <a:lnTo>
                    <a:pt x="7207" y="14536"/>
                  </a:lnTo>
                  <a:cubicBezTo>
                    <a:pt x="6752" y="10907"/>
                    <a:pt x="9345" y="7598"/>
                    <a:pt x="12999" y="7146"/>
                  </a:cubicBezTo>
                  <a:cubicBezTo>
                    <a:pt x="13575" y="7075"/>
                    <a:pt x="14157" y="7078"/>
                    <a:pt x="14732" y="7157"/>
                  </a:cubicBezTo>
                  <a:lnTo>
                    <a:pt x="22447" y="7157"/>
                  </a:lnTo>
                  <a:cubicBezTo>
                    <a:pt x="26102" y="6712"/>
                    <a:pt x="29428" y="9294"/>
                    <a:pt x="29876" y="12924"/>
                  </a:cubicBezTo>
                  <a:cubicBezTo>
                    <a:pt x="29942" y="13459"/>
                    <a:pt x="29942" y="14000"/>
                    <a:pt x="29876" y="14536"/>
                  </a:cubicBezTo>
                  <a:lnTo>
                    <a:pt x="29876" y="22009"/>
                  </a:lnTo>
                  <a:cubicBezTo>
                    <a:pt x="30265" y="25699"/>
                    <a:pt x="27568" y="29003"/>
                    <a:pt x="23854" y="29388"/>
                  </a:cubicBezTo>
                  <a:cubicBezTo>
                    <a:pt x="23386" y="29437"/>
                    <a:pt x="22914" y="29437"/>
                    <a:pt x="22447" y="29388"/>
                  </a:cubicBezTo>
                  <a:lnTo>
                    <a:pt x="14732" y="29388"/>
                  </a:lnTo>
                  <a:cubicBezTo>
                    <a:pt x="11084" y="29887"/>
                    <a:pt x="7719" y="27353"/>
                    <a:pt x="7218" y="23730"/>
                  </a:cubicBezTo>
                  <a:cubicBezTo>
                    <a:pt x="7139" y="23159"/>
                    <a:pt x="7135" y="22581"/>
                    <a:pt x="7207" y="22009"/>
                  </a:cubicBezTo>
                  <a:close/>
                  <a:moveTo>
                    <a:pt x="7207" y="59850"/>
                  </a:moveTo>
                  <a:cubicBezTo>
                    <a:pt x="6705" y="56227"/>
                    <a:pt x="9256" y="52886"/>
                    <a:pt x="12904" y="52388"/>
                  </a:cubicBezTo>
                  <a:cubicBezTo>
                    <a:pt x="13478" y="52309"/>
                    <a:pt x="14061" y="52306"/>
                    <a:pt x="14636" y="52377"/>
                  </a:cubicBezTo>
                  <a:lnTo>
                    <a:pt x="21685" y="52377"/>
                  </a:lnTo>
                  <a:cubicBezTo>
                    <a:pt x="25339" y="51925"/>
                    <a:pt x="28670" y="54500"/>
                    <a:pt x="29125" y="58129"/>
                  </a:cubicBezTo>
                  <a:cubicBezTo>
                    <a:pt x="29197" y="58701"/>
                    <a:pt x="29193" y="59280"/>
                    <a:pt x="29114" y="59850"/>
                  </a:cubicBezTo>
                  <a:lnTo>
                    <a:pt x="29114" y="158520"/>
                  </a:lnTo>
                  <a:cubicBezTo>
                    <a:pt x="29624" y="162090"/>
                    <a:pt x="27123" y="165393"/>
                    <a:pt x="23529" y="165899"/>
                  </a:cubicBezTo>
                  <a:cubicBezTo>
                    <a:pt x="22918" y="165985"/>
                    <a:pt x="22297" y="165985"/>
                    <a:pt x="21685" y="165899"/>
                  </a:cubicBezTo>
                  <a:lnTo>
                    <a:pt x="14636" y="165899"/>
                  </a:lnTo>
                  <a:cubicBezTo>
                    <a:pt x="10981" y="166344"/>
                    <a:pt x="7655" y="163762"/>
                    <a:pt x="7207" y="160132"/>
                  </a:cubicBezTo>
                  <a:cubicBezTo>
                    <a:pt x="7141" y="159597"/>
                    <a:pt x="7141" y="159056"/>
                    <a:pt x="7207" y="158520"/>
                  </a:cubicBezTo>
                  <a:close/>
                </a:path>
              </a:pathLst>
            </a:custGeom>
            <a:solidFill>
              <a:srgbClr val="A2A9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342B0BBC-A15C-5F48-ABCA-4C156979CFA2}"/>
                </a:ext>
              </a:extLst>
            </p:cNvPr>
            <p:cNvSpPr/>
            <p:nvPr/>
          </p:nvSpPr>
          <p:spPr>
            <a:xfrm>
              <a:off x="6778752" y="3708525"/>
              <a:ext cx="133350" cy="132443"/>
            </a:xfrm>
            <a:custGeom>
              <a:avLst/>
              <a:gdLst>
                <a:gd name="connsiteX0" fmla="*/ 68675 w 133350"/>
                <a:gd name="connsiteY0" fmla="*/ 7120 h 132442"/>
                <a:gd name="connsiteX1" fmla="*/ 127139 w 133350"/>
                <a:gd name="connsiteY1" fmla="*/ 68213 h 132442"/>
                <a:gd name="connsiteX2" fmla="*/ 65627 w 133350"/>
                <a:gd name="connsiteY2" fmla="*/ 126280 h 132442"/>
                <a:gd name="connsiteX3" fmla="*/ 7144 w 133350"/>
                <a:gd name="connsiteY3" fmla="*/ 66530 h 132442"/>
                <a:gd name="connsiteX4" fmla="*/ 66936 w 133350"/>
                <a:gd name="connsiteY4" fmla="*/ 7095 h 132442"/>
                <a:gd name="connsiteX5" fmla="*/ 68676 w 133350"/>
                <a:gd name="connsiteY5" fmla="*/ 7120 h 132442"/>
                <a:gd name="connsiteX6" fmla="*/ 68675 w 133350"/>
                <a:gd name="connsiteY6" fmla="*/ 107398 h 132442"/>
                <a:gd name="connsiteX7" fmla="*/ 111220 w 133350"/>
                <a:gd name="connsiteY7" fmla="*/ 68358 h 132442"/>
                <a:gd name="connsiteX8" fmla="*/ 71913 w 133350"/>
                <a:gd name="connsiteY8" fmla="*/ 26104 h 132442"/>
                <a:gd name="connsiteX9" fmla="*/ 29369 w 133350"/>
                <a:gd name="connsiteY9" fmla="*/ 65143 h 132442"/>
                <a:gd name="connsiteX10" fmla="*/ 29337 w 133350"/>
                <a:gd name="connsiteY10" fmla="*/ 66530 h 132442"/>
                <a:gd name="connsiteX11" fmla="*/ 67213 w 133350"/>
                <a:gd name="connsiteY11" fmla="*/ 107365 h 132442"/>
                <a:gd name="connsiteX12" fmla="*/ 68675 w 133350"/>
                <a:gd name="connsiteY12" fmla="*/ 107398 h 132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3350" h="132442">
                  <a:moveTo>
                    <a:pt x="68675" y="7120"/>
                  </a:moveTo>
                  <a:cubicBezTo>
                    <a:pt x="101806" y="7956"/>
                    <a:pt x="127981" y="35308"/>
                    <a:pt x="127139" y="68213"/>
                  </a:cubicBezTo>
                  <a:cubicBezTo>
                    <a:pt x="126298" y="101119"/>
                    <a:pt x="98758" y="127116"/>
                    <a:pt x="65627" y="126280"/>
                  </a:cubicBezTo>
                  <a:cubicBezTo>
                    <a:pt x="33024" y="125457"/>
                    <a:pt x="7051" y="98922"/>
                    <a:pt x="7144" y="66530"/>
                  </a:cubicBezTo>
                  <a:cubicBezTo>
                    <a:pt x="7130" y="33718"/>
                    <a:pt x="33900" y="7109"/>
                    <a:pt x="66936" y="7095"/>
                  </a:cubicBezTo>
                  <a:cubicBezTo>
                    <a:pt x="67516" y="7095"/>
                    <a:pt x="68096" y="7103"/>
                    <a:pt x="68676" y="7120"/>
                  </a:cubicBezTo>
                  <a:close/>
                  <a:moveTo>
                    <a:pt x="68675" y="107398"/>
                  </a:moveTo>
                  <a:cubicBezTo>
                    <a:pt x="91278" y="108286"/>
                    <a:pt x="110326" y="90807"/>
                    <a:pt x="111220" y="68358"/>
                  </a:cubicBezTo>
                  <a:cubicBezTo>
                    <a:pt x="112114" y="45909"/>
                    <a:pt x="94515" y="26991"/>
                    <a:pt x="71913" y="26104"/>
                  </a:cubicBezTo>
                  <a:cubicBezTo>
                    <a:pt x="49310" y="25216"/>
                    <a:pt x="30263" y="42694"/>
                    <a:pt x="29369" y="65143"/>
                  </a:cubicBezTo>
                  <a:cubicBezTo>
                    <a:pt x="29350" y="65605"/>
                    <a:pt x="29340" y="66067"/>
                    <a:pt x="29337" y="66530"/>
                  </a:cubicBezTo>
                  <a:cubicBezTo>
                    <a:pt x="28443" y="88194"/>
                    <a:pt x="45400" y="106477"/>
                    <a:pt x="67213" y="107365"/>
                  </a:cubicBezTo>
                  <a:cubicBezTo>
                    <a:pt x="67700" y="107385"/>
                    <a:pt x="68188" y="107396"/>
                    <a:pt x="68675" y="107398"/>
                  </a:cubicBezTo>
                  <a:close/>
                </a:path>
              </a:pathLst>
            </a:custGeom>
            <a:solidFill>
              <a:srgbClr val="A2A9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C5998DD6-61AC-B942-90CA-A448F879D2E4}"/>
                </a:ext>
              </a:extLst>
            </p:cNvPr>
            <p:cNvSpPr/>
            <p:nvPr/>
          </p:nvSpPr>
          <p:spPr>
            <a:xfrm>
              <a:off x="6934532" y="3708546"/>
              <a:ext cx="114300" cy="122983"/>
            </a:xfrm>
            <a:custGeom>
              <a:avLst/>
              <a:gdLst>
                <a:gd name="connsiteX0" fmla="*/ 7479 w 114300"/>
                <a:gd name="connsiteY0" fmla="*/ 17221 h 122982"/>
                <a:gd name="connsiteX1" fmla="*/ 13176 w 114300"/>
                <a:gd name="connsiteY1" fmla="*/ 9758 h 122982"/>
                <a:gd name="connsiteX2" fmla="*/ 14908 w 114300"/>
                <a:gd name="connsiteY2" fmla="*/ 9747 h 122982"/>
                <a:gd name="connsiteX3" fmla="*/ 21290 w 114300"/>
                <a:gd name="connsiteY3" fmla="*/ 9747 h 122982"/>
                <a:gd name="connsiteX4" fmla="*/ 28731 w 114300"/>
                <a:gd name="connsiteY4" fmla="*/ 15500 h 122982"/>
                <a:gd name="connsiteX5" fmla="*/ 28720 w 114300"/>
                <a:gd name="connsiteY5" fmla="*/ 17220 h 122982"/>
                <a:gd name="connsiteX6" fmla="*/ 28720 w 114300"/>
                <a:gd name="connsiteY6" fmla="*/ 27343 h 122982"/>
                <a:gd name="connsiteX7" fmla="*/ 28053 w 114300"/>
                <a:gd name="connsiteY7" fmla="*/ 33871 h 122982"/>
                <a:gd name="connsiteX8" fmla="*/ 28053 w 114300"/>
                <a:gd name="connsiteY8" fmla="*/ 33870 h 122982"/>
                <a:gd name="connsiteX9" fmla="*/ 71487 w 114300"/>
                <a:gd name="connsiteY9" fmla="*/ 7098 h 122982"/>
                <a:gd name="connsiteX10" fmla="*/ 110730 w 114300"/>
                <a:gd name="connsiteY10" fmla="*/ 50710 h 122982"/>
                <a:gd name="connsiteX11" fmla="*/ 110730 w 114300"/>
                <a:gd name="connsiteY11" fmla="*/ 116174 h 122982"/>
                <a:gd name="connsiteX12" fmla="*/ 104938 w 114300"/>
                <a:gd name="connsiteY12" fmla="*/ 123564 h 122982"/>
                <a:gd name="connsiteX13" fmla="*/ 103205 w 114300"/>
                <a:gd name="connsiteY13" fmla="*/ 123553 h 122982"/>
                <a:gd name="connsiteX14" fmla="*/ 96157 w 114300"/>
                <a:gd name="connsiteY14" fmla="*/ 123553 h 122982"/>
                <a:gd name="connsiteX15" fmla="*/ 88727 w 114300"/>
                <a:gd name="connsiteY15" fmla="*/ 117786 h 122982"/>
                <a:gd name="connsiteX16" fmla="*/ 88727 w 114300"/>
                <a:gd name="connsiteY16" fmla="*/ 116174 h 122982"/>
                <a:gd name="connsiteX17" fmla="*/ 88727 w 114300"/>
                <a:gd name="connsiteY17" fmla="*/ 55629 h 122982"/>
                <a:gd name="connsiteX18" fmla="*/ 67201 w 114300"/>
                <a:gd name="connsiteY18" fmla="*/ 27248 h 122982"/>
                <a:gd name="connsiteX19" fmla="*/ 29028 w 114300"/>
                <a:gd name="connsiteY19" fmla="*/ 67993 h 122982"/>
                <a:gd name="connsiteX20" fmla="*/ 29101 w 114300"/>
                <a:gd name="connsiteY20" fmla="*/ 69346 h 122982"/>
                <a:gd name="connsiteX21" fmla="*/ 29101 w 114300"/>
                <a:gd name="connsiteY21" fmla="*/ 116647 h 122982"/>
                <a:gd name="connsiteX22" fmla="*/ 23516 w 114300"/>
                <a:gd name="connsiteY22" fmla="*/ 124026 h 122982"/>
                <a:gd name="connsiteX23" fmla="*/ 21671 w 114300"/>
                <a:gd name="connsiteY23" fmla="*/ 124026 h 122982"/>
                <a:gd name="connsiteX24" fmla="*/ 14623 w 114300"/>
                <a:gd name="connsiteY24" fmla="*/ 124026 h 122982"/>
                <a:gd name="connsiteX25" fmla="*/ 7193 w 114300"/>
                <a:gd name="connsiteY25" fmla="*/ 118259 h 122982"/>
                <a:gd name="connsiteX26" fmla="*/ 7193 w 114300"/>
                <a:gd name="connsiteY26" fmla="*/ 116647 h 122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14300" h="122982">
                  <a:moveTo>
                    <a:pt x="7479" y="17221"/>
                  </a:moveTo>
                  <a:cubicBezTo>
                    <a:pt x="6977" y="13597"/>
                    <a:pt x="9528" y="10256"/>
                    <a:pt x="13176" y="9758"/>
                  </a:cubicBezTo>
                  <a:cubicBezTo>
                    <a:pt x="13751" y="9679"/>
                    <a:pt x="14333" y="9676"/>
                    <a:pt x="14908" y="9747"/>
                  </a:cubicBezTo>
                  <a:lnTo>
                    <a:pt x="21290" y="9747"/>
                  </a:lnTo>
                  <a:cubicBezTo>
                    <a:pt x="24944" y="9295"/>
                    <a:pt x="28275" y="11871"/>
                    <a:pt x="28731" y="15500"/>
                  </a:cubicBezTo>
                  <a:cubicBezTo>
                    <a:pt x="28802" y="16071"/>
                    <a:pt x="28799" y="16650"/>
                    <a:pt x="28720" y="17220"/>
                  </a:cubicBezTo>
                  <a:lnTo>
                    <a:pt x="28720" y="27343"/>
                  </a:lnTo>
                  <a:cubicBezTo>
                    <a:pt x="28700" y="29535"/>
                    <a:pt x="28477" y="31720"/>
                    <a:pt x="28053" y="33871"/>
                  </a:cubicBezTo>
                  <a:lnTo>
                    <a:pt x="28053" y="33870"/>
                  </a:lnTo>
                  <a:cubicBezTo>
                    <a:pt x="36074" y="17331"/>
                    <a:pt x="53005" y="6895"/>
                    <a:pt x="71487" y="7098"/>
                  </a:cubicBezTo>
                  <a:cubicBezTo>
                    <a:pt x="98443" y="7098"/>
                    <a:pt x="110730" y="21667"/>
                    <a:pt x="110730" y="50710"/>
                  </a:cubicBezTo>
                  <a:lnTo>
                    <a:pt x="110730" y="116174"/>
                  </a:lnTo>
                  <a:cubicBezTo>
                    <a:pt x="111185" y="119804"/>
                    <a:pt x="108592" y="123112"/>
                    <a:pt x="104938" y="123564"/>
                  </a:cubicBezTo>
                  <a:cubicBezTo>
                    <a:pt x="104362" y="123635"/>
                    <a:pt x="103780" y="123632"/>
                    <a:pt x="103205" y="123553"/>
                  </a:cubicBezTo>
                  <a:lnTo>
                    <a:pt x="96157" y="123553"/>
                  </a:lnTo>
                  <a:cubicBezTo>
                    <a:pt x="92502" y="123998"/>
                    <a:pt x="89175" y="121416"/>
                    <a:pt x="88727" y="117786"/>
                  </a:cubicBezTo>
                  <a:cubicBezTo>
                    <a:pt x="88661" y="117251"/>
                    <a:pt x="88661" y="116710"/>
                    <a:pt x="88727" y="116174"/>
                  </a:cubicBezTo>
                  <a:lnTo>
                    <a:pt x="88727" y="55629"/>
                  </a:lnTo>
                  <a:cubicBezTo>
                    <a:pt x="88727" y="39736"/>
                    <a:pt x="85584" y="27248"/>
                    <a:pt x="67201" y="27248"/>
                  </a:cubicBezTo>
                  <a:cubicBezTo>
                    <a:pt x="45331" y="28030"/>
                    <a:pt x="28241" y="46273"/>
                    <a:pt x="29028" y="67993"/>
                  </a:cubicBezTo>
                  <a:cubicBezTo>
                    <a:pt x="29044" y="68445"/>
                    <a:pt x="29068" y="68896"/>
                    <a:pt x="29101" y="69346"/>
                  </a:cubicBezTo>
                  <a:lnTo>
                    <a:pt x="29101" y="116647"/>
                  </a:lnTo>
                  <a:cubicBezTo>
                    <a:pt x="29610" y="120217"/>
                    <a:pt x="27109" y="123520"/>
                    <a:pt x="23516" y="124026"/>
                  </a:cubicBezTo>
                  <a:cubicBezTo>
                    <a:pt x="22904" y="124112"/>
                    <a:pt x="22283" y="124112"/>
                    <a:pt x="21671" y="124026"/>
                  </a:cubicBezTo>
                  <a:lnTo>
                    <a:pt x="14623" y="124026"/>
                  </a:lnTo>
                  <a:cubicBezTo>
                    <a:pt x="10968" y="124471"/>
                    <a:pt x="7641" y="121890"/>
                    <a:pt x="7193" y="118259"/>
                  </a:cubicBezTo>
                  <a:cubicBezTo>
                    <a:pt x="7127" y="117724"/>
                    <a:pt x="7127" y="117183"/>
                    <a:pt x="7193" y="116647"/>
                  </a:cubicBezTo>
                  <a:close/>
                </a:path>
              </a:pathLst>
            </a:custGeom>
            <a:solidFill>
              <a:srgbClr val="A2A9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 41">
              <a:extLst>
                <a:ext uri="{FF2B5EF4-FFF2-40B4-BE49-F238E27FC236}">
                  <a16:creationId xmlns:a16="http://schemas.microsoft.com/office/drawing/2014/main" id="{5EAC3855-E668-A247-830E-80502E74C6FA}"/>
                </a:ext>
              </a:extLst>
            </p:cNvPr>
            <p:cNvSpPr/>
            <p:nvPr/>
          </p:nvSpPr>
          <p:spPr>
            <a:xfrm>
              <a:off x="7070035" y="3708730"/>
              <a:ext cx="95250" cy="132443"/>
            </a:xfrm>
            <a:custGeom>
              <a:avLst/>
              <a:gdLst>
                <a:gd name="connsiteX0" fmla="*/ 8468 w 95250"/>
                <a:gd name="connsiteY0" fmla="*/ 103597 h 132442"/>
                <a:gd name="connsiteX1" fmla="*/ 10755 w 95250"/>
                <a:gd name="connsiteY1" fmla="*/ 100476 h 132442"/>
                <a:gd name="connsiteX2" fmla="*/ 21232 w 95250"/>
                <a:gd name="connsiteY2" fmla="*/ 98867 h 132442"/>
                <a:gd name="connsiteX3" fmla="*/ 49235 w 95250"/>
                <a:gd name="connsiteY3" fmla="*/ 108328 h 132442"/>
                <a:gd name="connsiteX4" fmla="*/ 68762 w 95250"/>
                <a:gd name="connsiteY4" fmla="*/ 93191 h 132442"/>
                <a:gd name="connsiteX5" fmla="*/ 9611 w 95250"/>
                <a:gd name="connsiteY5" fmla="*/ 39930 h 132442"/>
                <a:gd name="connsiteX6" fmla="*/ 51045 w 95250"/>
                <a:gd name="connsiteY6" fmla="*/ 7103 h 132442"/>
                <a:gd name="connsiteX7" fmla="*/ 82763 w 95250"/>
                <a:gd name="connsiteY7" fmla="*/ 15901 h 132442"/>
                <a:gd name="connsiteX8" fmla="*/ 85748 w 95250"/>
                <a:gd name="connsiteY8" fmla="*/ 24502 h 132442"/>
                <a:gd name="connsiteX9" fmla="*/ 85240 w 95250"/>
                <a:gd name="connsiteY9" fmla="*/ 25362 h 132442"/>
                <a:gd name="connsiteX10" fmla="*/ 83240 w 95250"/>
                <a:gd name="connsiteY10" fmla="*/ 28767 h 132442"/>
                <a:gd name="connsiteX11" fmla="*/ 73239 w 95250"/>
                <a:gd name="connsiteY11" fmla="*/ 31227 h 132442"/>
                <a:gd name="connsiteX12" fmla="*/ 49998 w 95250"/>
                <a:gd name="connsiteY12" fmla="*/ 24699 h 132442"/>
                <a:gd name="connsiteX13" fmla="*/ 30948 w 95250"/>
                <a:gd name="connsiteY13" fmla="*/ 39079 h 132442"/>
                <a:gd name="connsiteX14" fmla="*/ 90098 w 95250"/>
                <a:gd name="connsiteY14" fmla="*/ 92434 h 132442"/>
                <a:gd name="connsiteX15" fmla="*/ 48855 w 95250"/>
                <a:gd name="connsiteY15" fmla="*/ 125924 h 132442"/>
                <a:gd name="connsiteX16" fmla="*/ 10755 w 95250"/>
                <a:gd name="connsiteY16" fmla="*/ 113531 h 132442"/>
                <a:gd name="connsiteX17" fmla="*/ 7925 w 95250"/>
                <a:gd name="connsiteY17" fmla="*/ 104457 h 132442"/>
                <a:gd name="connsiteX18" fmla="*/ 8468 w 95250"/>
                <a:gd name="connsiteY18" fmla="*/ 103598 h 132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5250" h="132442">
                  <a:moveTo>
                    <a:pt x="8468" y="103597"/>
                  </a:moveTo>
                  <a:lnTo>
                    <a:pt x="10755" y="100476"/>
                  </a:lnTo>
                  <a:cubicBezTo>
                    <a:pt x="13707" y="96692"/>
                    <a:pt x="16660" y="96408"/>
                    <a:pt x="21232" y="98867"/>
                  </a:cubicBezTo>
                  <a:cubicBezTo>
                    <a:pt x="29376" y="104785"/>
                    <a:pt x="39148" y="108087"/>
                    <a:pt x="49235" y="108328"/>
                  </a:cubicBezTo>
                  <a:cubicBezTo>
                    <a:pt x="60570" y="108328"/>
                    <a:pt x="68762" y="102935"/>
                    <a:pt x="68762" y="93191"/>
                  </a:cubicBezTo>
                  <a:cubicBezTo>
                    <a:pt x="68762" y="70960"/>
                    <a:pt x="9611" y="78433"/>
                    <a:pt x="9611" y="39930"/>
                  </a:cubicBezTo>
                  <a:cubicBezTo>
                    <a:pt x="9611" y="18361"/>
                    <a:pt x="28661" y="7103"/>
                    <a:pt x="51045" y="7103"/>
                  </a:cubicBezTo>
                  <a:cubicBezTo>
                    <a:pt x="62254" y="6915"/>
                    <a:pt x="73275" y="9972"/>
                    <a:pt x="82763" y="15901"/>
                  </a:cubicBezTo>
                  <a:cubicBezTo>
                    <a:pt x="85979" y="17458"/>
                    <a:pt x="87315" y="21309"/>
                    <a:pt x="85748" y="24502"/>
                  </a:cubicBezTo>
                  <a:cubicBezTo>
                    <a:pt x="85601" y="24801"/>
                    <a:pt x="85431" y="25089"/>
                    <a:pt x="85240" y="25362"/>
                  </a:cubicBezTo>
                  <a:lnTo>
                    <a:pt x="83240" y="28767"/>
                  </a:lnTo>
                  <a:cubicBezTo>
                    <a:pt x="80954" y="32835"/>
                    <a:pt x="77620" y="33214"/>
                    <a:pt x="73239" y="31227"/>
                  </a:cubicBezTo>
                  <a:cubicBezTo>
                    <a:pt x="66221" y="27021"/>
                    <a:pt x="58194" y="24767"/>
                    <a:pt x="49998" y="24699"/>
                  </a:cubicBezTo>
                  <a:cubicBezTo>
                    <a:pt x="39044" y="24699"/>
                    <a:pt x="30948" y="29429"/>
                    <a:pt x="30948" y="39079"/>
                  </a:cubicBezTo>
                  <a:cubicBezTo>
                    <a:pt x="30948" y="61783"/>
                    <a:pt x="90098" y="53742"/>
                    <a:pt x="90098" y="92434"/>
                  </a:cubicBezTo>
                  <a:cubicBezTo>
                    <a:pt x="90098" y="111355"/>
                    <a:pt x="73524" y="125924"/>
                    <a:pt x="48855" y="125924"/>
                  </a:cubicBezTo>
                  <a:cubicBezTo>
                    <a:pt x="35147" y="125945"/>
                    <a:pt x="21794" y="121601"/>
                    <a:pt x="10755" y="113531"/>
                  </a:cubicBezTo>
                  <a:cubicBezTo>
                    <a:pt x="7451" y="111801"/>
                    <a:pt x="6184" y="107739"/>
                    <a:pt x="7925" y="104457"/>
                  </a:cubicBezTo>
                  <a:cubicBezTo>
                    <a:pt x="8084" y="104157"/>
                    <a:pt x="8266" y="103870"/>
                    <a:pt x="8468" y="103598"/>
                  </a:cubicBezTo>
                  <a:close/>
                </a:path>
              </a:pathLst>
            </a:custGeom>
            <a:solidFill>
              <a:srgbClr val="A2A9A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 42">
              <a:extLst>
                <a:ext uri="{FF2B5EF4-FFF2-40B4-BE49-F238E27FC236}">
                  <a16:creationId xmlns:a16="http://schemas.microsoft.com/office/drawing/2014/main" id="{33866EB1-20F2-F74C-8869-826DC41B283A}"/>
                </a:ext>
              </a:extLst>
            </p:cNvPr>
            <p:cNvSpPr/>
            <p:nvPr/>
          </p:nvSpPr>
          <p:spPr>
            <a:xfrm>
              <a:off x="4465225" y="2973986"/>
              <a:ext cx="952500" cy="898719"/>
            </a:xfrm>
            <a:custGeom>
              <a:avLst/>
              <a:gdLst>
                <a:gd name="connsiteX0" fmla="*/ 583025 w 952500"/>
                <a:gd name="connsiteY0" fmla="*/ 390779 h 898719"/>
                <a:gd name="connsiteX1" fmla="*/ 523970 w 952500"/>
                <a:gd name="connsiteY1" fmla="*/ 385387 h 898719"/>
                <a:gd name="connsiteX2" fmla="*/ 523970 w 952500"/>
                <a:gd name="connsiteY2" fmla="*/ 313111 h 898719"/>
                <a:gd name="connsiteX3" fmla="*/ 583025 w 952500"/>
                <a:gd name="connsiteY3" fmla="*/ 320868 h 898719"/>
                <a:gd name="connsiteX4" fmla="*/ 433768 w 952500"/>
                <a:gd name="connsiteY4" fmla="*/ 385576 h 898719"/>
                <a:gd name="connsiteX5" fmla="*/ 374809 w 952500"/>
                <a:gd name="connsiteY5" fmla="*/ 391252 h 898719"/>
                <a:gd name="connsiteX6" fmla="*/ 374809 w 952500"/>
                <a:gd name="connsiteY6" fmla="*/ 321341 h 898719"/>
                <a:gd name="connsiteX7" fmla="*/ 433768 w 952500"/>
                <a:gd name="connsiteY7" fmla="*/ 313489 h 898719"/>
                <a:gd name="connsiteX8" fmla="*/ 449675 w 952500"/>
                <a:gd name="connsiteY8" fmla="*/ 312259 h 898719"/>
                <a:gd name="connsiteX9" fmla="*/ 479107 w 952500"/>
                <a:gd name="connsiteY9" fmla="*/ 311219 h 898719"/>
                <a:gd name="connsiteX10" fmla="*/ 508635 w 952500"/>
                <a:gd name="connsiteY10" fmla="*/ 312259 h 898719"/>
                <a:gd name="connsiteX11" fmla="*/ 508635 w 952500"/>
                <a:gd name="connsiteY11" fmla="*/ 384819 h 898719"/>
                <a:gd name="connsiteX12" fmla="*/ 480727 w 952500"/>
                <a:gd name="connsiteY12" fmla="*/ 384819 h 898719"/>
                <a:gd name="connsiteX13" fmla="*/ 449675 w 952500"/>
                <a:gd name="connsiteY13" fmla="*/ 384819 h 898719"/>
                <a:gd name="connsiteX14" fmla="*/ 670655 w 952500"/>
                <a:gd name="connsiteY14" fmla="*/ 338464 h 898719"/>
                <a:gd name="connsiteX15" fmla="*/ 670655 w 952500"/>
                <a:gd name="connsiteY15" fmla="*/ 338464 h 898719"/>
                <a:gd name="connsiteX16" fmla="*/ 479203 w 952500"/>
                <a:gd name="connsiteY16" fmla="*/ 188898 h 898719"/>
                <a:gd name="connsiteX17" fmla="*/ 288703 w 952500"/>
                <a:gd name="connsiteY17" fmla="*/ 338370 h 898719"/>
                <a:gd name="connsiteX18" fmla="*/ 292132 w 952500"/>
                <a:gd name="connsiteY18" fmla="*/ 337613 h 898719"/>
                <a:gd name="connsiteX19" fmla="*/ 289560 w 952500"/>
                <a:gd name="connsiteY19" fmla="*/ 338464 h 898719"/>
                <a:gd name="connsiteX20" fmla="*/ 357283 w 952500"/>
                <a:gd name="connsiteY20" fmla="*/ 344802 h 898719"/>
                <a:gd name="connsiteX21" fmla="*/ 357283 w 952500"/>
                <a:gd name="connsiteY21" fmla="*/ 393712 h 898719"/>
                <a:gd name="connsiteX22" fmla="*/ 312991 w 952500"/>
                <a:gd name="connsiteY22" fmla="*/ 404496 h 898719"/>
                <a:gd name="connsiteX23" fmla="*/ 323183 w 952500"/>
                <a:gd name="connsiteY23" fmla="*/ 421809 h 898719"/>
                <a:gd name="connsiteX24" fmla="*/ 346615 w 952500"/>
                <a:gd name="connsiteY24" fmla="*/ 421809 h 898719"/>
                <a:gd name="connsiteX25" fmla="*/ 311658 w 952500"/>
                <a:gd name="connsiteY25" fmla="*/ 596917 h 898719"/>
                <a:gd name="connsiteX26" fmla="*/ 604837 w 952500"/>
                <a:gd name="connsiteY26" fmla="*/ 421809 h 898719"/>
                <a:gd name="connsiteX27" fmla="*/ 634936 w 952500"/>
                <a:gd name="connsiteY27" fmla="*/ 421809 h 898719"/>
                <a:gd name="connsiteX28" fmla="*/ 644461 w 952500"/>
                <a:gd name="connsiteY28" fmla="*/ 404875 h 898719"/>
                <a:gd name="connsiteX29" fmla="*/ 646271 w 952500"/>
                <a:gd name="connsiteY29" fmla="*/ 404875 h 898719"/>
                <a:gd name="connsiteX30" fmla="*/ 600361 w 952500"/>
                <a:gd name="connsiteY30" fmla="*/ 393806 h 898719"/>
                <a:gd name="connsiteX31" fmla="*/ 600361 w 952500"/>
                <a:gd name="connsiteY31" fmla="*/ 344897 h 898719"/>
                <a:gd name="connsiteX32" fmla="*/ 670274 w 952500"/>
                <a:gd name="connsiteY32" fmla="*/ 338464 h 898719"/>
                <a:gd name="connsiteX33" fmla="*/ 953548 w 952500"/>
                <a:gd name="connsiteY33" fmla="*/ 477529 h 898719"/>
                <a:gd name="connsiteX34" fmla="*/ 480800 w 952500"/>
                <a:gd name="connsiteY34" fmla="*/ 7095 h 898719"/>
                <a:gd name="connsiteX35" fmla="*/ 7144 w 952500"/>
                <a:gd name="connsiteY35" fmla="*/ 476627 h 898719"/>
                <a:gd name="connsiteX36" fmla="*/ 155734 w 952500"/>
                <a:gd name="connsiteY36" fmla="*/ 819043 h 898719"/>
                <a:gd name="connsiteX37" fmla="*/ 337375 w 952500"/>
                <a:gd name="connsiteY37" fmla="*/ 837963 h 898719"/>
                <a:gd name="connsiteX38" fmla="*/ 651700 w 952500"/>
                <a:gd name="connsiteY38" fmla="*/ 651502 h 898719"/>
                <a:gd name="connsiteX39" fmla="*/ 629221 w 952500"/>
                <a:gd name="connsiteY39" fmla="*/ 532020 h 898719"/>
                <a:gd name="connsiteX40" fmla="*/ 300228 w 952500"/>
                <a:gd name="connsiteY40" fmla="*/ 727941 h 898719"/>
                <a:gd name="connsiteX41" fmla="*/ 189357 w 952500"/>
                <a:gd name="connsiteY41" fmla="*/ 701925 h 898719"/>
                <a:gd name="connsiteX42" fmla="*/ 254305 w 952500"/>
                <a:gd name="connsiteY42" fmla="*/ 187662 h 898719"/>
                <a:gd name="connsiteX43" fmla="*/ 772090 w 952500"/>
                <a:gd name="connsiteY43" fmla="*/ 252168 h 898719"/>
                <a:gd name="connsiteX44" fmla="*/ 707142 w 952500"/>
                <a:gd name="connsiteY44" fmla="*/ 766431 h 898719"/>
                <a:gd name="connsiteX45" fmla="*/ 677513 w 952500"/>
                <a:gd name="connsiteY45" fmla="*/ 787067 h 898719"/>
                <a:gd name="connsiteX46" fmla="*/ 697897 w 952500"/>
                <a:gd name="connsiteY46" fmla="*/ 894913 h 898719"/>
                <a:gd name="connsiteX47" fmla="*/ 953928 w 952500"/>
                <a:gd name="connsiteY47" fmla="*/ 477435 h 898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</a:cxnLst>
              <a:rect l="l" t="t" r="r" b="b"/>
              <a:pathLst>
                <a:path w="952500" h="898719">
                  <a:moveTo>
                    <a:pt x="583025" y="390779"/>
                  </a:moveTo>
                  <a:cubicBezTo>
                    <a:pt x="566642" y="388509"/>
                    <a:pt x="546925" y="386522"/>
                    <a:pt x="523970" y="385387"/>
                  </a:cubicBezTo>
                  <a:lnTo>
                    <a:pt x="523970" y="313111"/>
                  </a:lnTo>
                  <a:cubicBezTo>
                    <a:pt x="543877" y="315003"/>
                    <a:pt x="564166" y="317841"/>
                    <a:pt x="583025" y="320868"/>
                  </a:cubicBezTo>
                  <a:close/>
                  <a:moveTo>
                    <a:pt x="433768" y="385576"/>
                  </a:moveTo>
                  <a:cubicBezTo>
                    <a:pt x="410623" y="386806"/>
                    <a:pt x="391001" y="388887"/>
                    <a:pt x="374809" y="391252"/>
                  </a:cubicBezTo>
                  <a:lnTo>
                    <a:pt x="374809" y="321341"/>
                  </a:lnTo>
                  <a:cubicBezTo>
                    <a:pt x="393859" y="318219"/>
                    <a:pt x="413861" y="315381"/>
                    <a:pt x="433768" y="313489"/>
                  </a:cubicBezTo>
                  <a:close/>
                  <a:moveTo>
                    <a:pt x="449675" y="312259"/>
                  </a:moveTo>
                  <a:cubicBezTo>
                    <a:pt x="459772" y="311597"/>
                    <a:pt x="469678" y="311219"/>
                    <a:pt x="479107" y="311219"/>
                  </a:cubicBezTo>
                  <a:cubicBezTo>
                    <a:pt x="488537" y="311219"/>
                    <a:pt x="498157" y="311219"/>
                    <a:pt x="508635" y="312259"/>
                  </a:cubicBezTo>
                  <a:lnTo>
                    <a:pt x="508635" y="384819"/>
                  </a:lnTo>
                  <a:cubicBezTo>
                    <a:pt x="499777" y="384819"/>
                    <a:pt x="490537" y="384819"/>
                    <a:pt x="480727" y="384819"/>
                  </a:cubicBezTo>
                  <a:cubicBezTo>
                    <a:pt x="470916" y="384819"/>
                    <a:pt x="459486" y="384819"/>
                    <a:pt x="449675" y="384819"/>
                  </a:cubicBezTo>
                  <a:close/>
                  <a:moveTo>
                    <a:pt x="670655" y="338464"/>
                  </a:moveTo>
                  <a:lnTo>
                    <a:pt x="670655" y="338464"/>
                  </a:lnTo>
                  <a:lnTo>
                    <a:pt x="479203" y="188898"/>
                  </a:lnTo>
                  <a:lnTo>
                    <a:pt x="288703" y="338370"/>
                  </a:lnTo>
                  <a:lnTo>
                    <a:pt x="292132" y="337613"/>
                  </a:lnTo>
                  <a:lnTo>
                    <a:pt x="289560" y="338464"/>
                  </a:lnTo>
                  <a:cubicBezTo>
                    <a:pt x="289560" y="338464"/>
                    <a:pt x="313563" y="341964"/>
                    <a:pt x="357283" y="344802"/>
                  </a:cubicBezTo>
                  <a:lnTo>
                    <a:pt x="357283" y="393712"/>
                  </a:lnTo>
                  <a:cubicBezTo>
                    <a:pt x="342245" y="396088"/>
                    <a:pt x="327430" y="399695"/>
                    <a:pt x="312991" y="404496"/>
                  </a:cubicBezTo>
                  <a:lnTo>
                    <a:pt x="323183" y="421809"/>
                  </a:lnTo>
                  <a:lnTo>
                    <a:pt x="346615" y="421809"/>
                  </a:lnTo>
                  <a:lnTo>
                    <a:pt x="311658" y="596917"/>
                  </a:lnTo>
                  <a:lnTo>
                    <a:pt x="604837" y="421809"/>
                  </a:lnTo>
                  <a:lnTo>
                    <a:pt x="634936" y="421809"/>
                  </a:lnTo>
                  <a:lnTo>
                    <a:pt x="644461" y="404875"/>
                  </a:lnTo>
                  <a:lnTo>
                    <a:pt x="646271" y="404875"/>
                  </a:lnTo>
                  <a:cubicBezTo>
                    <a:pt x="631303" y="399926"/>
                    <a:pt x="615947" y="396224"/>
                    <a:pt x="600361" y="393806"/>
                  </a:cubicBezTo>
                  <a:lnTo>
                    <a:pt x="600361" y="344897"/>
                  </a:lnTo>
                  <a:cubicBezTo>
                    <a:pt x="645509" y="342059"/>
                    <a:pt x="670274" y="338464"/>
                    <a:pt x="670274" y="338464"/>
                  </a:cubicBezTo>
                  <a:moveTo>
                    <a:pt x="953548" y="477529"/>
                  </a:moveTo>
                  <a:cubicBezTo>
                    <a:pt x="953798" y="217965"/>
                    <a:pt x="742142" y="7344"/>
                    <a:pt x="480800" y="7095"/>
                  </a:cubicBezTo>
                  <a:cubicBezTo>
                    <a:pt x="219458" y="6846"/>
                    <a:pt x="7395" y="217063"/>
                    <a:pt x="7144" y="476627"/>
                  </a:cubicBezTo>
                  <a:cubicBezTo>
                    <a:pt x="7019" y="606232"/>
                    <a:pt x="60786" y="730135"/>
                    <a:pt x="155734" y="819043"/>
                  </a:cubicBezTo>
                  <a:cubicBezTo>
                    <a:pt x="207184" y="860476"/>
                    <a:pt x="278389" y="867893"/>
                    <a:pt x="337375" y="837963"/>
                  </a:cubicBezTo>
                  <a:lnTo>
                    <a:pt x="651700" y="651502"/>
                  </a:lnTo>
                  <a:lnTo>
                    <a:pt x="629221" y="532020"/>
                  </a:lnTo>
                  <a:lnTo>
                    <a:pt x="300228" y="727941"/>
                  </a:lnTo>
                  <a:cubicBezTo>
                    <a:pt x="262128" y="744023"/>
                    <a:pt x="226409" y="743834"/>
                    <a:pt x="189357" y="701925"/>
                  </a:cubicBezTo>
                  <a:cubicBezTo>
                    <a:pt x="64309" y="542103"/>
                    <a:pt x="93387" y="311859"/>
                    <a:pt x="254305" y="187662"/>
                  </a:cubicBezTo>
                  <a:cubicBezTo>
                    <a:pt x="415222" y="63465"/>
                    <a:pt x="647042" y="92346"/>
                    <a:pt x="772090" y="252168"/>
                  </a:cubicBezTo>
                  <a:cubicBezTo>
                    <a:pt x="897137" y="411991"/>
                    <a:pt x="868059" y="642234"/>
                    <a:pt x="707142" y="766431"/>
                  </a:cubicBezTo>
                  <a:cubicBezTo>
                    <a:pt x="697612" y="773787"/>
                    <a:pt x="687723" y="780674"/>
                    <a:pt x="677513" y="787067"/>
                  </a:cubicBezTo>
                  <a:lnTo>
                    <a:pt x="697897" y="894913"/>
                  </a:lnTo>
                  <a:cubicBezTo>
                    <a:pt x="855155" y="814283"/>
                    <a:pt x="953939" y="653208"/>
                    <a:pt x="953928" y="477435"/>
                  </a:cubicBezTo>
                </a:path>
              </a:pathLst>
            </a:custGeom>
            <a:solidFill>
              <a:srgbClr val="3CB4E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 43">
              <a:extLst>
                <a:ext uri="{FF2B5EF4-FFF2-40B4-BE49-F238E27FC236}">
                  <a16:creationId xmlns:a16="http://schemas.microsoft.com/office/drawing/2014/main" id="{E493BE09-5A74-A240-B60C-DD7071C04F40}"/>
                </a:ext>
              </a:extLst>
            </p:cNvPr>
            <p:cNvSpPr/>
            <p:nvPr/>
          </p:nvSpPr>
          <p:spPr>
            <a:xfrm>
              <a:off x="5582983" y="3025845"/>
              <a:ext cx="361950" cy="539232"/>
            </a:xfrm>
            <a:custGeom>
              <a:avLst/>
              <a:gdLst>
                <a:gd name="connsiteX0" fmla="*/ 294799 w 361950"/>
                <a:gd name="connsiteY0" fmla="*/ 352921 h 539231"/>
                <a:gd name="connsiteX1" fmla="*/ 185738 w 361950"/>
                <a:gd name="connsiteY1" fmla="*/ 472119 h 539231"/>
                <a:gd name="connsiteX2" fmla="*/ 73438 w 361950"/>
                <a:gd name="connsiteY2" fmla="*/ 351029 h 539231"/>
                <a:gd name="connsiteX3" fmla="*/ 185738 w 361950"/>
                <a:gd name="connsiteY3" fmla="*/ 231736 h 539231"/>
                <a:gd name="connsiteX4" fmla="*/ 294799 w 361950"/>
                <a:gd name="connsiteY4" fmla="*/ 352921 h 539231"/>
                <a:gd name="connsiteX5" fmla="*/ 194786 w 361950"/>
                <a:gd name="connsiteY5" fmla="*/ 169582 h 539231"/>
                <a:gd name="connsiteX6" fmla="*/ 75343 w 361950"/>
                <a:gd name="connsiteY6" fmla="*/ 226343 h 539231"/>
                <a:gd name="connsiteX7" fmla="*/ 75343 w 361950"/>
                <a:gd name="connsiteY7" fmla="*/ 16232 h 539231"/>
                <a:gd name="connsiteX8" fmla="*/ 70676 w 361950"/>
                <a:gd name="connsiteY8" fmla="*/ 8475 h 539231"/>
                <a:gd name="connsiteX9" fmla="*/ 61151 w 361950"/>
                <a:gd name="connsiteY9" fmla="*/ 8475 h 539231"/>
                <a:gd name="connsiteX10" fmla="*/ 11240 w 361950"/>
                <a:gd name="connsiteY10" fmla="*/ 40450 h 539231"/>
                <a:gd name="connsiteX11" fmla="*/ 7144 w 361950"/>
                <a:gd name="connsiteY11" fmla="*/ 47924 h 539231"/>
                <a:gd name="connsiteX12" fmla="*/ 7144 w 361950"/>
                <a:gd name="connsiteY12" fmla="*/ 518380 h 539231"/>
                <a:gd name="connsiteX13" fmla="*/ 16097 w 361950"/>
                <a:gd name="connsiteY13" fmla="*/ 527272 h 539231"/>
                <a:gd name="connsiteX14" fmla="*/ 66008 w 361950"/>
                <a:gd name="connsiteY14" fmla="*/ 527272 h 539231"/>
                <a:gd name="connsiteX15" fmla="*/ 74867 w 361950"/>
                <a:gd name="connsiteY15" fmla="*/ 518380 h 539231"/>
                <a:gd name="connsiteX16" fmla="*/ 74867 w 361950"/>
                <a:gd name="connsiteY16" fmla="*/ 480539 h 539231"/>
                <a:gd name="connsiteX17" fmla="*/ 194310 w 361950"/>
                <a:gd name="connsiteY17" fmla="*/ 534557 h 539231"/>
                <a:gd name="connsiteX18" fmla="*/ 363379 w 361950"/>
                <a:gd name="connsiteY18" fmla="*/ 351218 h 539231"/>
                <a:gd name="connsiteX19" fmla="*/ 194310 w 361950"/>
                <a:gd name="connsiteY19" fmla="*/ 169771 h 5392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61950" h="539231">
                  <a:moveTo>
                    <a:pt x="294799" y="352921"/>
                  </a:moveTo>
                  <a:cubicBezTo>
                    <a:pt x="294799" y="423116"/>
                    <a:pt x="249936" y="472119"/>
                    <a:pt x="185738" y="472119"/>
                  </a:cubicBezTo>
                  <a:cubicBezTo>
                    <a:pt x="130588" y="472119"/>
                    <a:pt x="73438" y="427373"/>
                    <a:pt x="73438" y="351029"/>
                  </a:cubicBezTo>
                  <a:cubicBezTo>
                    <a:pt x="71404" y="287333"/>
                    <a:pt x="121614" y="233996"/>
                    <a:pt x="185738" y="231736"/>
                  </a:cubicBezTo>
                  <a:cubicBezTo>
                    <a:pt x="248984" y="231736"/>
                    <a:pt x="294799" y="282159"/>
                    <a:pt x="294799" y="352921"/>
                  </a:cubicBezTo>
                  <a:moveTo>
                    <a:pt x="194786" y="169582"/>
                  </a:moveTo>
                  <a:cubicBezTo>
                    <a:pt x="148283" y="169170"/>
                    <a:pt x="104197" y="190120"/>
                    <a:pt x="75343" y="226343"/>
                  </a:cubicBezTo>
                  <a:lnTo>
                    <a:pt x="75343" y="16232"/>
                  </a:lnTo>
                  <a:cubicBezTo>
                    <a:pt x="75211" y="13028"/>
                    <a:pt x="73455" y="10108"/>
                    <a:pt x="70676" y="8475"/>
                  </a:cubicBezTo>
                  <a:cubicBezTo>
                    <a:pt x="67771" y="6635"/>
                    <a:pt x="64055" y="6635"/>
                    <a:pt x="61151" y="8475"/>
                  </a:cubicBezTo>
                  <a:lnTo>
                    <a:pt x="11240" y="40450"/>
                  </a:lnTo>
                  <a:cubicBezTo>
                    <a:pt x="8685" y="42089"/>
                    <a:pt x="7143" y="44904"/>
                    <a:pt x="7144" y="47924"/>
                  </a:cubicBezTo>
                  <a:lnTo>
                    <a:pt x="7144" y="518380"/>
                  </a:lnTo>
                  <a:cubicBezTo>
                    <a:pt x="7144" y="523291"/>
                    <a:pt x="11152" y="527272"/>
                    <a:pt x="16097" y="527272"/>
                  </a:cubicBezTo>
                  <a:lnTo>
                    <a:pt x="66008" y="527272"/>
                  </a:lnTo>
                  <a:cubicBezTo>
                    <a:pt x="70916" y="527221"/>
                    <a:pt x="74867" y="523254"/>
                    <a:pt x="74867" y="518380"/>
                  </a:cubicBezTo>
                  <a:lnTo>
                    <a:pt x="74867" y="480539"/>
                  </a:lnTo>
                  <a:cubicBezTo>
                    <a:pt x="104595" y="515313"/>
                    <a:pt x="148383" y="535116"/>
                    <a:pt x="194310" y="534557"/>
                  </a:cubicBezTo>
                  <a:cubicBezTo>
                    <a:pt x="276320" y="534557"/>
                    <a:pt x="363379" y="470700"/>
                    <a:pt x="363379" y="351218"/>
                  </a:cubicBezTo>
                  <a:cubicBezTo>
                    <a:pt x="363379" y="233344"/>
                    <a:pt x="276320" y="169771"/>
                    <a:pt x="194310" y="169771"/>
                  </a:cubicBezTo>
                </a:path>
              </a:pathLst>
            </a:custGeom>
            <a:solidFill>
              <a:srgbClr val="00263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 44">
              <a:extLst>
                <a:ext uri="{FF2B5EF4-FFF2-40B4-BE49-F238E27FC236}">
                  <a16:creationId xmlns:a16="http://schemas.microsoft.com/office/drawing/2014/main" id="{175FBABA-4D24-0847-8188-86AFE5E75561}"/>
                </a:ext>
              </a:extLst>
            </p:cNvPr>
            <p:cNvSpPr/>
            <p:nvPr/>
          </p:nvSpPr>
          <p:spPr>
            <a:xfrm>
              <a:off x="5972175" y="3187859"/>
              <a:ext cx="342900" cy="378408"/>
            </a:xfrm>
            <a:custGeom>
              <a:avLst/>
              <a:gdLst>
                <a:gd name="connsiteX0" fmla="*/ 76962 w 342900"/>
                <a:gd name="connsiteY0" fmla="*/ 161486 h 378408"/>
                <a:gd name="connsiteX1" fmla="*/ 175546 w 342900"/>
                <a:gd name="connsiteY1" fmla="*/ 66884 h 378408"/>
                <a:gd name="connsiteX2" fmla="*/ 272415 w 342900"/>
                <a:gd name="connsiteY2" fmla="*/ 161486 h 378408"/>
                <a:gd name="connsiteX3" fmla="*/ 176879 w 342900"/>
                <a:gd name="connsiteY3" fmla="*/ 7568 h 378408"/>
                <a:gd name="connsiteX4" fmla="*/ 7144 w 342900"/>
                <a:gd name="connsiteY4" fmla="*/ 190245 h 378408"/>
                <a:gd name="connsiteX5" fmla="*/ 183356 w 342900"/>
                <a:gd name="connsiteY5" fmla="*/ 373016 h 378408"/>
                <a:gd name="connsiteX6" fmla="*/ 328041 w 342900"/>
                <a:gd name="connsiteY6" fmla="*/ 307551 h 378408"/>
                <a:gd name="connsiteX7" fmla="*/ 327441 w 342900"/>
                <a:gd name="connsiteY7" fmla="*/ 295123 h 378408"/>
                <a:gd name="connsiteX8" fmla="*/ 327374 w 342900"/>
                <a:gd name="connsiteY8" fmla="*/ 295064 h 378408"/>
                <a:gd name="connsiteX9" fmla="*/ 296228 w 342900"/>
                <a:gd name="connsiteY9" fmla="*/ 267345 h 378408"/>
                <a:gd name="connsiteX10" fmla="*/ 283845 w 342900"/>
                <a:gd name="connsiteY10" fmla="*/ 267345 h 378408"/>
                <a:gd name="connsiteX11" fmla="*/ 184690 w 342900"/>
                <a:gd name="connsiteY11" fmla="*/ 311619 h 378408"/>
                <a:gd name="connsiteX12" fmla="*/ 76867 w 342900"/>
                <a:gd name="connsiteY12" fmla="*/ 218625 h 378408"/>
                <a:gd name="connsiteX13" fmla="*/ 332422 w 342900"/>
                <a:gd name="connsiteY13" fmla="*/ 218625 h 378408"/>
                <a:gd name="connsiteX14" fmla="*/ 341376 w 342900"/>
                <a:gd name="connsiteY14" fmla="*/ 210490 h 378408"/>
                <a:gd name="connsiteX15" fmla="*/ 342043 w 342900"/>
                <a:gd name="connsiteY15" fmla="*/ 192326 h 378408"/>
                <a:gd name="connsiteX16" fmla="*/ 176879 w 342900"/>
                <a:gd name="connsiteY16" fmla="*/ 7095 h 378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2900" h="378408">
                  <a:moveTo>
                    <a:pt x="76962" y="161486"/>
                  </a:moveTo>
                  <a:cubicBezTo>
                    <a:pt x="86487" y="105387"/>
                    <a:pt x="126301" y="66884"/>
                    <a:pt x="175546" y="66884"/>
                  </a:cubicBezTo>
                  <a:cubicBezTo>
                    <a:pt x="236315" y="66884"/>
                    <a:pt x="265081" y="114185"/>
                    <a:pt x="272415" y="161486"/>
                  </a:cubicBezTo>
                  <a:close/>
                  <a:moveTo>
                    <a:pt x="176879" y="7568"/>
                  </a:moveTo>
                  <a:cubicBezTo>
                    <a:pt x="80200" y="7568"/>
                    <a:pt x="7144" y="86088"/>
                    <a:pt x="7144" y="190245"/>
                  </a:cubicBezTo>
                  <a:cubicBezTo>
                    <a:pt x="7144" y="294402"/>
                    <a:pt x="82867" y="373016"/>
                    <a:pt x="183356" y="373016"/>
                  </a:cubicBezTo>
                  <a:cubicBezTo>
                    <a:pt x="242602" y="373016"/>
                    <a:pt x="287274" y="352771"/>
                    <a:pt x="328041" y="307551"/>
                  </a:cubicBezTo>
                  <a:cubicBezTo>
                    <a:pt x="331331" y="303955"/>
                    <a:pt x="331062" y="298391"/>
                    <a:pt x="327441" y="295123"/>
                  </a:cubicBezTo>
                  <a:cubicBezTo>
                    <a:pt x="327419" y="295103"/>
                    <a:pt x="327397" y="295083"/>
                    <a:pt x="327374" y="295064"/>
                  </a:cubicBezTo>
                  <a:lnTo>
                    <a:pt x="296228" y="267345"/>
                  </a:lnTo>
                  <a:cubicBezTo>
                    <a:pt x="292663" y="264317"/>
                    <a:pt x="287410" y="264317"/>
                    <a:pt x="283845" y="267345"/>
                  </a:cubicBezTo>
                  <a:cubicBezTo>
                    <a:pt x="259009" y="295937"/>
                    <a:pt x="222706" y="312146"/>
                    <a:pt x="184690" y="311619"/>
                  </a:cubicBezTo>
                  <a:cubicBezTo>
                    <a:pt x="128873" y="311619"/>
                    <a:pt x="86582" y="274724"/>
                    <a:pt x="76867" y="218625"/>
                  </a:cubicBezTo>
                  <a:lnTo>
                    <a:pt x="332422" y="218625"/>
                  </a:lnTo>
                  <a:cubicBezTo>
                    <a:pt x="337084" y="218642"/>
                    <a:pt x="340979" y="215103"/>
                    <a:pt x="341376" y="210490"/>
                  </a:cubicBezTo>
                  <a:cubicBezTo>
                    <a:pt x="342043" y="202448"/>
                    <a:pt x="342043" y="197056"/>
                    <a:pt x="342043" y="192326"/>
                  </a:cubicBezTo>
                  <a:cubicBezTo>
                    <a:pt x="342043" y="83250"/>
                    <a:pt x="274130" y="7095"/>
                    <a:pt x="176879" y="7095"/>
                  </a:cubicBezTo>
                </a:path>
              </a:pathLst>
            </a:custGeom>
            <a:solidFill>
              <a:srgbClr val="00263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 45">
              <a:extLst>
                <a:ext uri="{FF2B5EF4-FFF2-40B4-BE49-F238E27FC236}">
                  <a16:creationId xmlns:a16="http://schemas.microsoft.com/office/drawing/2014/main" id="{0B6C7707-58AD-4544-B397-405D8830D0B7}"/>
                </a:ext>
              </a:extLst>
            </p:cNvPr>
            <p:cNvSpPr/>
            <p:nvPr/>
          </p:nvSpPr>
          <p:spPr>
            <a:xfrm>
              <a:off x="6329839" y="3190224"/>
              <a:ext cx="323850" cy="368948"/>
            </a:xfrm>
            <a:custGeom>
              <a:avLst/>
              <a:gdLst>
                <a:gd name="connsiteX0" fmla="*/ 253365 w 323850"/>
                <a:gd name="connsiteY0" fmla="*/ 207462 h 368947"/>
                <a:gd name="connsiteX1" fmla="*/ 253365 w 323850"/>
                <a:gd name="connsiteY1" fmla="*/ 231680 h 368947"/>
                <a:gd name="connsiteX2" fmla="*/ 150781 w 323850"/>
                <a:gd name="connsiteY2" fmla="*/ 312281 h 368947"/>
                <a:gd name="connsiteX3" fmla="*/ 75533 w 323850"/>
                <a:gd name="connsiteY3" fmla="*/ 253628 h 368947"/>
                <a:gd name="connsiteX4" fmla="*/ 164401 w 323850"/>
                <a:gd name="connsiteY4" fmla="*/ 195448 h 368947"/>
                <a:gd name="connsiteX5" fmla="*/ 253365 w 323850"/>
                <a:gd name="connsiteY5" fmla="*/ 207462 h 368947"/>
                <a:gd name="connsiteX6" fmla="*/ 167640 w 323850"/>
                <a:gd name="connsiteY6" fmla="*/ 7095 h 368947"/>
                <a:gd name="connsiteX7" fmla="*/ 42386 w 323850"/>
                <a:gd name="connsiteY7" fmla="*/ 36233 h 368947"/>
                <a:gd name="connsiteX8" fmla="*/ 37719 w 323850"/>
                <a:gd name="connsiteY8" fmla="*/ 47396 h 368947"/>
                <a:gd name="connsiteX9" fmla="*/ 52673 w 323850"/>
                <a:gd name="connsiteY9" fmla="*/ 87885 h 368947"/>
                <a:gd name="connsiteX10" fmla="*/ 57626 w 323850"/>
                <a:gd name="connsiteY10" fmla="*/ 93088 h 368947"/>
                <a:gd name="connsiteX11" fmla="*/ 64770 w 323850"/>
                <a:gd name="connsiteY11" fmla="*/ 93088 h 368947"/>
                <a:gd name="connsiteX12" fmla="*/ 162782 w 323850"/>
                <a:gd name="connsiteY12" fmla="*/ 70100 h 368947"/>
                <a:gd name="connsiteX13" fmla="*/ 253079 w 323850"/>
                <a:gd name="connsiteY13" fmla="*/ 150133 h 368947"/>
                <a:gd name="connsiteX14" fmla="*/ 159544 w 323850"/>
                <a:gd name="connsiteY14" fmla="*/ 138687 h 368947"/>
                <a:gd name="connsiteX15" fmla="*/ 7144 w 323850"/>
                <a:gd name="connsiteY15" fmla="*/ 257601 h 368947"/>
                <a:gd name="connsiteX16" fmla="*/ 141160 w 323850"/>
                <a:gd name="connsiteY16" fmla="*/ 370178 h 368947"/>
                <a:gd name="connsiteX17" fmla="*/ 252889 w 323850"/>
                <a:gd name="connsiteY17" fmla="*/ 327607 h 368947"/>
                <a:gd name="connsiteX18" fmla="*/ 252889 w 323850"/>
                <a:gd name="connsiteY18" fmla="*/ 354285 h 368947"/>
                <a:gd name="connsiteX19" fmla="*/ 261747 w 323850"/>
                <a:gd name="connsiteY19" fmla="*/ 363177 h 368947"/>
                <a:gd name="connsiteX20" fmla="*/ 311087 w 323850"/>
                <a:gd name="connsiteY20" fmla="*/ 363177 h 368947"/>
                <a:gd name="connsiteX21" fmla="*/ 319945 w 323850"/>
                <a:gd name="connsiteY21" fmla="*/ 354285 h 368947"/>
                <a:gd name="connsiteX22" fmla="*/ 319945 w 323850"/>
                <a:gd name="connsiteY22" fmla="*/ 150606 h 368947"/>
                <a:gd name="connsiteX23" fmla="*/ 282416 w 323850"/>
                <a:gd name="connsiteY23" fmla="*/ 46544 h 368947"/>
                <a:gd name="connsiteX24" fmla="*/ 168116 w 323850"/>
                <a:gd name="connsiteY24" fmla="*/ 7284 h 368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23850" h="368947">
                  <a:moveTo>
                    <a:pt x="253365" y="207462"/>
                  </a:moveTo>
                  <a:lnTo>
                    <a:pt x="253365" y="231680"/>
                  </a:lnTo>
                  <a:cubicBezTo>
                    <a:pt x="253365" y="277657"/>
                    <a:pt x="209264" y="312281"/>
                    <a:pt x="150781" y="312281"/>
                  </a:cubicBezTo>
                  <a:cubicBezTo>
                    <a:pt x="114491" y="312281"/>
                    <a:pt x="75533" y="294307"/>
                    <a:pt x="75533" y="253628"/>
                  </a:cubicBezTo>
                  <a:cubicBezTo>
                    <a:pt x="75533" y="217774"/>
                    <a:pt x="109538" y="195448"/>
                    <a:pt x="164401" y="195448"/>
                  </a:cubicBezTo>
                  <a:cubicBezTo>
                    <a:pt x="194468" y="195415"/>
                    <a:pt x="224399" y="199457"/>
                    <a:pt x="253365" y="207462"/>
                  </a:cubicBezTo>
                  <a:moveTo>
                    <a:pt x="167640" y="7095"/>
                  </a:moveTo>
                  <a:cubicBezTo>
                    <a:pt x="124202" y="7226"/>
                    <a:pt x="81365" y="17191"/>
                    <a:pt x="42386" y="36233"/>
                  </a:cubicBezTo>
                  <a:cubicBezTo>
                    <a:pt x="38132" y="38170"/>
                    <a:pt x="36098" y="43035"/>
                    <a:pt x="37719" y="47396"/>
                  </a:cubicBezTo>
                  <a:lnTo>
                    <a:pt x="52673" y="87885"/>
                  </a:lnTo>
                  <a:cubicBezTo>
                    <a:pt x="53485" y="90252"/>
                    <a:pt x="55293" y="92151"/>
                    <a:pt x="57626" y="93088"/>
                  </a:cubicBezTo>
                  <a:cubicBezTo>
                    <a:pt x="59917" y="94009"/>
                    <a:pt x="62479" y="94009"/>
                    <a:pt x="64770" y="93088"/>
                  </a:cubicBezTo>
                  <a:cubicBezTo>
                    <a:pt x="95254" y="78118"/>
                    <a:pt x="128776" y="70256"/>
                    <a:pt x="162782" y="70100"/>
                  </a:cubicBezTo>
                  <a:cubicBezTo>
                    <a:pt x="203740" y="70100"/>
                    <a:pt x="252413" y="84007"/>
                    <a:pt x="253079" y="150133"/>
                  </a:cubicBezTo>
                  <a:cubicBezTo>
                    <a:pt x="222546" y="142236"/>
                    <a:pt x="191094" y="138387"/>
                    <a:pt x="159544" y="138687"/>
                  </a:cubicBezTo>
                  <a:cubicBezTo>
                    <a:pt x="65627" y="138687"/>
                    <a:pt x="7144" y="183812"/>
                    <a:pt x="7144" y="257601"/>
                  </a:cubicBezTo>
                  <a:cubicBezTo>
                    <a:pt x="7144" y="331391"/>
                    <a:pt x="74581" y="370178"/>
                    <a:pt x="141160" y="370178"/>
                  </a:cubicBezTo>
                  <a:cubicBezTo>
                    <a:pt x="182598" y="371176"/>
                    <a:pt x="222755" y="355875"/>
                    <a:pt x="252889" y="327607"/>
                  </a:cubicBezTo>
                  <a:lnTo>
                    <a:pt x="252889" y="354285"/>
                  </a:lnTo>
                  <a:cubicBezTo>
                    <a:pt x="252888" y="359159"/>
                    <a:pt x="256839" y="363125"/>
                    <a:pt x="261747" y="363177"/>
                  </a:cubicBezTo>
                  <a:lnTo>
                    <a:pt x="311087" y="363177"/>
                  </a:lnTo>
                  <a:cubicBezTo>
                    <a:pt x="315994" y="363125"/>
                    <a:pt x="319945" y="359159"/>
                    <a:pt x="319945" y="354285"/>
                  </a:cubicBezTo>
                  <a:lnTo>
                    <a:pt x="319945" y="150606"/>
                  </a:lnTo>
                  <a:cubicBezTo>
                    <a:pt x="319945" y="105670"/>
                    <a:pt x="307658" y="71614"/>
                    <a:pt x="282416" y="46544"/>
                  </a:cubicBezTo>
                  <a:cubicBezTo>
                    <a:pt x="257175" y="21475"/>
                    <a:pt x="216979" y="7284"/>
                    <a:pt x="168116" y="7284"/>
                  </a:cubicBezTo>
                </a:path>
              </a:pathLst>
            </a:custGeom>
            <a:solidFill>
              <a:srgbClr val="00263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 46">
              <a:extLst>
                <a:ext uri="{FF2B5EF4-FFF2-40B4-BE49-F238E27FC236}">
                  <a16:creationId xmlns:a16="http://schemas.microsoft.com/office/drawing/2014/main" id="{BD074059-0D78-ED48-9C42-B76CA8517925}"/>
                </a:ext>
              </a:extLst>
            </p:cNvPr>
            <p:cNvSpPr/>
            <p:nvPr/>
          </p:nvSpPr>
          <p:spPr>
            <a:xfrm>
              <a:off x="6678639" y="3188101"/>
              <a:ext cx="333375" cy="378408"/>
            </a:xfrm>
            <a:custGeom>
              <a:avLst/>
              <a:gdLst>
                <a:gd name="connsiteX0" fmla="*/ 298138 w 333375"/>
                <a:gd name="connsiteY0" fmla="*/ 263320 h 378408"/>
                <a:gd name="connsiteX1" fmla="*/ 291756 w 333375"/>
                <a:gd name="connsiteY1" fmla="*/ 260955 h 378408"/>
                <a:gd name="connsiteX2" fmla="*/ 285470 w 333375"/>
                <a:gd name="connsiteY2" fmla="*/ 263793 h 378408"/>
                <a:gd name="connsiteX3" fmla="*/ 189648 w 333375"/>
                <a:gd name="connsiteY3" fmla="*/ 310621 h 378408"/>
                <a:gd name="connsiteX4" fmla="*/ 75348 w 333375"/>
                <a:gd name="connsiteY4" fmla="*/ 188774 h 378408"/>
                <a:gd name="connsiteX5" fmla="*/ 186410 w 333375"/>
                <a:gd name="connsiteY5" fmla="*/ 68818 h 378408"/>
                <a:gd name="connsiteX6" fmla="*/ 281660 w 333375"/>
                <a:gd name="connsiteY6" fmla="*/ 116119 h 378408"/>
                <a:gd name="connsiteX7" fmla="*/ 288137 w 333375"/>
                <a:gd name="connsiteY7" fmla="*/ 118863 h 378408"/>
                <a:gd name="connsiteX8" fmla="*/ 288137 w 333375"/>
                <a:gd name="connsiteY8" fmla="*/ 118863 h 378408"/>
                <a:gd name="connsiteX9" fmla="*/ 294519 w 333375"/>
                <a:gd name="connsiteY9" fmla="*/ 116119 h 378408"/>
                <a:gd name="connsiteX10" fmla="*/ 327666 w 333375"/>
                <a:gd name="connsiteY10" fmla="*/ 81306 h 378408"/>
                <a:gd name="connsiteX11" fmla="*/ 327666 w 333375"/>
                <a:gd name="connsiteY11" fmla="*/ 69102 h 378408"/>
                <a:gd name="connsiteX12" fmla="*/ 186981 w 333375"/>
                <a:gd name="connsiteY12" fmla="*/ 7138 h 378408"/>
                <a:gd name="connsiteX13" fmla="*/ 7192 w 333375"/>
                <a:gd name="connsiteY13" fmla="*/ 194020 h 378408"/>
                <a:gd name="connsiteX14" fmla="*/ 186981 w 333375"/>
                <a:gd name="connsiteY14" fmla="*/ 372586 h 378408"/>
                <a:gd name="connsiteX15" fmla="*/ 330333 w 333375"/>
                <a:gd name="connsiteY15" fmla="*/ 305229 h 378408"/>
                <a:gd name="connsiteX16" fmla="*/ 329857 w 333375"/>
                <a:gd name="connsiteY16" fmla="*/ 292836 h 378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33375" h="378408">
                  <a:moveTo>
                    <a:pt x="298138" y="263320"/>
                  </a:moveTo>
                  <a:cubicBezTo>
                    <a:pt x="296347" y="261828"/>
                    <a:pt x="294094" y="260993"/>
                    <a:pt x="291756" y="260955"/>
                  </a:cubicBezTo>
                  <a:cubicBezTo>
                    <a:pt x="289377" y="261087"/>
                    <a:pt x="287134" y="262099"/>
                    <a:pt x="285470" y="263793"/>
                  </a:cubicBezTo>
                  <a:cubicBezTo>
                    <a:pt x="255942" y="295296"/>
                    <a:pt x="224605" y="310621"/>
                    <a:pt x="189648" y="310621"/>
                  </a:cubicBezTo>
                  <a:cubicBezTo>
                    <a:pt x="125545" y="310621"/>
                    <a:pt x="75348" y="257644"/>
                    <a:pt x="75348" y="188774"/>
                  </a:cubicBezTo>
                  <a:cubicBezTo>
                    <a:pt x="75348" y="121512"/>
                    <a:pt x="124116" y="68818"/>
                    <a:pt x="186410" y="68818"/>
                  </a:cubicBezTo>
                  <a:cubicBezTo>
                    <a:pt x="230034" y="68818"/>
                    <a:pt x="257943" y="91617"/>
                    <a:pt x="281660" y="116119"/>
                  </a:cubicBezTo>
                  <a:cubicBezTo>
                    <a:pt x="283338" y="117893"/>
                    <a:pt x="285687" y="118888"/>
                    <a:pt x="288137" y="118863"/>
                  </a:cubicBezTo>
                  <a:lnTo>
                    <a:pt x="288137" y="118863"/>
                  </a:lnTo>
                  <a:cubicBezTo>
                    <a:pt x="290536" y="118780"/>
                    <a:pt x="292815" y="117800"/>
                    <a:pt x="294519" y="116119"/>
                  </a:cubicBezTo>
                  <a:lnTo>
                    <a:pt x="327666" y="81306"/>
                  </a:lnTo>
                  <a:cubicBezTo>
                    <a:pt x="330920" y="77880"/>
                    <a:pt x="330920" y="72528"/>
                    <a:pt x="327666" y="69102"/>
                  </a:cubicBezTo>
                  <a:cubicBezTo>
                    <a:pt x="292390" y="28686"/>
                    <a:pt x="240823" y="5974"/>
                    <a:pt x="186981" y="7138"/>
                  </a:cubicBezTo>
                  <a:cubicBezTo>
                    <a:pt x="85375" y="9434"/>
                    <a:pt x="4880" y="93104"/>
                    <a:pt x="7192" y="194020"/>
                  </a:cubicBezTo>
                  <a:cubicBezTo>
                    <a:pt x="9430" y="291703"/>
                    <a:pt x="88629" y="370363"/>
                    <a:pt x="186981" y="372586"/>
                  </a:cubicBezTo>
                  <a:cubicBezTo>
                    <a:pt x="260133" y="372585"/>
                    <a:pt x="302043" y="336542"/>
                    <a:pt x="330333" y="305229"/>
                  </a:cubicBezTo>
                  <a:cubicBezTo>
                    <a:pt x="333579" y="301651"/>
                    <a:pt x="333368" y="296157"/>
                    <a:pt x="329857" y="292836"/>
                  </a:cubicBezTo>
                  <a:close/>
                </a:path>
              </a:pathLst>
            </a:custGeom>
            <a:solidFill>
              <a:srgbClr val="00263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 47">
              <a:extLst>
                <a:ext uri="{FF2B5EF4-FFF2-40B4-BE49-F238E27FC236}">
                  <a16:creationId xmlns:a16="http://schemas.microsoft.com/office/drawing/2014/main" id="{8B0BF68A-69AA-5D4D-96E6-1F3C2BB945A2}"/>
                </a:ext>
              </a:extLst>
            </p:cNvPr>
            <p:cNvSpPr/>
            <p:nvPr/>
          </p:nvSpPr>
          <p:spPr>
            <a:xfrm>
              <a:off x="7002280" y="3188318"/>
              <a:ext cx="381000" cy="378408"/>
            </a:xfrm>
            <a:custGeom>
              <a:avLst/>
              <a:gdLst>
                <a:gd name="connsiteX0" fmla="*/ 305491 w 381000"/>
                <a:gd name="connsiteY0" fmla="*/ 191016 h 378408"/>
                <a:gd name="connsiteX1" fmla="*/ 191191 w 381000"/>
                <a:gd name="connsiteY1" fmla="*/ 310404 h 378408"/>
                <a:gd name="connsiteX2" fmla="*/ 76224 w 381000"/>
                <a:gd name="connsiteY2" fmla="*/ 188556 h 378408"/>
                <a:gd name="connsiteX3" fmla="*/ 189952 w 381000"/>
                <a:gd name="connsiteY3" fmla="*/ 68601 h 378408"/>
                <a:gd name="connsiteX4" fmla="*/ 305395 w 381000"/>
                <a:gd name="connsiteY4" fmla="*/ 191016 h 378408"/>
                <a:gd name="connsiteX5" fmla="*/ 191095 w 381000"/>
                <a:gd name="connsiteY5" fmla="*/ 7110 h 378408"/>
                <a:gd name="connsiteX6" fmla="*/ 7152 w 381000"/>
                <a:gd name="connsiteY6" fmla="*/ 186348 h 378408"/>
                <a:gd name="connsiteX7" fmla="*/ 7168 w 381000"/>
                <a:gd name="connsiteY7" fmla="*/ 191016 h 378408"/>
                <a:gd name="connsiteX8" fmla="*/ 186314 w 381000"/>
                <a:gd name="connsiteY8" fmla="*/ 372558 h 378408"/>
                <a:gd name="connsiteX9" fmla="*/ 190048 w 381000"/>
                <a:gd name="connsiteY9" fmla="*/ 372557 h 378408"/>
                <a:gd name="connsiteX10" fmla="*/ 374557 w 381000"/>
                <a:gd name="connsiteY10" fmla="*/ 193127 h 378408"/>
                <a:gd name="connsiteX11" fmla="*/ 374547 w 381000"/>
                <a:gd name="connsiteY11" fmla="*/ 188556 h 378408"/>
                <a:gd name="connsiteX12" fmla="*/ 195309 w 381000"/>
                <a:gd name="connsiteY12" fmla="*/ 7103 h 378408"/>
                <a:gd name="connsiteX13" fmla="*/ 191286 w 381000"/>
                <a:gd name="connsiteY13" fmla="*/ 7110 h 3784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81000" h="378408">
                  <a:moveTo>
                    <a:pt x="305491" y="191016"/>
                  </a:moveTo>
                  <a:cubicBezTo>
                    <a:pt x="305491" y="259129"/>
                    <a:pt x="256437" y="310404"/>
                    <a:pt x="191191" y="310404"/>
                  </a:cubicBezTo>
                  <a:cubicBezTo>
                    <a:pt x="125944" y="310404"/>
                    <a:pt x="76224" y="257427"/>
                    <a:pt x="76224" y="188556"/>
                  </a:cubicBezTo>
                  <a:cubicBezTo>
                    <a:pt x="76224" y="119686"/>
                    <a:pt x="125087" y="68601"/>
                    <a:pt x="189952" y="68601"/>
                  </a:cubicBezTo>
                  <a:cubicBezTo>
                    <a:pt x="254818" y="68601"/>
                    <a:pt x="305395" y="121862"/>
                    <a:pt x="305395" y="191016"/>
                  </a:cubicBezTo>
                  <a:moveTo>
                    <a:pt x="191095" y="7110"/>
                  </a:moveTo>
                  <a:cubicBezTo>
                    <a:pt x="90466" y="6156"/>
                    <a:pt x="8112" y="86404"/>
                    <a:pt x="7152" y="186348"/>
                  </a:cubicBezTo>
                  <a:cubicBezTo>
                    <a:pt x="7137" y="187904"/>
                    <a:pt x="7142" y="189460"/>
                    <a:pt x="7168" y="191016"/>
                  </a:cubicBezTo>
                  <a:cubicBezTo>
                    <a:pt x="6162" y="290281"/>
                    <a:pt x="86369" y="371560"/>
                    <a:pt x="186314" y="372558"/>
                  </a:cubicBezTo>
                  <a:cubicBezTo>
                    <a:pt x="187558" y="372571"/>
                    <a:pt x="188803" y="372570"/>
                    <a:pt x="190048" y="372557"/>
                  </a:cubicBezTo>
                  <a:cubicBezTo>
                    <a:pt x="290886" y="373613"/>
                    <a:pt x="373494" y="293279"/>
                    <a:pt x="374557" y="193127"/>
                  </a:cubicBezTo>
                  <a:cubicBezTo>
                    <a:pt x="374573" y="191603"/>
                    <a:pt x="374570" y="190080"/>
                    <a:pt x="374547" y="188556"/>
                  </a:cubicBezTo>
                  <a:cubicBezTo>
                    <a:pt x="375502" y="89291"/>
                    <a:pt x="295254" y="8052"/>
                    <a:pt x="195309" y="7103"/>
                  </a:cubicBezTo>
                  <a:cubicBezTo>
                    <a:pt x="193968" y="7091"/>
                    <a:pt x="192627" y="7093"/>
                    <a:pt x="191286" y="7110"/>
                  </a:cubicBezTo>
                </a:path>
              </a:pathLst>
            </a:custGeom>
            <a:solidFill>
              <a:srgbClr val="00263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 48">
              <a:extLst>
                <a:ext uri="{FF2B5EF4-FFF2-40B4-BE49-F238E27FC236}">
                  <a16:creationId xmlns:a16="http://schemas.microsoft.com/office/drawing/2014/main" id="{C333C13F-BCC7-6F46-B07F-0902F3CBBA72}"/>
                </a:ext>
              </a:extLst>
            </p:cNvPr>
            <p:cNvSpPr/>
            <p:nvPr/>
          </p:nvSpPr>
          <p:spPr>
            <a:xfrm>
              <a:off x="7405688" y="3188265"/>
              <a:ext cx="323850" cy="368948"/>
            </a:xfrm>
            <a:custGeom>
              <a:avLst/>
              <a:gdLst>
                <a:gd name="connsiteX0" fmla="*/ 180785 w 323850"/>
                <a:gd name="connsiteY0" fmla="*/ 7163 h 368947"/>
                <a:gd name="connsiteX1" fmla="*/ 74962 w 323850"/>
                <a:gd name="connsiteY1" fmla="*/ 53707 h 368947"/>
                <a:gd name="connsiteX2" fmla="*/ 74962 w 323850"/>
                <a:gd name="connsiteY2" fmla="*/ 23151 h 368947"/>
                <a:gd name="connsiteX3" fmla="*/ 66008 w 323850"/>
                <a:gd name="connsiteY3" fmla="*/ 14353 h 368947"/>
                <a:gd name="connsiteX4" fmla="*/ 16097 w 323850"/>
                <a:gd name="connsiteY4" fmla="*/ 14353 h 368947"/>
                <a:gd name="connsiteX5" fmla="*/ 7144 w 323850"/>
                <a:gd name="connsiteY5" fmla="*/ 23151 h 368947"/>
                <a:gd name="connsiteX6" fmla="*/ 7144 w 323850"/>
                <a:gd name="connsiteY6" fmla="*/ 356150 h 368947"/>
                <a:gd name="connsiteX7" fmla="*/ 16097 w 323850"/>
                <a:gd name="connsiteY7" fmla="*/ 364948 h 368947"/>
                <a:gd name="connsiteX8" fmla="*/ 66008 w 323850"/>
                <a:gd name="connsiteY8" fmla="*/ 364948 h 368947"/>
                <a:gd name="connsiteX9" fmla="*/ 74962 w 323850"/>
                <a:gd name="connsiteY9" fmla="*/ 356150 h 368947"/>
                <a:gd name="connsiteX10" fmla="*/ 74962 w 323850"/>
                <a:gd name="connsiteY10" fmla="*/ 165054 h 368947"/>
                <a:gd name="connsiteX11" fmla="*/ 166688 w 323850"/>
                <a:gd name="connsiteY11" fmla="*/ 70452 h 368947"/>
                <a:gd name="connsiteX12" fmla="*/ 250507 w 323850"/>
                <a:gd name="connsiteY12" fmla="*/ 162027 h 368947"/>
                <a:gd name="connsiteX13" fmla="*/ 250507 w 323850"/>
                <a:gd name="connsiteY13" fmla="*/ 356055 h 368947"/>
                <a:gd name="connsiteX14" fmla="*/ 259366 w 323850"/>
                <a:gd name="connsiteY14" fmla="*/ 364853 h 368947"/>
                <a:gd name="connsiteX15" fmla="*/ 309563 w 323850"/>
                <a:gd name="connsiteY15" fmla="*/ 364853 h 368947"/>
                <a:gd name="connsiteX16" fmla="*/ 318516 w 323850"/>
                <a:gd name="connsiteY16" fmla="*/ 356055 h 368947"/>
                <a:gd name="connsiteX17" fmla="*/ 318516 w 323850"/>
                <a:gd name="connsiteY17" fmla="*/ 149350 h 368947"/>
                <a:gd name="connsiteX18" fmla="*/ 181261 w 323850"/>
                <a:gd name="connsiteY18" fmla="*/ 7447 h 368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23850" h="368947">
                  <a:moveTo>
                    <a:pt x="180785" y="7163"/>
                  </a:moveTo>
                  <a:cubicBezTo>
                    <a:pt x="140216" y="5874"/>
                    <a:pt x="101266" y="23006"/>
                    <a:pt x="74962" y="53707"/>
                  </a:cubicBezTo>
                  <a:lnTo>
                    <a:pt x="74962" y="23151"/>
                  </a:lnTo>
                  <a:cubicBezTo>
                    <a:pt x="74909" y="18277"/>
                    <a:pt x="70916" y="14353"/>
                    <a:pt x="66008" y="14353"/>
                  </a:cubicBezTo>
                  <a:lnTo>
                    <a:pt x="16097" y="14353"/>
                  </a:lnTo>
                  <a:cubicBezTo>
                    <a:pt x="11189" y="14353"/>
                    <a:pt x="7196" y="18277"/>
                    <a:pt x="7144" y="23151"/>
                  </a:cubicBezTo>
                  <a:lnTo>
                    <a:pt x="7144" y="356150"/>
                  </a:lnTo>
                  <a:cubicBezTo>
                    <a:pt x="7196" y="361024"/>
                    <a:pt x="11189" y="364948"/>
                    <a:pt x="16097" y="364948"/>
                  </a:cubicBezTo>
                  <a:lnTo>
                    <a:pt x="66008" y="364948"/>
                  </a:lnTo>
                  <a:cubicBezTo>
                    <a:pt x="70916" y="364948"/>
                    <a:pt x="74909" y="361024"/>
                    <a:pt x="74962" y="356150"/>
                  </a:cubicBezTo>
                  <a:lnTo>
                    <a:pt x="74962" y="165054"/>
                  </a:lnTo>
                  <a:cubicBezTo>
                    <a:pt x="74962" y="109239"/>
                    <a:pt x="112586" y="70452"/>
                    <a:pt x="166688" y="70452"/>
                  </a:cubicBezTo>
                  <a:cubicBezTo>
                    <a:pt x="220789" y="70452"/>
                    <a:pt x="250507" y="103752"/>
                    <a:pt x="250507" y="162027"/>
                  </a:cubicBezTo>
                  <a:lnTo>
                    <a:pt x="250507" y="356055"/>
                  </a:lnTo>
                  <a:cubicBezTo>
                    <a:pt x="250507" y="360914"/>
                    <a:pt x="254473" y="364853"/>
                    <a:pt x="259366" y="364853"/>
                  </a:cubicBezTo>
                  <a:lnTo>
                    <a:pt x="309563" y="364853"/>
                  </a:lnTo>
                  <a:cubicBezTo>
                    <a:pt x="314470" y="364854"/>
                    <a:pt x="318464" y="360930"/>
                    <a:pt x="318516" y="356055"/>
                  </a:cubicBezTo>
                  <a:lnTo>
                    <a:pt x="318516" y="149350"/>
                  </a:lnTo>
                  <a:cubicBezTo>
                    <a:pt x="318516" y="62978"/>
                    <a:pt x="264700" y="7447"/>
                    <a:pt x="181261" y="7447"/>
                  </a:cubicBezTo>
                </a:path>
              </a:pathLst>
            </a:custGeom>
            <a:solidFill>
              <a:srgbClr val="00263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7" name="Rectangle 26">
            <a:extLst>
              <a:ext uri="{FF2B5EF4-FFF2-40B4-BE49-F238E27FC236}">
                <a16:creationId xmlns:a16="http://schemas.microsoft.com/office/drawing/2014/main" id="{9D30096E-6061-D04C-9F4D-5F16B3C672F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9CD74A4-C843-2347-99E7-5C7E73FDE21B}"/>
              </a:ext>
            </a:extLst>
          </p:cNvPr>
          <p:cNvCxnSpPr>
            <a:cxnSpLocks/>
          </p:cNvCxnSpPr>
          <p:nvPr userDrawn="1"/>
        </p:nvCxnSpPr>
        <p:spPr>
          <a:xfrm>
            <a:off x="640079" y="5806440"/>
            <a:ext cx="11551922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095" y="91197"/>
            <a:ext cx="3650296" cy="1874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902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-Photo O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42D6D9-2285-D441-9EA4-34BFEA6B004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640080"/>
            <a:ext cx="2321508" cy="642915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453BF76-CBE3-144D-A440-6AE95736E5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0079" y="1692275"/>
            <a:ext cx="5458968" cy="3200400"/>
          </a:xfrm>
        </p:spPr>
        <p:txBody>
          <a:bodyPr>
            <a:normAutofit/>
          </a:bodyPr>
          <a:lstStyle>
            <a:lvl1pPr marL="0" indent="0">
              <a:lnSpc>
                <a:spcPct val="114000"/>
              </a:lnSpc>
              <a:spcBef>
                <a:spcPts val="0"/>
              </a:spcBef>
              <a:buNone/>
              <a:defRPr sz="54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7" descr="Click to enter date">
            <a:extLst>
              <a:ext uri="{FF2B5EF4-FFF2-40B4-BE49-F238E27FC236}">
                <a16:creationId xmlns:a16="http://schemas.microsoft.com/office/drawing/2014/main" id="{0C6B3B07-0FB6-2845-B68A-69FAB585C1A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0079" y="6062472"/>
            <a:ext cx="4538209" cy="320040"/>
          </a:xfrm>
        </p:spPr>
        <p:txBody>
          <a:bodyPr>
            <a:normAutofit/>
          </a:bodyPr>
          <a:lstStyle>
            <a:lvl1pPr marL="0" indent="0">
              <a:buNone/>
              <a:defRPr sz="1800" b="1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CEB4E5A-FF10-974B-953C-16C8A693305C}"/>
              </a:ext>
            </a:extLst>
          </p:cNvPr>
          <p:cNvCxnSpPr>
            <a:cxnSpLocks/>
          </p:cNvCxnSpPr>
          <p:nvPr/>
        </p:nvCxnSpPr>
        <p:spPr>
          <a:xfrm>
            <a:off x="640079" y="5806440"/>
            <a:ext cx="11551922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20DB578A-6930-E842-B601-FE4E895B0F9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8AD199F-295A-4940-A80D-0B053F1178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862" y="5809361"/>
            <a:ext cx="1773556" cy="91084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F8BEA58-21DD-3F43-A2C3-DCB779AEB251}"/>
              </a:ext>
            </a:extLst>
          </p:cNvPr>
          <p:cNvCxnSpPr>
            <a:cxnSpLocks/>
          </p:cNvCxnSpPr>
          <p:nvPr userDrawn="1"/>
        </p:nvCxnSpPr>
        <p:spPr>
          <a:xfrm>
            <a:off x="640079" y="5806440"/>
            <a:ext cx="11551922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53227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D41C7282-3E5D-E245-98BA-F00051A8A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40080"/>
            <a:ext cx="10906652" cy="54864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lnSpc>
                <a:spcPct val="114000"/>
              </a:lnSpc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44828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 Column Text +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D41C7282-3E5D-E245-98BA-F00051A8A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40080"/>
            <a:ext cx="10908792" cy="54864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lnSpc>
                <a:spcPct val="1140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3F2C30-D4C2-8C47-AE40-D10806BB41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0080" y="1828800"/>
            <a:ext cx="5486400" cy="36576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483513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Column +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D41C7282-3E5D-E245-98BA-F00051A8A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40080"/>
            <a:ext cx="10908792" cy="54864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lnSpc>
                <a:spcPct val="1140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F02DA6-58F7-2D44-A860-9EAE82A0A14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89704" y="1828800"/>
            <a:ext cx="3200400" cy="366110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207FC6C-94F8-414E-AEB3-CD639F9A8C5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0079" y="1828800"/>
            <a:ext cx="3200400" cy="366110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29933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BFD03251-64CE-1B48-87E3-6AED9F0C6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40080"/>
            <a:ext cx="10908792" cy="54864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lnSpc>
                <a:spcPct val="1140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778F898-83E9-F347-9F4C-7B265CC4CB7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0079" y="1828800"/>
            <a:ext cx="3200400" cy="36576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834B768-79C6-CB46-9509-B0AF5E8CEE8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94275" y="1828800"/>
            <a:ext cx="3200400" cy="36576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6A1D04F-D75F-3740-8683-5E8ADEF287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348472" y="1828800"/>
            <a:ext cx="3200400" cy="36576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62640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>
            <a:extLst>
              <a:ext uri="{FF2B5EF4-FFF2-40B4-BE49-F238E27FC236}">
                <a16:creationId xmlns:a16="http://schemas.microsoft.com/office/drawing/2014/main" id="{BFD03251-64CE-1B48-87E3-6AED9F0C6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40080"/>
            <a:ext cx="10908792" cy="54864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lnSpc>
                <a:spcPct val="114000"/>
              </a:lnSpc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BC8E54-6EA9-3342-9294-07817A0CBFC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0079" y="1828800"/>
            <a:ext cx="5029200" cy="366110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164372-2E35-CA4C-947C-1B337BE155D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519672" y="1828800"/>
            <a:ext cx="5029200" cy="366110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6423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0080" y="640080"/>
            <a:ext cx="10908791" cy="54864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0080" y="1828800"/>
            <a:ext cx="10908789" cy="3657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884BFD-3F15-5D43-B281-F9D8771F5679}"/>
              </a:ext>
            </a:extLst>
          </p:cNvPr>
          <p:cNvSpPr txBox="1"/>
          <p:nvPr/>
        </p:nvSpPr>
        <p:spPr>
          <a:xfrm>
            <a:off x="11035975" y="6130873"/>
            <a:ext cx="51289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60E2A6B-A809-4840-BF14-8648BC0BDF87}" type="slidenum">
              <a:rPr lang="id-ID" sz="1000" b="1" i="0" smtClean="0">
                <a:solidFill>
                  <a:schemeClr val="bg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id-ID" sz="1000" b="1" i="0" dirty="0">
              <a:solidFill>
                <a:schemeClr val="bg1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9AEA30-40AA-214A-9033-0C5478981C1C}"/>
              </a:ext>
            </a:extLst>
          </p:cNvPr>
          <p:cNvSpPr txBox="1"/>
          <p:nvPr userDrawn="1"/>
        </p:nvSpPr>
        <p:spPr>
          <a:xfrm>
            <a:off x="11035975" y="6130873"/>
            <a:ext cx="51289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fld id="{260E2A6B-A809-4840-BF14-8648BC0BDF87}" type="slidenum">
              <a:rPr lang="id-ID" sz="1000" b="1" i="0" smtClean="0">
                <a:solidFill>
                  <a:schemeClr val="bg1">
                    <a:lumMod val="75000"/>
                  </a:schemeClr>
                </a:solidFill>
                <a:latin typeface="Arial" charset="0"/>
                <a:ea typeface="Arial" charset="0"/>
                <a:cs typeface="Arial" charset="0"/>
              </a:rPr>
              <a:pPr algn="r"/>
              <a:t>‹#›</a:t>
            </a:fld>
            <a:endParaRPr lang="id-ID" sz="1000" b="1" i="0" dirty="0">
              <a:solidFill>
                <a:schemeClr val="bg1">
                  <a:lumMod val="7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640080" y="5619478"/>
            <a:ext cx="1774090" cy="908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553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2" r:id="rId1"/>
    <p:sldLayoutId id="2147484063" r:id="rId2"/>
    <p:sldLayoutId id="2147484066" r:id="rId3"/>
    <p:sldLayoutId id="2147484067" r:id="rId4"/>
    <p:sldLayoutId id="2147484068" r:id="rId5"/>
    <p:sldLayoutId id="2147484069" r:id="rId6"/>
    <p:sldLayoutId id="2147484070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accent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SzPct val="75000"/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4000"/>
        </a:lnSpc>
        <a:spcBef>
          <a:spcPts val="0"/>
        </a:spcBef>
        <a:spcAft>
          <a:spcPts val="600"/>
        </a:spcAft>
        <a:buSzPct val="75000"/>
        <a:buFont typeface="System Font Regular"/>
        <a:buChar char="—"/>
        <a:defRPr sz="1800" kern="1200">
          <a:solidFill>
            <a:schemeClr val="tx1"/>
          </a:solidFill>
          <a:latin typeface="Georgia" panose="02040502050405020303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7" orient="horz" pos="384" userDrawn="1">
          <p15:clr>
            <a:srgbClr val="F26B43"/>
          </p15:clr>
        </p15:guide>
        <p15:guide id="8" pos="384" userDrawn="1">
          <p15:clr>
            <a:srgbClr val="F26B43"/>
          </p15:clr>
        </p15:guide>
        <p15:guide id="9" pos="7296" userDrawn="1">
          <p15:clr>
            <a:srgbClr val="F26B43"/>
          </p15:clr>
        </p15:guide>
        <p15:guide id="10" orient="horz" pos="3456" userDrawn="1">
          <p15:clr>
            <a:srgbClr val="F26B43"/>
          </p15:clr>
        </p15:guide>
        <p15:guide id="11" orient="horz" pos="3816" userDrawn="1">
          <p15:clr>
            <a:srgbClr val="F26B43"/>
          </p15:clr>
        </p15:guide>
        <p15:guide id="12" orient="horz" pos="400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chart" Target="../charts/char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A0C5C5-8809-F043-9291-E197AAC3FD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0079" y="2145121"/>
            <a:ext cx="10908790" cy="3200400"/>
          </a:xfrm>
        </p:spPr>
        <p:txBody>
          <a:bodyPr anchor="ctr" anchorCtr="0">
            <a:normAutofit lnSpcReduction="10000"/>
          </a:bodyPr>
          <a:lstStyle/>
          <a:p>
            <a:r>
              <a:rPr lang="en-US" dirty="0" smtClean="0"/>
              <a:t>BHH December Work Group:</a:t>
            </a:r>
          </a:p>
          <a:p>
            <a:r>
              <a:rPr lang="en-US" dirty="0" smtClean="0"/>
              <a:t>2020 Highlights &amp; Achievements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5C06EE-BDC0-A548-BE9C-F9CFE560A44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December 18,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571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7C41336-9000-BC4A-991F-13FEA5D92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Staff Focus Group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CB34651-3FD2-7F48-AF6D-357CAC696B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40479" y="1595846"/>
            <a:ext cx="3849625" cy="36663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Achievements:</a:t>
            </a:r>
          </a:p>
          <a:p>
            <a:pPr lvl="1"/>
            <a:r>
              <a:rPr lang="en-US" sz="2400" dirty="0" smtClean="0"/>
              <a:t>Staff members strongly believed in health integration</a:t>
            </a:r>
          </a:p>
          <a:p>
            <a:pPr lvl="1"/>
            <a:r>
              <a:rPr lang="en-US" sz="2400" dirty="0" smtClean="0"/>
              <a:t>First year we asked questions around the health literacy of our population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167AE0-D8B6-B740-AA03-B4653D362AF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67507" y="2434771"/>
            <a:ext cx="3200400" cy="1988457"/>
          </a:xfrm>
          <a:solidFill>
            <a:schemeClr val="accent4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91440" tIns="91440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Met with all 14 providers, including in-kind staff</a:t>
            </a:r>
            <a:endParaRPr lang="en-US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Most agencies had at least 4 staff members participate</a:t>
            </a:r>
            <a:endParaRPr lang="en-US" sz="2000" dirty="0"/>
          </a:p>
        </p:txBody>
      </p:sp>
      <p:sp>
        <p:nvSpPr>
          <p:cNvPr id="6" name="Rectangle 5"/>
          <p:cNvSpPr/>
          <p:nvPr/>
        </p:nvSpPr>
        <p:spPr>
          <a:xfrm>
            <a:off x="7798968" y="1"/>
            <a:ext cx="4393032" cy="6859787"/>
          </a:xfrm>
          <a:prstGeom prst="rect">
            <a:avLst/>
          </a:prstGeom>
          <a:blipFill dpi="0" rotWithShape="1">
            <a:blip r:embed="rId3"/>
            <a:srcRect/>
            <a:stretch>
              <a:fillRect l="-67000" r="-67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</p:spTree>
    <p:extLst>
      <p:ext uri="{BB962C8B-B14F-4D97-AF65-F5344CB8AC3E}">
        <p14:creationId xmlns:p14="http://schemas.microsoft.com/office/powerpoint/2010/main" val="406297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459D73-BD05-A249-A4D5-368A02D6AD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anchor="ctr" anchorCtr="0">
            <a:normAutofit/>
          </a:bodyPr>
          <a:lstStyle/>
          <a:p>
            <a:pPr algn="ctr"/>
            <a:r>
              <a:rPr lang="en-US" dirty="0" smtClean="0"/>
              <a:t>2020 Health Assessments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C00F08-B0C5-094D-A4AE-6C3B2DD3AAD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0079" y="6113940"/>
            <a:ext cx="4538209" cy="320040"/>
          </a:xfrm>
        </p:spPr>
        <p:txBody>
          <a:bodyPr/>
          <a:lstStyle/>
          <a:p>
            <a:r>
              <a:rPr lang="en-US" dirty="0" smtClean="0"/>
              <a:t>December 18, 2020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72291E-1E97-5E44-A6C2-CCA48CFA6A99}"/>
              </a:ext>
            </a:extLst>
          </p:cNvPr>
          <p:cNvSpPr/>
          <p:nvPr/>
        </p:nvSpPr>
        <p:spPr>
          <a:xfrm>
            <a:off x="8339329" y="0"/>
            <a:ext cx="3852672" cy="6858000"/>
          </a:xfrm>
          <a:prstGeom prst="rect">
            <a:avLst/>
          </a:prstGeom>
          <a:blipFill>
            <a:blip r:embed="rId3"/>
            <a:srcRect/>
            <a:stretch>
              <a:fillRect l="-86367" r="-8064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</p:spTree>
    <p:extLst>
      <p:ext uri="{BB962C8B-B14F-4D97-AF65-F5344CB8AC3E}">
        <p14:creationId xmlns:p14="http://schemas.microsoft.com/office/powerpoint/2010/main" val="401017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7C41336-9000-BC4A-991F-13FEA5D92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2020 Health Assessments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268F69D-6ABF-CD4F-89DA-401352E1768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0079" y="1828800"/>
            <a:ext cx="6482616" cy="3661102"/>
          </a:xfrm>
        </p:spPr>
        <p:txBody>
          <a:bodyPr>
            <a:normAutofit/>
          </a:bodyPr>
          <a:lstStyle/>
          <a:p>
            <a:r>
              <a:rPr lang="en-US" dirty="0" smtClean="0"/>
              <a:t>Screening for depression and offering tobacco cessation remained a priority for BHH</a:t>
            </a:r>
          </a:p>
          <a:p>
            <a:r>
              <a:rPr lang="en-US" dirty="0" smtClean="0"/>
              <a:t>Providers were creative and innovative in collecting vitals</a:t>
            </a:r>
          </a:p>
          <a:p>
            <a:pPr lvl="1"/>
            <a:r>
              <a:rPr lang="en-US" dirty="0" smtClean="0"/>
              <a:t>Collaborating with visiting nurses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Going out into the community</a:t>
            </a: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84E035A7-BA45-D241-974E-6309378F5FD5}"/>
              </a:ext>
            </a:extLst>
          </p:cNvPr>
          <p:cNvSpPr txBox="1">
            <a:spLocks/>
          </p:cNvSpPr>
          <p:nvPr/>
        </p:nvSpPr>
        <p:spPr>
          <a:xfrm>
            <a:off x="8213489" y="1368098"/>
            <a:ext cx="3335383" cy="2793759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txBody>
          <a:bodyPr vert="horz" lIns="182880" tIns="182880" rIns="182880" bIns="182880" rtlCol="0">
            <a:normAutofit fontScale="92500" lnSpcReduction="10000"/>
          </a:bodyPr>
          <a:lstStyle>
            <a:lvl1pPr marL="571500" indent="-571500" algn="l" defTabSz="1828800" rtl="0" eaLnBrk="1" latinLnBrk="0" hangingPunct="1">
              <a:lnSpc>
                <a:spcPct val="114000"/>
              </a:lnSpc>
              <a:spcBef>
                <a:spcPts val="2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3600" kern="120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1485900" indent="-571500" algn="l" defTabSz="1828800" rtl="0" eaLnBrk="1" latinLnBrk="0" hangingPunct="1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ct val="80000"/>
              <a:buFont typeface="Courier New" panose="02070309020205020404" pitchFamily="49" charset="0"/>
              <a:buChar char="o"/>
              <a:defRPr sz="3600" kern="120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2400300" indent="-571500" algn="l" defTabSz="1828800" rtl="0" eaLnBrk="1" latinLnBrk="0" hangingPunct="1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ct val="80000"/>
              <a:buFont typeface="System Font Regular"/>
              <a:buChar char="—"/>
              <a:defRPr sz="2800" kern="120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700" b="1" dirty="0" smtClean="0">
                <a:solidFill>
                  <a:schemeClr val="accent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% of completed health assessments as of 12/15/2020:</a:t>
            </a:r>
          </a:p>
          <a:p>
            <a:pPr marL="0" indent="0" algn="ctr">
              <a:spcBef>
                <a:spcPts val="1500"/>
              </a:spcBef>
              <a:buNone/>
            </a:pPr>
            <a:r>
              <a:rPr lang="en-US" sz="2700" b="1" dirty="0" smtClean="0">
                <a:solidFill>
                  <a:schemeClr val="accent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 </a:t>
            </a:r>
            <a:r>
              <a:rPr lang="en-US" sz="3800" b="1" dirty="0" smtClean="0">
                <a:solidFill>
                  <a:schemeClr val="accent3">
                    <a:lumMod val="7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61.8%</a:t>
            </a:r>
            <a:endParaRPr lang="en-US" sz="3800" b="1" dirty="0">
              <a:solidFill>
                <a:schemeClr val="accent3">
                  <a:lumMod val="75000"/>
                </a:schemeClr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06E8FDC4-8884-2042-9F39-BD0CF06CA3D9}"/>
              </a:ext>
            </a:extLst>
          </p:cNvPr>
          <p:cNvSpPr txBox="1">
            <a:spLocks/>
          </p:cNvSpPr>
          <p:nvPr/>
        </p:nvSpPr>
        <p:spPr>
          <a:xfrm>
            <a:off x="9666859" y="4264170"/>
            <a:ext cx="1618365" cy="1225732"/>
          </a:xfrm>
          <a:prstGeom prst="rect">
            <a:avLst/>
          </a:prstGeom>
          <a:solidFill>
            <a:schemeClr val="accent1"/>
          </a:solidFill>
          <a:ln w="38100">
            <a:noFill/>
          </a:ln>
        </p:spPr>
        <p:txBody>
          <a:bodyPr vert="horz" lIns="182880" tIns="182880" rIns="182880" bIns="182880" rtlCol="0">
            <a:normAutofit fontScale="62500" lnSpcReduction="20000"/>
          </a:bodyPr>
          <a:lstStyle>
            <a:lvl1pPr marL="571500" indent="-571500" algn="l" defTabSz="1828800" rtl="0" eaLnBrk="1" latinLnBrk="0" hangingPunct="1">
              <a:lnSpc>
                <a:spcPct val="114000"/>
              </a:lnSpc>
              <a:spcBef>
                <a:spcPts val="2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3600" kern="120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1485900" indent="-571500" algn="l" defTabSz="1828800" rtl="0" eaLnBrk="1" latinLnBrk="0" hangingPunct="1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ct val="80000"/>
              <a:buFont typeface="Courier New" panose="02070309020205020404" pitchFamily="49" charset="0"/>
              <a:buChar char="o"/>
              <a:defRPr sz="3600" kern="120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2400300" indent="-571500" algn="l" defTabSz="1828800" rtl="0" eaLnBrk="1" latinLnBrk="0" hangingPunct="1">
              <a:lnSpc>
                <a:spcPct val="114000"/>
              </a:lnSpc>
              <a:spcBef>
                <a:spcPts val="1000"/>
              </a:spcBef>
              <a:spcAft>
                <a:spcPts val="0"/>
              </a:spcAft>
              <a:buSzPct val="80000"/>
              <a:buFont typeface="System Font Regular"/>
              <a:buChar char="—"/>
              <a:defRPr sz="2800" kern="1200">
                <a:solidFill>
                  <a:schemeClr val="accent6">
                    <a:lumMod val="50000"/>
                  </a:schemeClr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400" b="1" dirty="0" smtClean="0">
                <a:solidFill>
                  <a:schemeClr val="bg2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% of completed health assessments in 2017:</a:t>
            </a:r>
          </a:p>
          <a:p>
            <a:pPr marL="0" indent="0" algn="ctr">
              <a:spcBef>
                <a:spcPts val="1000"/>
              </a:spcBef>
              <a:buNone/>
            </a:pPr>
            <a:r>
              <a:rPr lang="en-US" sz="2900" b="1" dirty="0" smtClean="0">
                <a:solidFill>
                  <a:schemeClr val="accent3">
                    <a:lumMod val="75000"/>
                  </a:schemeClr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29.5%</a:t>
            </a:r>
          </a:p>
        </p:txBody>
      </p:sp>
    </p:spTree>
    <p:extLst>
      <p:ext uri="{BB962C8B-B14F-4D97-AF65-F5344CB8AC3E}">
        <p14:creationId xmlns:p14="http://schemas.microsoft.com/office/powerpoint/2010/main" val="2113744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459D73-BD05-A249-A4D5-368A02D6AD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anchor="ctr" anchorCtr="0">
            <a:normAutofit/>
          </a:bodyPr>
          <a:lstStyle/>
          <a:p>
            <a:pPr algn="ctr"/>
            <a:r>
              <a:rPr lang="en-US" dirty="0" smtClean="0"/>
              <a:t>2019 CMS Measures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C00F08-B0C5-094D-A4AE-6C3B2DD3AAD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0079" y="6113940"/>
            <a:ext cx="4538209" cy="320040"/>
          </a:xfrm>
        </p:spPr>
        <p:txBody>
          <a:bodyPr/>
          <a:lstStyle/>
          <a:p>
            <a:r>
              <a:rPr lang="en-US" dirty="0" smtClean="0"/>
              <a:t>December 18, 2020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EF0CD0-4819-2848-A62B-36B7E2394AEB}"/>
              </a:ext>
            </a:extLst>
          </p:cNvPr>
          <p:cNvSpPr/>
          <p:nvPr/>
        </p:nvSpPr>
        <p:spPr>
          <a:xfrm>
            <a:off x="8339329" y="0"/>
            <a:ext cx="3852672" cy="6858000"/>
          </a:xfrm>
          <a:prstGeom prst="rect">
            <a:avLst/>
          </a:prstGeom>
          <a:blipFill>
            <a:blip r:embed="rId3"/>
            <a:srcRect/>
            <a:stretch>
              <a:fillRect l="-83372" r="-8337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</p:spTree>
    <p:extLst>
      <p:ext uri="{BB962C8B-B14F-4D97-AF65-F5344CB8AC3E}">
        <p14:creationId xmlns:p14="http://schemas.microsoft.com/office/powerpoint/2010/main" val="3609513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7C41336-9000-BC4A-991F-13FEA5D92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2019 CMS Measures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268F69D-6ABF-CD4F-89DA-401352E1768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0080" y="1357154"/>
            <a:ext cx="5455921" cy="3922327"/>
          </a:xfrm>
        </p:spPr>
        <p:txBody>
          <a:bodyPr>
            <a:normAutofit fontScale="62500" lnSpcReduction="20000"/>
          </a:bodyPr>
          <a:lstStyle/>
          <a:p>
            <a:r>
              <a:rPr lang="en-US" sz="2900" dirty="0" smtClean="0"/>
              <a:t>BHH has shown substantial cost savings every year.</a:t>
            </a:r>
          </a:p>
          <a:p>
            <a:pPr lvl="1"/>
            <a:r>
              <a:rPr lang="en-US" sz="2900" dirty="0" smtClean="0"/>
              <a:t>Annually, BHH has shown a cost savings of over $6 million from 2015-2019</a:t>
            </a:r>
          </a:p>
          <a:p>
            <a:r>
              <a:rPr lang="en-US" sz="2900" dirty="0" smtClean="0"/>
              <a:t>BHH has increased its screenings around BMI and Blood Pressure Significantly</a:t>
            </a:r>
          </a:p>
          <a:p>
            <a:pPr lvl="1"/>
            <a:r>
              <a:rPr lang="en-US" sz="2900" dirty="0" smtClean="0"/>
              <a:t>BMI collection (ABA)</a:t>
            </a:r>
          </a:p>
          <a:p>
            <a:pPr lvl="2"/>
            <a:r>
              <a:rPr lang="en-US" sz="2900" dirty="0" smtClean="0"/>
              <a:t>2017: 62.5%</a:t>
            </a:r>
          </a:p>
          <a:p>
            <a:pPr lvl="2"/>
            <a:r>
              <a:rPr lang="en-US" sz="2900" dirty="0" smtClean="0">
                <a:solidFill>
                  <a:schemeClr val="tx1"/>
                </a:solidFill>
              </a:rPr>
              <a:t>2019: 96.6%</a:t>
            </a:r>
          </a:p>
          <a:p>
            <a:pPr lvl="1"/>
            <a:r>
              <a:rPr lang="en-US" sz="2900" dirty="0" smtClean="0"/>
              <a:t>Clients with Hypertension diagnosis with adequately controlled BP (CBP)</a:t>
            </a:r>
          </a:p>
          <a:p>
            <a:pPr lvl="2"/>
            <a:r>
              <a:rPr lang="en-US" sz="2900" dirty="0" smtClean="0">
                <a:solidFill>
                  <a:schemeClr val="tx1"/>
                </a:solidFill>
              </a:rPr>
              <a:t>2016: 39.6%</a:t>
            </a:r>
          </a:p>
          <a:p>
            <a:pPr lvl="2"/>
            <a:r>
              <a:rPr lang="en-US" sz="2900" dirty="0" smtClean="0"/>
              <a:t>2019: 51.5%</a:t>
            </a:r>
            <a:endParaRPr lang="en-US" sz="2900" dirty="0" smtClean="0">
              <a:solidFill>
                <a:schemeClr val="tx1"/>
              </a:solidFill>
            </a:endParaRPr>
          </a:p>
          <a:p>
            <a:pPr lvl="1"/>
            <a:endParaRPr lang="en-US" dirty="0" smtClean="0">
              <a:solidFill>
                <a:schemeClr val="tx1"/>
              </a:solidFill>
            </a:endParaRP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697220744"/>
              </p:ext>
            </p:extLst>
          </p:nvPr>
        </p:nvGraphicFramePr>
        <p:xfrm>
          <a:off x="6096000" y="1321736"/>
          <a:ext cx="5227320" cy="17119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1429430936"/>
              </p:ext>
            </p:extLst>
          </p:nvPr>
        </p:nvGraphicFramePr>
        <p:xfrm>
          <a:off x="6037897" y="3568629"/>
          <a:ext cx="5343525" cy="1797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3130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798968" y="1"/>
            <a:ext cx="4393032" cy="6859787"/>
          </a:xfrm>
          <a:prstGeom prst="rect">
            <a:avLst/>
          </a:prstGeom>
          <a:blipFill dpi="0" rotWithShape="1">
            <a:blip r:embed="rId3"/>
            <a:srcRect/>
            <a:stretch>
              <a:fillRect l="-67000" r="-67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459D73-BD05-A249-A4D5-368A02D6AD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anchor="ctr" anchorCtr="0">
            <a:normAutofit fontScale="92500" lnSpcReduction="10000"/>
          </a:bodyPr>
          <a:lstStyle/>
          <a:p>
            <a:pPr algn="ctr"/>
            <a:r>
              <a:rPr lang="en-US" dirty="0" smtClean="0"/>
              <a:t>2020 Provider Needs Assessment Survey Results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C00F08-B0C5-094D-A4AE-6C3B2DD3AAD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0079" y="6113940"/>
            <a:ext cx="4538209" cy="320040"/>
          </a:xfrm>
        </p:spPr>
        <p:txBody>
          <a:bodyPr/>
          <a:lstStyle/>
          <a:p>
            <a:r>
              <a:rPr lang="en-US" dirty="0" smtClean="0"/>
              <a:t>December 18,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27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3FC70-C5BE-3A46-AC14-DE80E6FD4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2020 Provider Needs Assessment Results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A334DB2-0A55-1A4F-97DA-D6C536CA259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u="sng" dirty="0" smtClean="0">
                <a:solidFill>
                  <a:schemeClr val="tx1"/>
                </a:solidFill>
              </a:rPr>
              <a:t>BHH Core Services</a:t>
            </a:r>
            <a:endParaRPr lang="en-US" sz="2000" u="sng" dirty="0">
              <a:solidFill>
                <a:schemeClr val="tx1"/>
              </a:solidFill>
            </a:endParaRPr>
          </a:p>
          <a:p>
            <a:r>
              <a:rPr lang="en-US" sz="1700" dirty="0" smtClean="0"/>
              <a:t>33% stated training was somewhat needed on the six BHH Core Services</a:t>
            </a:r>
            <a:endParaRPr lang="en-US" sz="1700" dirty="0">
              <a:solidFill>
                <a:schemeClr val="tx1"/>
              </a:solidFill>
            </a:endParaRPr>
          </a:p>
          <a:p>
            <a:pPr lvl="1"/>
            <a:r>
              <a:rPr lang="en-US" sz="1700" dirty="0" smtClean="0">
                <a:solidFill>
                  <a:schemeClr val="tx1"/>
                </a:solidFill>
              </a:rPr>
              <a:t>Comprehensive Care Management, Comprehensive Transitional Care, and Patient &amp; Family Support required the most training</a:t>
            </a:r>
            <a:endParaRPr lang="en-US" sz="1700" dirty="0">
              <a:solidFill>
                <a:schemeClr val="tx1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D8DCE04-3664-F140-977B-9D4BA0E9C71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694675" y="1828799"/>
            <a:ext cx="3200400" cy="423134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u="sng" dirty="0" smtClean="0"/>
              <a:t>Population Health</a:t>
            </a:r>
            <a:endParaRPr lang="en-US" sz="2000" u="sng" dirty="0"/>
          </a:p>
          <a:p>
            <a:r>
              <a:rPr lang="en-US" sz="1700" dirty="0" smtClean="0"/>
              <a:t>60% stated they had a good understanding of population</a:t>
            </a:r>
          </a:p>
          <a:p>
            <a:r>
              <a:rPr lang="en-US" sz="1700" dirty="0" smtClean="0"/>
              <a:t>50% stated it is used to drive change at their agency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000" u="sng" dirty="0" smtClean="0"/>
              <a:t>Child-Serving Agencies</a:t>
            </a:r>
            <a:endParaRPr lang="en-US" sz="2000" u="sng" dirty="0"/>
          </a:p>
          <a:p>
            <a:r>
              <a:rPr lang="en-US" sz="1700" dirty="0" smtClean="0"/>
              <a:t>73% felt they required more training and support to meet the needs of clients under 18</a:t>
            </a:r>
            <a:endParaRPr lang="en-US" sz="1700" dirty="0">
              <a:solidFill>
                <a:schemeClr val="tx1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2630A00-8472-6D4B-8A89-340A8D003C6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167377" y="1828800"/>
            <a:ext cx="3200400" cy="3657600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en-US" sz="2900" u="sng" dirty="0" smtClean="0"/>
              <a:t>Available Data and Dashboards</a:t>
            </a:r>
            <a:endParaRPr lang="en-US" sz="2900" u="sng" dirty="0"/>
          </a:p>
          <a:p>
            <a:r>
              <a:rPr lang="en-US" dirty="0" smtClean="0"/>
              <a:t>The Health Assessment Report is the most used dashboard in Tableau</a:t>
            </a:r>
          </a:p>
          <a:p>
            <a:r>
              <a:rPr lang="en-US" dirty="0" smtClean="0"/>
              <a:t>More training is required on the HEDIS measure, Medication that may raise A1C, cancer screen, and the </a:t>
            </a:r>
            <a:r>
              <a:rPr lang="en-US" dirty="0" err="1" smtClean="0"/>
              <a:t>payor</a:t>
            </a:r>
            <a:r>
              <a:rPr lang="en-US" dirty="0" smtClean="0"/>
              <a:t> reconciliation report</a:t>
            </a:r>
            <a:endParaRPr lang="en-US" dirty="0"/>
          </a:p>
          <a:p>
            <a:r>
              <a:rPr lang="en-US" dirty="0" smtClean="0"/>
              <a:t>71% stated training was not needed around the DMHAS reports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905CEC0E-A029-054A-BD0E-F4827A6C6E9D}"/>
              </a:ext>
            </a:extLst>
          </p:cNvPr>
          <p:cNvSpPr txBox="1">
            <a:spLocks/>
          </p:cNvSpPr>
          <p:nvPr/>
        </p:nvSpPr>
        <p:spPr>
          <a:xfrm>
            <a:off x="640080" y="1188720"/>
            <a:ext cx="5486400" cy="55154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System Font Regular"/>
              <a:buChar char="—"/>
              <a:defRPr sz="18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400" dirty="0" smtClean="0"/>
              <a:t>34 respondents completed the survey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4961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86F83-F140-AC48-94D1-635A261BA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2021 Training Priorities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72291E-1E97-5E44-A6C2-CCA48CFA6A99}"/>
              </a:ext>
            </a:extLst>
          </p:cNvPr>
          <p:cNvSpPr/>
          <p:nvPr/>
        </p:nvSpPr>
        <p:spPr>
          <a:xfrm>
            <a:off x="8339329" y="0"/>
            <a:ext cx="3852672" cy="6858000"/>
          </a:xfrm>
          <a:prstGeom prst="rect">
            <a:avLst/>
          </a:prstGeom>
          <a:blipFill>
            <a:blip r:embed="rId3"/>
            <a:srcRect/>
            <a:stretch>
              <a:fillRect l="-86367" r="-8064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167AE0-D8B6-B740-AA03-B4653D362AF6}"/>
              </a:ext>
            </a:extLst>
          </p:cNvPr>
          <p:cNvSpPr txBox="1">
            <a:spLocks/>
          </p:cNvSpPr>
          <p:nvPr/>
        </p:nvSpPr>
        <p:spPr>
          <a:xfrm>
            <a:off x="640080" y="1202470"/>
            <a:ext cx="5608321" cy="366110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System Font Regular"/>
              <a:buChar char="—"/>
              <a:defRPr sz="18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smtClean="0"/>
              <a:t>Ongoing basic BHH training</a:t>
            </a:r>
          </a:p>
          <a:p>
            <a:pPr lvl="1"/>
            <a:r>
              <a:rPr lang="en-US" sz="1800" dirty="0" smtClean="0"/>
              <a:t>BHH 101</a:t>
            </a:r>
          </a:p>
          <a:p>
            <a:pPr lvl="1"/>
            <a:r>
              <a:rPr lang="en-US" sz="1800" dirty="0" smtClean="0"/>
              <a:t>Services and Codes</a:t>
            </a:r>
          </a:p>
          <a:p>
            <a:r>
              <a:rPr lang="en-US" sz="1800" dirty="0" smtClean="0"/>
              <a:t>Offering more support to child-serving agencies</a:t>
            </a:r>
          </a:p>
          <a:p>
            <a:r>
              <a:rPr lang="en-US" sz="1800" dirty="0" smtClean="0"/>
              <a:t>Continuing education on person-centered treatment plans, encounter notes, and health literacy</a:t>
            </a:r>
          </a:p>
          <a:p>
            <a:r>
              <a:rPr lang="en-US" sz="1800" dirty="0" smtClean="0"/>
              <a:t>Discussing how to continuously engage clients in long-term care or programs that already provide care coordination services</a:t>
            </a:r>
          </a:p>
          <a:p>
            <a:r>
              <a:rPr lang="en-US" sz="1800" dirty="0" smtClean="0"/>
              <a:t>Training around topics that can improve our relationship/service delivery for our clients</a:t>
            </a:r>
          </a:p>
        </p:txBody>
      </p:sp>
    </p:spTree>
    <p:extLst>
      <p:ext uri="{BB962C8B-B14F-4D97-AF65-F5344CB8AC3E}">
        <p14:creationId xmlns:p14="http://schemas.microsoft.com/office/powerpoint/2010/main" val="145516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459D73-BD05-A249-A4D5-368A02D6AD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anchor="ctr" anchorCtr="0">
            <a:normAutofit/>
          </a:bodyPr>
          <a:lstStyle/>
          <a:p>
            <a:pPr algn="ctr"/>
            <a:r>
              <a:rPr lang="en-US" dirty="0" smtClean="0"/>
              <a:t>2020 Provider Achievements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C00F08-B0C5-094D-A4AE-6C3B2DD3AAD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0079" y="6113940"/>
            <a:ext cx="4538209" cy="320040"/>
          </a:xfrm>
        </p:spPr>
        <p:txBody>
          <a:bodyPr/>
          <a:lstStyle/>
          <a:p>
            <a:r>
              <a:rPr lang="en-US" dirty="0" smtClean="0"/>
              <a:t>December 18, 2020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EF0CD0-4819-2848-A62B-36B7E2394AEB}"/>
              </a:ext>
            </a:extLst>
          </p:cNvPr>
          <p:cNvSpPr/>
          <p:nvPr/>
        </p:nvSpPr>
        <p:spPr>
          <a:xfrm>
            <a:off x="8339329" y="0"/>
            <a:ext cx="3852672" cy="6858000"/>
          </a:xfrm>
          <a:prstGeom prst="rect">
            <a:avLst/>
          </a:prstGeom>
          <a:blipFill>
            <a:blip r:embed="rId3"/>
            <a:srcRect/>
            <a:stretch>
              <a:fillRect l="-83372" r="-8337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</p:spTree>
    <p:extLst>
      <p:ext uri="{BB962C8B-B14F-4D97-AF65-F5344CB8AC3E}">
        <p14:creationId xmlns:p14="http://schemas.microsoft.com/office/powerpoint/2010/main" val="127091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640080"/>
            <a:ext cx="10906652" cy="108114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 err="1" smtClean="0"/>
              <a:t>BHCare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i="1" dirty="0" smtClean="0">
                <a:solidFill>
                  <a:schemeClr val="accent5"/>
                </a:solidFill>
              </a:rPr>
              <a:t>Corrective Action Plan to Correct 2019 Chart Review Findings</a:t>
            </a:r>
            <a:endParaRPr lang="en-US" sz="2200" i="1" dirty="0">
              <a:solidFill>
                <a:schemeClr val="accent5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0081" y="1712249"/>
            <a:ext cx="4998719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802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Enrollment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802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July-Oct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progress towards long-term goal improved from 59% to 63%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Increased communication with treatment team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have a team approach to encourage clients to accept BHH services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Conducted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prescriber </a:t>
            </a:r>
            <a:r>
              <a:rPr lang="en-US" sz="1600" dirty="0">
                <a:solidFill>
                  <a:prstClr val="black"/>
                </a:solidFill>
                <a:latin typeface="Arial" panose="020B0604020202020204"/>
              </a:rPr>
              <a:t>t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raining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Standardized enrollment and discharge process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802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Services Delivered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July-Oct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progress towards long-term goal improved from 66.8% to 74%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Monitoring services delivered bimonthly 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Proactively engage treatment team or attempt see client when in clinic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544964" y="1712249"/>
            <a:ext cx="5001768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802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PCP Consultant Hours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July-Oct progress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towards long-term goal improved from 6% to 30%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Onsite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primary care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Weekly staff training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Conducted PCP training, consistent tracking across sites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802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Health Assessments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July-Oct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progress towards long-term goal improved from 58.2% to 68.5%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Health assessment information collected upon enrollment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Focused effort by entire team, use of other source data</a:t>
            </a:r>
          </a:p>
        </p:txBody>
      </p:sp>
    </p:spTree>
    <p:extLst>
      <p:ext uri="{BB962C8B-B14F-4D97-AF65-F5344CB8AC3E}">
        <p14:creationId xmlns:p14="http://schemas.microsoft.com/office/powerpoint/2010/main" val="3335566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4CFB9-7016-0D4B-98A4-64508A50A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Agenda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09F32A7-C890-0542-BFC4-137FFFA3DA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8349132"/>
              </p:ext>
            </p:extLst>
          </p:nvPr>
        </p:nvGraphicFramePr>
        <p:xfrm>
          <a:off x="640080" y="1478280"/>
          <a:ext cx="10972800" cy="343747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22960">
                  <a:extLst>
                    <a:ext uri="{9D8B030D-6E8A-4147-A177-3AD203B41FA5}">
                      <a16:colId xmlns:a16="http://schemas.microsoft.com/office/drawing/2014/main" val="966958164"/>
                    </a:ext>
                  </a:extLst>
                </a:gridCol>
                <a:gridCol w="4663440">
                  <a:extLst>
                    <a:ext uri="{9D8B030D-6E8A-4147-A177-3AD203B41FA5}">
                      <a16:colId xmlns:a16="http://schemas.microsoft.com/office/drawing/2014/main" val="2767328110"/>
                    </a:ext>
                  </a:extLst>
                </a:gridCol>
                <a:gridCol w="822960">
                  <a:extLst>
                    <a:ext uri="{9D8B030D-6E8A-4147-A177-3AD203B41FA5}">
                      <a16:colId xmlns:a16="http://schemas.microsoft.com/office/drawing/2014/main" val="1560502635"/>
                    </a:ext>
                  </a:extLst>
                </a:gridCol>
                <a:gridCol w="4663440">
                  <a:extLst>
                    <a:ext uri="{9D8B030D-6E8A-4147-A177-3AD203B41FA5}">
                      <a16:colId xmlns:a16="http://schemas.microsoft.com/office/drawing/2014/main" val="1167147838"/>
                    </a:ext>
                  </a:extLst>
                </a:gridCol>
              </a:tblGrid>
              <a:tr h="1145826">
                <a:tc>
                  <a:txBody>
                    <a:bodyPr/>
                    <a:lstStyle/>
                    <a:p>
                      <a:pPr algn="r"/>
                      <a:r>
                        <a:rPr lang="en-US" sz="4000" b="1" dirty="0">
                          <a:solidFill>
                            <a:schemeClr val="accent5"/>
                          </a:solidFill>
                        </a:rPr>
                        <a:t>01</a:t>
                      </a:r>
                    </a:p>
                  </a:txBody>
                  <a:tcPr marL="45720" marR="45720" marT="22860" marB="22860" anchor="ctr"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accent5"/>
                          </a:solidFill>
                        </a:rPr>
                        <a:t>DMHAS Update</a:t>
                      </a:r>
                      <a:endParaRPr lang="en-US" sz="2000" dirty="0">
                        <a:solidFill>
                          <a:schemeClr val="accent5"/>
                        </a:solidFill>
                      </a:endParaRPr>
                    </a:p>
                  </a:txBody>
                  <a:tcPr marL="365760" marR="18288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4000" b="1" dirty="0">
                          <a:solidFill>
                            <a:schemeClr val="accent5"/>
                          </a:solidFill>
                        </a:rPr>
                        <a:t>02</a:t>
                      </a:r>
                    </a:p>
                  </a:txBody>
                  <a:tcPr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accent5"/>
                          </a:solidFill>
                        </a:rPr>
                        <a:t>2020 Virtual Site Visits</a:t>
                      </a:r>
                      <a:endParaRPr lang="en-US" sz="2000" dirty="0">
                        <a:solidFill>
                          <a:schemeClr val="accent5"/>
                        </a:solidFill>
                      </a:endParaRPr>
                    </a:p>
                  </a:txBody>
                  <a:tcPr marL="365760" marR="18288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5077063"/>
                  </a:ext>
                </a:extLst>
              </a:tr>
              <a:tr h="1145826">
                <a:tc>
                  <a:txBody>
                    <a:bodyPr/>
                    <a:lstStyle/>
                    <a:p>
                      <a:pPr algn="r"/>
                      <a:r>
                        <a:rPr lang="en-US" sz="4000" b="1" dirty="0">
                          <a:solidFill>
                            <a:schemeClr val="accent5"/>
                          </a:solidFill>
                        </a:rPr>
                        <a:t>03</a:t>
                      </a:r>
                    </a:p>
                  </a:txBody>
                  <a:tcPr marL="45720" marR="45720" marT="22860" marB="22860" anchor="ctr"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accent5"/>
                          </a:solidFill>
                        </a:rPr>
                        <a:t>2020 Health Assessments</a:t>
                      </a:r>
                      <a:endParaRPr lang="en-US" sz="2000" dirty="0">
                        <a:solidFill>
                          <a:schemeClr val="accent5"/>
                        </a:solidFill>
                      </a:endParaRPr>
                    </a:p>
                  </a:txBody>
                  <a:tcPr marL="365760" marR="18288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>
                          <a:solidFill>
                            <a:schemeClr val="accent5"/>
                          </a:solidFill>
                        </a:rPr>
                        <a:t>04</a:t>
                      </a:r>
                    </a:p>
                  </a:txBody>
                  <a:tcPr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accent5"/>
                          </a:solidFill>
                        </a:rPr>
                        <a:t>2019 CMS Measures</a:t>
                      </a:r>
                      <a:endParaRPr lang="en-US" sz="2000" dirty="0">
                        <a:solidFill>
                          <a:schemeClr val="accent5"/>
                        </a:solidFill>
                      </a:endParaRPr>
                    </a:p>
                  </a:txBody>
                  <a:tcPr marL="365760" marR="18288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410506"/>
                  </a:ext>
                </a:extLst>
              </a:tr>
              <a:tr h="1145826">
                <a:tc>
                  <a:txBody>
                    <a:bodyPr/>
                    <a:lstStyle/>
                    <a:p>
                      <a:pPr algn="r"/>
                      <a:r>
                        <a:rPr lang="en-US" sz="4000" b="1" dirty="0">
                          <a:solidFill>
                            <a:schemeClr val="accent5"/>
                          </a:solidFill>
                        </a:rPr>
                        <a:t>05</a:t>
                      </a:r>
                    </a:p>
                  </a:txBody>
                  <a:tcPr marL="45720" marR="45720" marT="22860" marB="22860" anchor="ctr">
                    <a:lnL w="12700" cmpd="sng">
                      <a:noFill/>
                    </a:lnL>
                    <a:lnR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accent5"/>
                          </a:solidFill>
                        </a:rPr>
                        <a:t>2020 Provider</a:t>
                      </a:r>
                      <a:r>
                        <a:rPr lang="en-US" sz="2000" baseline="0" dirty="0" smtClean="0">
                          <a:solidFill>
                            <a:schemeClr val="accent5"/>
                          </a:solidFill>
                        </a:rPr>
                        <a:t> Needs Assessment Results</a:t>
                      </a:r>
                      <a:endParaRPr lang="en-US" sz="2000" dirty="0">
                        <a:solidFill>
                          <a:schemeClr val="accent5"/>
                        </a:solidFill>
                      </a:endParaRPr>
                    </a:p>
                  </a:txBody>
                  <a:tcPr marL="365760" marR="18288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828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>
                          <a:solidFill>
                            <a:schemeClr val="accent5"/>
                          </a:solidFill>
                        </a:rPr>
                        <a:t>06</a:t>
                      </a:r>
                    </a:p>
                  </a:txBody>
                  <a:tcPr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chemeClr val="accent5"/>
                          </a:solidFill>
                        </a:rPr>
                        <a:t>2020 Provider</a:t>
                      </a:r>
                      <a:r>
                        <a:rPr lang="en-US" sz="2000" baseline="0" dirty="0" smtClean="0">
                          <a:solidFill>
                            <a:schemeClr val="accent5"/>
                          </a:solidFill>
                        </a:rPr>
                        <a:t> Achievements</a:t>
                      </a:r>
                      <a:endParaRPr lang="en-US" sz="2000" dirty="0">
                        <a:solidFill>
                          <a:schemeClr val="accent5"/>
                        </a:solidFill>
                      </a:endParaRPr>
                    </a:p>
                  </a:txBody>
                  <a:tcPr marL="365760" marR="182880" marT="0" marB="0" anchor="ctr">
                    <a:lnL w="762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15627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166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640080"/>
            <a:ext cx="10906652" cy="108114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Bridges</a:t>
            </a:r>
            <a:br>
              <a:rPr lang="en-US" dirty="0" smtClean="0"/>
            </a:br>
            <a:r>
              <a:rPr lang="en-US" sz="2200" i="1" dirty="0" smtClean="0">
                <a:solidFill>
                  <a:schemeClr val="accent5"/>
                </a:solidFill>
              </a:rPr>
              <a:t>Collaborative Relationship with Primary Care Provider, Optimus</a:t>
            </a:r>
            <a:endParaRPr lang="en-US" sz="2200" i="1" dirty="0">
              <a:solidFill>
                <a:schemeClr val="accent5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248060" y="2388534"/>
            <a:ext cx="629867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8021"/>
                </a:solidFill>
                <a:effectLst/>
                <a:uLnTx/>
                <a:uFillTx/>
                <a:latin typeface="Arial" panose="020B0604020202020204"/>
              </a:rPr>
              <a:t>Optimus is Bridges’ primary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srgbClr val="FF8021"/>
                </a:solidFill>
                <a:effectLst/>
                <a:uLnTx/>
                <a:uFillTx/>
                <a:latin typeface="Arial" panose="020B0604020202020204"/>
              </a:rPr>
              <a:t> care physician consultant for BHH</a:t>
            </a:r>
            <a:endParaRPr lang="en-US" dirty="0" smtClean="0">
              <a:solidFill>
                <a:srgbClr val="FF8021"/>
              </a:solidFill>
              <a:latin typeface="Arial" panose="020B0604020202020204"/>
            </a:endParaRPr>
          </a:p>
          <a:p>
            <a:pPr marL="285750" marR="0" lvl="0" indent="-2857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rPr>
              <a:t>Increased</a:t>
            </a:r>
            <a:r>
              <a:rPr kumimoji="0" lang="en-US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rPr>
              <a:t> the number of days per week Optimus will offer onsite PCP visits at Bridges</a:t>
            </a:r>
          </a:p>
          <a:p>
            <a:pPr marL="285750" marR="0" lvl="0" indent="-2857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dirty="0" smtClean="0">
                <a:solidFill>
                  <a:prstClr val="black"/>
                </a:solidFill>
                <a:latin typeface="Arial" panose="020B0604020202020204"/>
              </a:rPr>
              <a:t>Continuous discussion around how to improve interoperability between Optimus and Bridges EHRs</a:t>
            </a:r>
          </a:p>
          <a:p>
            <a:pPr marL="742950" lvl="1" indent="-285750">
              <a:buFont typeface="Wingdings" panose="05000000000000000000" pitchFamily="2" charset="2"/>
              <a:buChar char="ü"/>
              <a:defRPr/>
            </a:pPr>
            <a:r>
              <a:rPr lang="en-US" dirty="0" smtClean="0">
                <a:solidFill>
                  <a:prstClr val="black"/>
                </a:solidFill>
                <a:latin typeface="Arial" panose="020B0604020202020204"/>
              </a:rPr>
              <a:t>Agencies have signed MOUs to share records of shared clients.</a:t>
            </a:r>
            <a:endParaRPr kumimoji="0" lang="en-US" b="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7969" y1="69988" x2="47969" y2="69988"/>
                        <a14:foregroundMark x1="47109" y1="69754" x2="47109" y2="69754"/>
                        <a14:foregroundMark x1="48672" y1="51583" x2="48672" y2="51583"/>
                        <a14:foregroundMark x1="60938" y1="39977" x2="60938" y2="39977"/>
                        <a14:foregroundMark x1="72500" y1="52052" x2="72500" y2="52052"/>
                        <a14:foregroundMark x1="83125" y1="51583" x2="83125" y2="51583"/>
                        <a14:foregroundMark x1="36797" y1="35287" x2="36797" y2="352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174" t="11503" r="11450" b="14776"/>
          <a:stretch/>
        </p:blipFill>
        <p:spPr>
          <a:xfrm>
            <a:off x="640080" y="2350228"/>
            <a:ext cx="4851185" cy="2430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55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640080"/>
            <a:ext cx="10906652" cy="108114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CMHC</a:t>
            </a:r>
            <a:br>
              <a:rPr lang="en-US" dirty="0" smtClean="0"/>
            </a:br>
            <a:r>
              <a:rPr lang="en-US" sz="2200" i="1" dirty="0" smtClean="0">
                <a:solidFill>
                  <a:schemeClr val="accent5"/>
                </a:solidFill>
              </a:rPr>
              <a:t>Embedded members of the BHH team into teams for other programs</a:t>
            </a:r>
            <a:endParaRPr lang="en-US" sz="2200" i="1" dirty="0">
              <a:solidFill>
                <a:schemeClr val="accent5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0081" y="1615999"/>
            <a:ext cx="1104773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802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 the beginning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rgbClr val="FF802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of the pandemic, the BHH team was dispersed to help support the other programs. </a:t>
            </a:r>
            <a:r>
              <a:rPr lang="en-US" sz="1600" dirty="0" smtClean="0">
                <a:solidFill>
                  <a:srgbClr val="FF8021"/>
                </a:solidFill>
                <a:latin typeface="Arial" panose="020B0604020202020204"/>
              </a:rPr>
              <a:t>A few months ago, the decision was made to keep the BHH staff embedded in the other teams.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8021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Under this new arrangement, BHH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staff do not have a caseload, so they are able to lend a hand where needed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1600" dirty="0" smtClean="0">
                <a:solidFill>
                  <a:prstClr val="black"/>
                </a:solidFill>
                <a:latin typeface="Arial" panose="020B0604020202020204"/>
              </a:rPr>
              <a:t>BHH staff is also able to educate in-kind staff on the BHH initiative</a:t>
            </a:r>
          </a:p>
          <a:p>
            <a:pPr marL="742950" lvl="1" indent="-285750">
              <a:buFont typeface="Wingdings" panose="05000000000000000000" pitchFamily="2" charset="2"/>
              <a:buChar char="ü"/>
              <a:defRPr/>
            </a:pP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This has led to a better understanding of BHH throughout the agency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en-US" sz="1600" dirty="0" smtClean="0">
                <a:solidFill>
                  <a:prstClr val="black"/>
                </a:solidFill>
                <a:latin typeface="Arial" panose="020B0604020202020204"/>
              </a:rPr>
              <a:t>BHH staff is able to develop close relationships with the BHH clients to assist in offering BHH services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There is also a designated community clinician that works closely with clients in residential areas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534" y="3763254"/>
            <a:ext cx="4967047" cy="214721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53606" y="6028691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700" dirty="0"/>
              <a:t>Image by &lt;a </a:t>
            </a:r>
            <a:r>
              <a:rPr lang="en-US" sz="700" dirty="0" err="1"/>
              <a:t>href</a:t>
            </a:r>
            <a:r>
              <a:rPr lang="en-US" sz="700" dirty="0"/>
              <a:t>="https://pixabay.com/users/alexas_fotos-686414/?</a:t>
            </a:r>
            <a:r>
              <a:rPr lang="en-US" sz="700" dirty="0" err="1"/>
              <a:t>utm_source</a:t>
            </a:r>
            <a:r>
              <a:rPr lang="en-US" sz="700" dirty="0"/>
              <a:t>=</a:t>
            </a:r>
            <a:r>
              <a:rPr lang="en-US" sz="700" dirty="0" err="1"/>
              <a:t>link-attribution&amp;amp;utm_medium</a:t>
            </a:r>
            <a:r>
              <a:rPr lang="en-US" sz="700" dirty="0"/>
              <a:t>=</a:t>
            </a:r>
            <a:r>
              <a:rPr lang="en-US" sz="700" dirty="0" err="1"/>
              <a:t>referral&amp;amp;utm_campaign</a:t>
            </a:r>
            <a:r>
              <a:rPr lang="en-US" sz="700" dirty="0"/>
              <a:t>=</a:t>
            </a:r>
            <a:r>
              <a:rPr lang="en-US" sz="700" dirty="0" err="1"/>
              <a:t>image&amp;amp;utm_content</a:t>
            </a:r>
            <a:r>
              <a:rPr lang="en-US" sz="700" dirty="0"/>
              <a:t>=3393037"&gt;</a:t>
            </a:r>
            <a:r>
              <a:rPr lang="en-US" sz="700" dirty="0" err="1"/>
              <a:t>Alexas_Fotos</a:t>
            </a:r>
            <a:r>
              <a:rPr lang="en-US" sz="700" dirty="0"/>
              <a:t>&lt;/a&gt; from &lt;a </a:t>
            </a:r>
            <a:r>
              <a:rPr lang="en-US" sz="700" dirty="0" err="1"/>
              <a:t>href</a:t>
            </a:r>
            <a:r>
              <a:rPr lang="en-US" sz="700" dirty="0"/>
              <a:t>="https://pixabay.com/?</a:t>
            </a:r>
            <a:r>
              <a:rPr lang="en-US" sz="700" dirty="0" err="1"/>
              <a:t>utm_source</a:t>
            </a:r>
            <a:r>
              <a:rPr lang="en-US" sz="700" dirty="0"/>
              <a:t>=</a:t>
            </a:r>
            <a:r>
              <a:rPr lang="en-US" sz="700" dirty="0" err="1"/>
              <a:t>link-attribution&amp;amp;utm_medium</a:t>
            </a:r>
            <a:r>
              <a:rPr lang="en-US" sz="700" dirty="0"/>
              <a:t>=</a:t>
            </a:r>
            <a:r>
              <a:rPr lang="en-US" sz="700" dirty="0" err="1"/>
              <a:t>referral&amp;amp;utm_campaign</a:t>
            </a:r>
            <a:r>
              <a:rPr lang="en-US" sz="700" dirty="0"/>
              <a:t>=</a:t>
            </a:r>
            <a:r>
              <a:rPr lang="en-US" sz="700" dirty="0" err="1"/>
              <a:t>image&amp;amp;utm_content</a:t>
            </a:r>
            <a:r>
              <a:rPr lang="en-US" sz="700" dirty="0"/>
              <a:t>=3393037"&gt;</a:t>
            </a:r>
            <a:r>
              <a:rPr lang="en-US" sz="700" dirty="0" err="1"/>
              <a:t>Pixabay</a:t>
            </a:r>
            <a:r>
              <a:rPr lang="en-US" sz="700" dirty="0"/>
              <a:t>&lt;/a</a:t>
            </a:r>
            <a:r>
              <a:rPr lang="en-US" sz="700" dirty="0" smtClean="0"/>
              <a:t>&gt;</a:t>
            </a: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222385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640080"/>
            <a:ext cx="10906652" cy="108114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CMHA</a:t>
            </a:r>
            <a:br>
              <a:rPr lang="en-US" dirty="0" smtClean="0"/>
            </a:br>
            <a:r>
              <a:rPr lang="en-US" sz="2200" i="1" dirty="0" smtClean="0">
                <a:solidFill>
                  <a:schemeClr val="accent5"/>
                </a:solidFill>
              </a:rPr>
              <a:t>Implementation of Agency-Wide Operations Meeting</a:t>
            </a:r>
            <a:endParaRPr lang="en-US" sz="2200" i="1" dirty="0">
              <a:solidFill>
                <a:schemeClr val="accent5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0080" y="1652472"/>
            <a:ext cx="7012548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8021"/>
                </a:solidFill>
                <a:effectLst/>
                <a:uLnTx/>
                <a:uFillTx/>
                <a:latin typeface="Arial" panose="020B0604020202020204"/>
              </a:rPr>
              <a:t>The focus of these meetings is performance improvement in relation to health</a:t>
            </a:r>
            <a:r>
              <a:rPr kumimoji="0" lang="en-US" sz="1900" b="0" i="0" u="none" strike="noStrike" kern="1200" cap="none" spc="0" normalizeH="0" noProof="0" dirty="0" smtClean="0">
                <a:ln>
                  <a:noFill/>
                </a:ln>
                <a:solidFill>
                  <a:srgbClr val="FF8021"/>
                </a:solidFill>
                <a:effectLst/>
                <a:uLnTx/>
                <a:uFillTx/>
                <a:latin typeface="Arial" panose="020B0604020202020204"/>
              </a:rPr>
              <a:t> outcomes.</a:t>
            </a: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rgbClr val="FF8021"/>
              </a:solidFill>
              <a:effectLst/>
              <a:uLnTx/>
              <a:uFillTx/>
              <a:latin typeface="Arial" panose="020B0604020202020204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rPr>
              <a:t>The target is both BHH and non-BHH clients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1900" dirty="0" smtClean="0">
                <a:solidFill>
                  <a:prstClr val="black"/>
                </a:solidFill>
                <a:latin typeface="Arial" panose="020B0604020202020204"/>
              </a:rPr>
              <a:t>Used to identify clients that are in need of health promotion and medical case management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rPr>
              <a:t>Through</a:t>
            </a:r>
            <a:r>
              <a:rPr kumimoji="0" lang="en-US" sz="19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rPr>
              <a:t> the initiative, agency was able to hire additional nurses to focus on the supportive housing population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1900" baseline="0" dirty="0" smtClean="0">
                <a:solidFill>
                  <a:prstClr val="black"/>
                </a:solidFill>
                <a:latin typeface="Arial" panose="020B0604020202020204"/>
              </a:rPr>
              <a:t>Agency</a:t>
            </a:r>
            <a:r>
              <a:rPr lang="en-US" sz="1900" dirty="0" smtClean="0">
                <a:solidFill>
                  <a:prstClr val="black"/>
                </a:solidFill>
                <a:latin typeface="Arial" panose="020B0604020202020204"/>
              </a:rPr>
              <a:t> also partnered with the local Sudanese House to focus on health outcomes of members of the Arab community</a:t>
            </a:r>
          </a:p>
          <a:p>
            <a:pPr marL="742950" lvl="1" indent="-285750">
              <a:buFont typeface="Wingdings" panose="05000000000000000000" pitchFamily="2" charset="2"/>
              <a:buChar char="ü"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rPr>
              <a:t>CMHA</a:t>
            </a:r>
            <a:r>
              <a:rPr kumimoji="0" lang="en-US" sz="19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rPr>
              <a:t> hired its first Arabic speaking case manager to assist with closing the gap in the community.</a:t>
            </a:r>
          </a:p>
          <a:p>
            <a:pPr marL="742950" lvl="1" indent="-285750">
              <a:buFont typeface="Wingdings" panose="05000000000000000000" pitchFamily="2" charset="2"/>
              <a:buChar char="ü"/>
              <a:defRPr/>
            </a:pPr>
            <a:r>
              <a:rPr lang="en-US" sz="1900" baseline="0" dirty="0" smtClean="0">
                <a:solidFill>
                  <a:prstClr val="black"/>
                </a:solidFill>
                <a:latin typeface="Arial" panose="020B0604020202020204"/>
              </a:rPr>
              <a:t>support</a:t>
            </a:r>
            <a:endParaRPr kumimoji="0" lang="en-US" sz="19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42983" y="6021816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700" dirty="0"/>
              <a:t>Image by &lt;a </a:t>
            </a:r>
            <a:r>
              <a:rPr lang="en-US" sz="700" dirty="0" err="1"/>
              <a:t>href</a:t>
            </a:r>
            <a:r>
              <a:rPr lang="en-US" sz="700" dirty="0"/>
              <a:t>="https://pixabay.com/users/clker-free-vector-images-3736/?</a:t>
            </a:r>
            <a:r>
              <a:rPr lang="en-US" sz="700" dirty="0" err="1"/>
              <a:t>utm_source</a:t>
            </a:r>
            <a:r>
              <a:rPr lang="en-US" sz="700" dirty="0"/>
              <a:t>=</a:t>
            </a:r>
            <a:r>
              <a:rPr lang="en-US" sz="700" dirty="0" err="1"/>
              <a:t>link-attribution&amp;amp;utm_medium</a:t>
            </a:r>
            <a:r>
              <a:rPr lang="en-US" sz="700" dirty="0"/>
              <a:t>=</a:t>
            </a:r>
            <a:r>
              <a:rPr lang="en-US" sz="700" dirty="0" err="1"/>
              <a:t>referral&amp;amp;utm_campaign</a:t>
            </a:r>
            <a:r>
              <a:rPr lang="en-US" sz="700" dirty="0"/>
              <a:t>=</a:t>
            </a:r>
            <a:r>
              <a:rPr lang="en-US" sz="700" dirty="0" err="1"/>
              <a:t>image&amp;amp;utm_content</a:t>
            </a:r>
            <a:r>
              <a:rPr lang="en-US" sz="700" dirty="0"/>
              <a:t>=23820"&gt;</a:t>
            </a:r>
            <a:r>
              <a:rPr lang="en-US" sz="700" dirty="0" err="1"/>
              <a:t>Clker</a:t>
            </a:r>
            <a:r>
              <a:rPr lang="en-US" sz="700" dirty="0"/>
              <a:t>-Free-Vector-Images&lt;/a&gt; from &lt;a </a:t>
            </a:r>
            <a:r>
              <a:rPr lang="en-US" sz="700" dirty="0" err="1"/>
              <a:t>href</a:t>
            </a:r>
            <a:r>
              <a:rPr lang="en-US" sz="700" dirty="0"/>
              <a:t>="https://pixabay.com/?</a:t>
            </a:r>
            <a:r>
              <a:rPr lang="en-US" sz="700" dirty="0" err="1"/>
              <a:t>utm_source</a:t>
            </a:r>
            <a:r>
              <a:rPr lang="en-US" sz="700" dirty="0"/>
              <a:t>=</a:t>
            </a:r>
            <a:r>
              <a:rPr lang="en-US" sz="700" dirty="0" err="1"/>
              <a:t>link-attribution&amp;amp;utm_medium</a:t>
            </a:r>
            <a:r>
              <a:rPr lang="en-US" sz="700" dirty="0"/>
              <a:t>=</a:t>
            </a:r>
            <a:r>
              <a:rPr lang="en-US" sz="700" dirty="0" err="1"/>
              <a:t>referral&amp;amp;utm_campaign</a:t>
            </a:r>
            <a:r>
              <a:rPr lang="en-US" sz="700" dirty="0"/>
              <a:t>=</a:t>
            </a:r>
            <a:r>
              <a:rPr lang="en-US" sz="700" dirty="0" err="1"/>
              <a:t>image&amp;amp;utm_content</a:t>
            </a:r>
            <a:r>
              <a:rPr lang="en-US" sz="700" dirty="0"/>
              <a:t>=23820"&gt;</a:t>
            </a:r>
            <a:r>
              <a:rPr lang="en-US" sz="700" dirty="0" err="1"/>
              <a:t>Pixabay</a:t>
            </a:r>
            <a:r>
              <a:rPr lang="en-US" sz="700" dirty="0"/>
              <a:t>&lt;/a&gt;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1034" y="2014514"/>
            <a:ext cx="3924899" cy="3238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350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640080"/>
            <a:ext cx="10906652" cy="108114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CHR</a:t>
            </a:r>
            <a:br>
              <a:rPr lang="en-US" dirty="0" smtClean="0"/>
            </a:br>
            <a:r>
              <a:rPr lang="en-US" sz="2200" i="1" dirty="0" smtClean="0">
                <a:solidFill>
                  <a:schemeClr val="accent5"/>
                </a:solidFill>
              </a:rPr>
              <a:t>BHH Clients Fall Risk Assessment Program</a:t>
            </a:r>
            <a:endParaRPr lang="en-US" sz="2200" i="1" dirty="0">
              <a:solidFill>
                <a:schemeClr val="accent5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06995" y="1721224"/>
            <a:ext cx="7280825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8021"/>
                </a:solidFill>
                <a:effectLst/>
                <a:uLnTx/>
                <a:uFillTx/>
                <a:latin typeface="Arial" panose="020B0604020202020204"/>
              </a:rPr>
              <a:t>In October,</a:t>
            </a:r>
            <a:r>
              <a:rPr kumimoji="0" lang="en-US" sz="1900" b="0" i="0" u="none" strike="noStrike" kern="1200" cap="none" spc="0" normalizeH="0" noProof="0" dirty="0" smtClean="0">
                <a:ln>
                  <a:noFill/>
                </a:ln>
                <a:solidFill>
                  <a:srgbClr val="FF8021"/>
                </a:solidFill>
                <a:effectLst/>
                <a:uLnTx/>
                <a:uFillTx/>
                <a:latin typeface="Arial" panose="020B0604020202020204"/>
              </a:rPr>
              <a:t> CHR started tracking clients with falls to provide focus intervention for clients at-risk</a:t>
            </a: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rgbClr val="FF8021"/>
              </a:solidFill>
              <a:effectLst/>
              <a:uLnTx/>
              <a:uFillTx/>
              <a:latin typeface="Arial" panose="020B0604020202020204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rPr>
              <a:t>20 clients</a:t>
            </a:r>
            <a:r>
              <a:rPr kumimoji="0" lang="en-US" sz="19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rPr>
              <a:t> have been identified as having a fall risk since October</a:t>
            </a:r>
            <a:endParaRPr kumimoji="0" lang="en-US" sz="19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</a:endParaRPr>
          </a:p>
          <a:p>
            <a:pPr marL="742950" lvl="1" indent="-285750">
              <a:buFont typeface="Wingdings" panose="05000000000000000000" pitchFamily="2" charset="2"/>
              <a:buChar char="ü"/>
              <a:defRPr/>
            </a:pPr>
            <a:r>
              <a:rPr lang="en-US" sz="1900" dirty="0" smtClean="0">
                <a:solidFill>
                  <a:prstClr val="black"/>
                </a:solidFill>
                <a:latin typeface="Arial" panose="020B0604020202020204"/>
              </a:rPr>
              <a:t>PCP has been notified of all clients at risk of a fall</a:t>
            </a:r>
            <a:endParaRPr kumimoji="0" lang="en-US" sz="19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</a:endParaRPr>
          </a:p>
          <a:p>
            <a:pPr marL="742950" lvl="1" indent="-285750">
              <a:buFont typeface="Wingdings" panose="05000000000000000000" pitchFamily="2" charset="2"/>
              <a:buChar char="ü"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rPr>
              <a:t>All</a:t>
            </a:r>
            <a:r>
              <a:rPr kumimoji="0" lang="en-US" sz="19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rPr>
              <a:t> clients identified received fall prevention tips</a:t>
            </a:r>
          </a:p>
          <a:p>
            <a:pPr marL="1200150" lvl="2" indent="-285750">
              <a:buFont typeface="Wingdings" panose="05000000000000000000" pitchFamily="2" charset="2"/>
              <a:buChar char="ü"/>
              <a:defRPr/>
            </a:pPr>
            <a:r>
              <a:rPr lang="en-US" sz="1900" dirty="0" smtClean="0">
                <a:solidFill>
                  <a:prstClr val="black"/>
                </a:solidFill>
                <a:latin typeface="Arial" panose="020B0604020202020204"/>
              </a:rPr>
              <a:t>1-2 clients received the information telephonically</a:t>
            </a:r>
            <a:endParaRPr kumimoji="0" lang="en-US" sz="1900" b="0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</a:endParaRPr>
          </a:p>
          <a:p>
            <a:pPr marL="742950" lvl="1" indent="-285750">
              <a:buFont typeface="Wingdings" panose="05000000000000000000" pitchFamily="2" charset="2"/>
              <a:buChar char="ü"/>
              <a:defRPr/>
            </a:pPr>
            <a:r>
              <a:rPr lang="en-US" sz="1900" baseline="0" dirty="0" smtClean="0">
                <a:solidFill>
                  <a:prstClr val="black"/>
                </a:solidFill>
                <a:latin typeface="Arial" panose="020B0604020202020204"/>
              </a:rPr>
              <a:t>All</a:t>
            </a:r>
            <a:r>
              <a:rPr lang="en-US" sz="1900" dirty="0" smtClean="0">
                <a:solidFill>
                  <a:prstClr val="black"/>
                </a:solidFill>
                <a:latin typeface="Arial" panose="020B0604020202020204"/>
              </a:rPr>
              <a:t> client with a fall risk have had a warning added to their EMR</a:t>
            </a:r>
          </a:p>
          <a:p>
            <a:pPr marL="742950" lvl="1" indent="-285750">
              <a:buFont typeface="Wingdings" panose="05000000000000000000" pitchFamily="2" charset="2"/>
              <a:buChar char="ü"/>
              <a:defRPr/>
            </a:pP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rPr>
              <a:t>All</a:t>
            </a:r>
            <a:r>
              <a:rPr kumimoji="0" lang="en-US" sz="19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/>
              </a:rPr>
              <a:t> clients have received medication reconciliation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2258727"/>
            <a:ext cx="3772416" cy="251494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2442983" y="6110966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700" dirty="0"/>
              <a:t>Image by &lt;a </a:t>
            </a:r>
            <a:r>
              <a:rPr lang="en-US" sz="700" dirty="0" err="1"/>
              <a:t>href</a:t>
            </a:r>
            <a:r>
              <a:rPr lang="en-US" sz="700" dirty="0"/>
              <a:t>="https://pixabay.com/users/stevepb-282134/?</a:t>
            </a:r>
            <a:r>
              <a:rPr lang="en-US" sz="700" dirty="0" err="1"/>
              <a:t>utm_source</a:t>
            </a:r>
            <a:r>
              <a:rPr lang="en-US" sz="700" dirty="0"/>
              <a:t>=</a:t>
            </a:r>
            <a:r>
              <a:rPr lang="en-US" sz="700" dirty="0" err="1"/>
              <a:t>link-attribution&amp;amp;utm_medium</a:t>
            </a:r>
            <a:r>
              <a:rPr lang="en-US" sz="700" dirty="0"/>
              <a:t>=</a:t>
            </a:r>
            <a:r>
              <a:rPr lang="en-US" sz="700" dirty="0" err="1"/>
              <a:t>referral&amp;amp;utm_campaign</a:t>
            </a:r>
            <a:r>
              <a:rPr lang="en-US" sz="700" dirty="0"/>
              <a:t>=</a:t>
            </a:r>
            <a:r>
              <a:rPr lang="en-US" sz="700" dirty="0" err="1"/>
              <a:t>image&amp;amp;utm_content</a:t>
            </a:r>
            <a:r>
              <a:rPr lang="en-US" sz="700" dirty="0"/>
              <a:t>=709045"&gt;Steve </a:t>
            </a:r>
            <a:r>
              <a:rPr lang="en-US" sz="700" dirty="0" err="1"/>
              <a:t>Buissinne</a:t>
            </a:r>
            <a:r>
              <a:rPr lang="en-US" sz="700" dirty="0"/>
              <a:t>&lt;/a&gt; from &lt;a </a:t>
            </a:r>
            <a:r>
              <a:rPr lang="en-US" sz="700" dirty="0" err="1"/>
              <a:t>href</a:t>
            </a:r>
            <a:r>
              <a:rPr lang="en-US" sz="700" dirty="0"/>
              <a:t>="https://pixabay.com/?</a:t>
            </a:r>
            <a:r>
              <a:rPr lang="en-US" sz="700" dirty="0" err="1"/>
              <a:t>utm_source</a:t>
            </a:r>
            <a:r>
              <a:rPr lang="en-US" sz="700" dirty="0"/>
              <a:t>=</a:t>
            </a:r>
            <a:r>
              <a:rPr lang="en-US" sz="700" dirty="0" err="1"/>
              <a:t>link-attribution&amp;amp;utm_medium</a:t>
            </a:r>
            <a:r>
              <a:rPr lang="en-US" sz="700" dirty="0"/>
              <a:t>=</a:t>
            </a:r>
            <a:r>
              <a:rPr lang="en-US" sz="700" dirty="0" err="1"/>
              <a:t>referral&amp;amp;utm_campaign</a:t>
            </a:r>
            <a:r>
              <a:rPr lang="en-US" sz="700" dirty="0"/>
              <a:t>=</a:t>
            </a:r>
            <a:r>
              <a:rPr lang="en-US" sz="700" dirty="0" err="1"/>
              <a:t>image&amp;amp;utm_content</a:t>
            </a:r>
            <a:r>
              <a:rPr lang="en-US" sz="700" dirty="0"/>
              <a:t>=709045"&gt;</a:t>
            </a:r>
            <a:r>
              <a:rPr lang="en-US" sz="700" dirty="0" err="1"/>
              <a:t>Pixabay</a:t>
            </a:r>
            <a:r>
              <a:rPr lang="en-US" sz="700" dirty="0"/>
              <a:t>&lt;/a&gt;</a:t>
            </a:r>
          </a:p>
        </p:txBody>
      </p:sp>
    </p:spTree>
    <p:extLst>
      <p:ext uri="{BB962C8B-B14F-4D97-AF65-F5344CB8AC3E}">
        <p14:creationId xmlns:p14="http://schemas.microsoft.com/office/powerpoint/2010/main" val="229962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640080"/>
            <a:ext cx="10906652" cy="108114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CRMHC</a:t>
            </a:r>
            <a:br>
              <a:rPr lang="en-US" dirty="0" smtClean="0"/>
            </a:br>
            <a:r>
              <a:rPr lang="en-US" sz="2200" i="1" dirty="0" smtClean="0">
                <a:solidFill>
                  <a:schemeClr val="accent5"/>
                </a:solidFill>
              </a:rPr>
              <a:t>Client Success Story: Supporting a Difficult Client</a:t>
            </a:r>
            <a:endParaRPr lang="en-US" sz="2200" i="1" dirty="0">
              <a:solidFill>
                <a:schemeClr val="accent5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0079" y="1810510"/>
            <a:ext cx="3026664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/>
                </a:solidFill>
              </a:rPr>
              <a:t>The Client</a:t>
            </a:r>
            <a:endParaRPr lang="en-US" dirty="0">
              <a:solidFill>
                <a:schemeClr val="accent5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History of not adhering to treatment plan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Utilizes substances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Multitude of medical issues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Assaultive/intimidating presentation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Requires significant support during appointments</a:t>
            </a:r>
          </a:p>
          <a:p>
            <a:endParaRPr lang="en-US" sz="1600" dirty="0"/>
          </a:p>
        </p:txBody>
      </p:sp>
      <p:sp>
        <p:nvSpPr>
          <p:cNvPr id="4" name="TextBox 3"/>
          <p:cNvSpPr txBox="1"/>
          <p:nvPr/>
        </p:nvSpPr>
        <p:spPr>
          <a:xfrm>
            <a:off x="8518540" y="1810510"/>
            <a:ext cx="302819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/>
                </a:solidFill>
              </a:rPr>
              <a:t>The BHH Staff Intervention</a:t>
            </a:r>
            <a:endParaRPr lang="en-US" dirty="0">
              <a:solidFill>
                <a:schemeClr val="accent5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Negotiated with pharmacy to allow medication to get delivery to, and signed by, CRMHC pharmacist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Collaborated with the VNA who would pick up prescription and administer it to the client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Scheduled follow up appointments with the client to evaluate the effects of the treatment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4580074" y="1812846"/>
            <a:ext cx="3026664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accent5"/>
                </a:solidFill>
              </a:rPr>
              <a:t>The Problem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Diagnosed with Hepatitis C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Medication to treat costly ($16,000)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Pharmacy would only deliver to client’s house for client to sign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Dosages could not be missed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BHH staff concern client would not follow through</a:t>
            </a:r>
          </a:p>
        </p:txBody>
      </p:sp>
    </p:spTree>
    <p:extLst>
      <p:ext uri="{BB962C8B-B14F-4D97-AF65-F5344CB8AC3E}">
        <p14:creationId xmlns:p14="http://schemas.microsoft.com/office/powerpoint/2010/main" val="404876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640080"/>
            <a:ext cx="10906652" cy="108114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 err="1" smtClean="0"/>
              <a:t>InterCommunity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200" i="1" dirty="0" smtClean="0">
                <a:solidFill>
                  <a:schemeClr val="accent5"/>
                </a:solidFill>
              </a:rPr>
              <a:t>Agency-wide changes to improve service delivery and documentation</a:t>
            </a:r>
            <a:endParaRPr lang="en-US" sz="2200" i="1" dirty="0">
              <a:solidFill>
                <a:schemeClr val="accent5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0080" y="1757211"/>
            <a:ext cx="574697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Feedback from 2019 chart review was used to make changes to the documentation process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 smtClean="0"/>
              <a:t>Implemented new note and service plan format.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This past year, agency adjusted the ECR to ensure all data was captured and met BHH standards.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Health assessment completion rate for active clients is currently 89.8%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 smtClean="0"/>
              <a:t>Based on internal report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Increased enrollment and maintained the numbers throughout the pandemic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Implemented a “study hall” to review encounter notes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511735" y="6036562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700" dirty="0"/>
              <a:t>Image by &lt;a </a:t>
            </a:r>
            <a:r>
              <a:rPr lang="en-US" sz="700" dirty="0" err="1"/>
              <a:t>href</a:t>
            </a:r>
            <a:r>
              <a:rPr lang="en-US" sz="700" dirty="0"/>
              <a:t>="https://pixabay.com/users/krzysztof-m-1363864/?</a:t>
            </a:r>
            <a:r>
              <a:rPr lang="en-US" sz="700" dirty="0" err="1"/>
              <a:t>utm_source</a:t>
            </a:r>
            <a:r>
              <a:rPr lang="en-US" sz="700" dirty="0"/>
              <a:t>=</a:t>
            </a:r>
            <a:r>
              <a:rPr lang="en-US" sz="700" dirty="0" err="1"/>
              <a:t>link-attribution&amp;amp;utm_medium</a:t>
            </a:r>
            <a:r>
              <a:rPr lang="en-US" sz="700" dirty="0"/>
              <a:t>=</a:t>
            </a:r>
            <a:r>
              <a:rPr lang="en-US" sz="700" dirty="0" err="1"/>
              <a:t>referral&amp;amp;utm_campaign</a:t>
            </a:r>
            <a:r>
              <a:rPr lang="en-US" sz="700" dirty="0"/>
              <a:t>=</a:t>
            </a:r>
            <a:r>
              <a:rPr lang="en-US" sz="700" dirty="0" err="1"/>
              <a:t>image&amp;amp;utm_content</a:t>
            </a:r>
            <a:r>
              <a:rPr lang="en-US" sz="700" dirty="0"/>
              <a:t>=3186077"&gt;</a:t>
            </a:r>
            <a:r>
              <a:rPr lang="en-US" sz="700" dirty="0" err="1"/>
              <a:t>krzysztof</a:t>
            </a:r>
            <a:r>
              <a:rPr lang="en-US" sz="700" dirty="0"/>
              <a:t>-m&lt;/a&gt; from &lt;a </a:t>
            </a:r>
            <a:r>
              <a:rPr lang="en-US" sz="700" dirty="0" err="1"/>
              <a:t>href</a:t>
            </a:r>
            <a:r>
              <a:rPr lang="en-US" sz="700" dirty="0"/>
              <a:t>="https://pixabay.com/?</a:t>
            </a:r>
            <a:r>
              <a:rPr lang="en-US" sz="700" dirty="0" err="1"/>
              <a:t>utm_source</a:t>
            </a:r>
            <a:r>
              <a:rPr lang="en-US" sz="700" dirty="0"/>
              <a:t>=</a:t>
            </a:r>
            <a:r>
              <a:rPr lang="en-US" sz="700" dirty="0" err="1"/>
              <a:t>link-attribution&amp;amp;utm_medium</a:t>
            </a:r>
            <a:r>
              <a:rPr lang="en-US" sz="700" dirty="0"/>
              <a:t>=</a:t>
            </a:r>
            <a:r>
              <a:rPr lang="en-US" sz="700" dirty="0" err="1"/>
              <a:t>referral&amp;amp;utm_campaign</a:t>
            </a:r>
            <a:r>
              <a:rPr lang="en-US" sz="700" dirty="0"/>
              <a:t>=</a:t>
            </a:r>
            <a:r>
              <a:rPr lang="en-US" sz="700" dirty="0" err="1"/>
              <a:t>image&amp;amp;utm_content</a:t>
            </a:r>
            <a:r>
              <a:rPr lang="en-US" sz="700" dirty="0"/>
              <a:t>=3186077"&gt;</a:t>
            </a:r>
            <a:r>
              <a:rPr lang="en-US" sz="700" dirty="0" err="1"/>
              <a:t>Pixabay</a:t>
            </a:r>
            <a:r>
              <a:rPr lang="en-US" sz="700" dirty="0"/>
              <a:t>&lt;/a&gt;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04" t="18957" r="25701" b="14453"/>
          <a:stretch/>
        </p:blipFill>
        <p:spPr>
          <a:xfrm>
            <a:off x="6717058" y="2040678"/>
            <a:ext cx="3891357" cy="277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964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640080"/>
            <a:ext cx="10906652" cy="108114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RVS</a:t>
            </a:r>
            <a:br>
              <a:rPr lang="en-US" dirty="0" smtClean="0"/>
            </a:br>
            <a:r>
              <a:rPr lang="en-US" sz="2200" i="1" dirty="0" smtClean="0">
                <a:solidFill>
                  <a:schemeClr val="accent5"/>
                </a:solidFill>
              </a:rPr>
              <a:t>Community Collaboration during the Pandemic</a:t>
            </a:r>
            <a:endParaRPr lang="en-US" sz="2200" i="1" dirty="0">
              <a:solidFill>
                <a:schemeClr val="accent5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0081" y="4008753"/>
            <a:ext cx="499871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/>
                </a:solidFill>
              </a:rPr>
              <a:t>In the beginning of the pandemic…</a:t>
            </a:r>
            <a:endParaRPr lang="en-US" dirty="0">
              <a:solidFill>
                <a:schemeClr val="accent5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Middlesex Hospital provided RVS with hand sanitizers and mask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Middlesex Hospital helped RVS and other nonprofits get staff fit tested for N95 mask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816194" y="1720840"/>
            <a:ext cx="573053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accent5"/>
                </a:solidFill>
              </a:rPr>
              <a:t>Since then….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RVS, Gilead, St. Vincent de Paul, and Middlesex Hospital meeting twice a week to discuss the quarantine and isolation procedures for Middlesex County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The City of Middletown, RVS, St. Vincent de Paul and Columbus House met to address homelessness and those in rest homes who may test positive for COVID-19.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 smtClean="0"/>
              <a:t>Group identified motel that agreed to house COVID-19 positive rest home resident who need to quarantine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" y="1653637"/>
            <a:ext cx="3234790" cy="22475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2353606" y="6081058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700" dirty="0"/>
              <a:t>Image by &lt;a </a:t>
            </a:r>
            <a:r>
              <a:rPr lang="en-US" sz="700" dirty="0" err="1"/>
              <a:t>href</a:t>
            </a:r>
            <a:r>
              <a:rPr lang="en-US" sz="700" dirty="0"/>
              <a:t>="https://pixabay.com/users/diannehope14-266432/?</a:t>
            </a:r>
            <a:r>
              <a:rPr lang="en-US" sz="700" dirty="0" err="1"/>
              <a:t>utm_source</a:t>
            </a:r>
            <a:r>
              <a:rPr lang="en-US" sz="700" dirty="0"/>
              <a:t>=</a:t>
            </a:r>
            <a:r>
              <a:rPr lang="en-US" sz="700" dirty="0" err="1"/>
              <a:t>link-attribution&amp;amp;utm_medium</a:t>
            </a:r>
            <a:r>
              <a:rPr lang="en-US" sz="700" dirty="0"/>
              <a:t>=</a:t>
            </a:r>
            <a:r>
              <a:rPr lang="en-US" sz="700" dirty="0" err="1"/>
              <a:t>referral&amp;amp;utm_campaign</a:t>
            </a:r>
            <a:r>
              <a:rPr lang="en-US" sz="700" dirty="0"/>
              <a:t>=</a:t>
            </a:r>
            <a:r>
              <a:rPr lang="en-US" sz="700" dirty="0" err="1"/>
              <a:t>image&amp;amp;utm_content</a:t>
            </a:r>
            <a:r>
              <a:rPr lang="en-US" sz="700" dirty="0"/>
              <a:t>=1106196"&gt;Dianne Hope&lt;/a&gt; from &lt;a </a:t>
            </a:r>
            <a:r>
              <a:rPr lang="en-US" sz="700" dirty="0" err="1"/>
              <a:t>href</a:t>
            </a:r>
            <a:r>
              <a:rPr lang="en-US" sz="700" dirty="0"/>
              <a:t>="https://pixabay.com/?</a:t>
            </a:r>
            <a:r>
              <a:rPr lang="en-US" sz="700" dirty="0" err="1"/>
              <a:t>utm_source</a:t>
            </a:r>
            <a:r>
              <a:rPr lang="en-US" sz="700" dirty="0"/>
              <a:t>=</a:t>
            </a:r>
            <a:r>
              <a:rPr lang="en-US" sz="700" dirty="0" err="1"/>
              <a:t>link-attribution&amp;amp;utm_medium</a:t>
            </a:r>
            <a:r>
              <a:rPr lang="en-US" sz="700" dirty="0"/>
              <a:t>=</a:t>
            </a:r>
            <a:r>
              <a:rPr lang="en-US" sz="700" dirty="0" err="1"/>
              <a:t>referral&amp;amp;utm_campaign</a:t>
            </a:r>
            <a:r>
              <a:rPr lang="en-US" sz="700" dirty="0"/>
              <a:t>=</a:t>
            </a:r>
            <a:r>
              <a:rPr lang="en-US" sz="700" dirty="0" err="1"/>
              <a:t>image&amp;amp;utm_content</a:t>
            </a:r>
            <a:r>
              <a:rPr lang="en-US" sz="700" dirty="0"/>
              <a:t>=1106196"&gt;</a:t>
            </a:r>
            <a:r>
              <a:rPr lang="en-US" sz="700" dirty="0" err="1"/>
              <a:t>Pixabay</a:t>
            </a:r>
            <a:r>
              <a:rPr lang="en-US" sz="700" dirty="0"/>
              <a:t>&lt;/a&gt;</a:t>
            </a:r>
          </a:p>
        </p:txBody>
      </p:sp>
    </p:spTree>
    <p:extLst>
      <p:ext uri="{BB962C8B-B14F-4D97-AF65-F5344CB8AC3E}">
        <p14:creationId xmlns:p14="http://schemas.microsoft.com/office/powerpoint/2010/main" val="1272340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640080"/>
            <a:ext cx="10906652" cy="108114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Rushford</a:t>
            </a:r>
            <a:br>
              <a:rPr lang="en-US" dirty="0" smtClean="0"/>
            </a:br>
            <a:r>
              <a:rPr lang="en-US" sz="2200" i="1" dirty="0" smtClean="0">
                <a:solidFill>
                  <a:schemeClr val="accent5"/>
                </a:solidFill>
              </a:rPr>
              <a:t>Normalcy in the Midst of the Pandemic</a:t>
            </a:r>
            <a:endParaRPr lang="en-US" sz="2200" i="1" dirty="0">
              <a:solidFill>
                <a:schemeClr val="accent5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0080" y="1880961"/>
            <a:ext cx="717700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/>
                </a:solidFill>
              </a:rPr>
              <a:t>Facility remained opened</a:t>
            </a:r>
            <a:endParaRPr lang="en-US" dirty="0">
              <a:solidFill>
                <a:schemeClr val="accent5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Staff continued to work onsite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 smtClean="0"/>
              <a:t>Clients were always able to come onsite for services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Staff continued to worked out in the community</a:t>
            </a:r>
          </a:p>
          <a:p>
            <a:endParaRPr lang="en-US" dirty="0"/>
          </a:p>
          <a:p>
            <a:r>
              <a:rPr lang="en-US" dirty="0" smtClean="0">
                <a:solidFill>
                  <a:schemeClr val="accent5"/>
                </a:solidFill>
              </a:rPr>
              <a:t>Client Engagement</a:t>
            </a:r>
            <a:endParaRPr lang="en-US" dirty="0">
              <a:solidFill>
                <a:schemeClr val="accent5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Shifted focus to basic needs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Health assessment collection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 smtClean="0"/>
              <a:t>331 out of 444 clients have a completed health assessment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Staff noticed increase in substance use and suicidal ideation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 smtClean="0"/>
              <a:t>Many success in getting people necessary treatment during this time.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8119597" y="1653431"/>
            <a:ext cx="3300090" cy="3643850"/>
            <a:chOff x="8119597" y="1653431"/>
            <a:chExt cx="3300090" cy="3643850"/>
          </a:xfrm>
        </p:grpSpPr>
        <p:sp>
          <p:nvSpPr>
            <p:cNvPr id="3" name="Vertical Scroll 2"/>
            <p:cNvSpPr/>
            <p:nvPr/>
          </p:nvSpPr>
          <p:spPr>
            <a:xfrm>
              <a:off x="8119597" y="1653431"/>
              <a:ext cx="3300090" cy="3643850"/>
            </a:xfrm>
            <a:prstGeom prst="verticalScroll">
              <a:avLst/>
            </a:prstGeom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8600859" y="2351314"/>
              <a:ext cx="2378815" cy="23237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500" dirty="0" smtClean="0"/>
                <a:t>Business</a:t>
              </a:r>
            </a:p>
            <a:p>
              <a:pPr algn="ctr"/>
              <a:r>
                <a:rPr lang="en-US" sz="3500" dirty="0" smtClean="0"/>
                <a:t>As</a:t>
              </a:r>
            </a:p>
            <a:p>
              <a:pPr algn="ctr"/>
              <a:r>
                <a:rPr lang="en-US" sz="3500" dirty="0" smtClean="0"/>
                <a:t>Usual</a:t>
              </a:r>
            </a:p>
            <a:p>
              <a:pPr algn="ctr"/>
              <a:r>
                <a:rPr lang="en-US" sz="2000" i="1" dirty="0" smtClean="0"/>
                <a:t>when and where possible</a:t>
              </a:r>
              <a:endParaRPr lang="en-US" sz="2000" i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415209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640080"/>
            <a:ext cx="10906652" cy="108114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SWCMHS</a:t>
            </a:r>
            <a:br>
              <a:rPr lang="en-US" dirty="0" smtClean="0"/>
            </a:br>
            <a:r>
              <a:rPr lang="en-US" sz="2200" i="1" dirty="0" smtClean="0">
                <a:solidFill>
                  <a:schemeClr val="accent5"/>
                </a:solidFill>
              </a:rPr>
              <a:t>Change in Service Delivery Due to the Pandemic</a:t>
            </a:r>
            <a:endParaRPr lang="en-US" sz="2200" i="1" dirty="0">
              <a:solidFill>
                <a:schemeClr val="accent5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97296" y="1971524"/>
            <a:ext cx="470344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Staff reached out to clients via the phone to: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 smtClean="0"/>
              <a:t>Complete wellness checks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 smtClean="0"/>
              <a:t>Provide psycho-education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 smtClean="0"/>
              <a:t>Collect health assessment components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n-US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Staff was limited due to the pandemic, but agency was still able to provide services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In-kind staff stepped up to help support BHH clients</a:t>
            </a:r>
            <a:endParaRPr lang="en-US" dirty="0" smtClean="0"/>
          </a:p>
          <a:p>
            <a:pPr marL="742950" lvl="1" indent="-285750">
              <a:buFont typeface="Wingdings" panose="05000000000000000000" pitchFamily="2" charset="2"/>
              <a:buChar char="ü"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497932" y="5924371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700" dirty="0"/>
              <a:t>Image by &lt;a </a:t>
            </a:r>
            <a:r>
              <a:rPr lang="en-US" sz="700" dirty="0" err="1"/>
              <a:t>href</a:t>
            </a:r>
            <a:r>
              <a:rPr lang="en-US" sz="700" dirty="0"/>
              <a:t>="https://pixabay.com/users/memed_nurrohmad-3307648/?</a:t>
            </a:r>
            <a:r>
              <a:rPr lang="en-US" sz="700" dirty="0" err="1"/>
              <a:t>utm_source</a:t>
            </a:r>
            <a:r>
              <a:rPr lang="en-US" sz="700" dirty="0"/>
              <a:t>=</a:t>
            </a:r>
            <a:r>
              <a:rPr lang="en-US" sz="700" dirty="0" err="1"/>
              <a:t>link-attribution&amp;amp;utm_medium</a:t>
            </a:r>
            <a:r>
              <a:rPr lang="en-US" sz="700" dirty="0"/>
              <a:t>=</a:t>
            </a:r>
            <a:r>
              <a:rPr lang="en-US" sz="700" dirty="0" err="1"/>
              <a:t>referral&amp;amp;utm_campaign</a:t>
            </a:r>
            <a:r>
              <a:rPr lang="en-US" sz="700" dirty="0"/>
              <a:t>=</a:t>
            </a:r>
            <a:r>
              <a:rPr lang="en-US" sz="700" dirty="0" err="1"/>
              <a:t>image&amp;amp;utm_content</a:t>
            </a:r>
            <a:r>
              <a:rPr lang="en-US" sz="700" dirty="0"/>
              <a:t>=1831922"&gt;</a:t>
            </a:r>
            <a:r>
              <a:rPr lang="en-US" sz="700" dirty="0" err="1"/>
              <a:t>Memed_Nurrohmad</a:t>
            </a:r>
            <a:r>
              <a:rPr lang="en-US" sz="700" dirty="0"/>
              <a:t>&lt;/a&gt; from &lt;a </a:t>
            </a:r>
            <a:r>
              <a:rPr lang="en-US" sz="700" dirty="0" err="1"/>
              <a:t>href</a:t>
            </a:r>
            <a:r>
              <a:rPr lang="en-US" sz="700" dirty="0"/>
              <a:t>="https://pixabay.com/?</a:t>
            </a:r>
            <a:r>
              <a:rPr lang="en-US" sz="700" dirty="0" err="1"/>
              <a:t>utm_source</a:t>
            </a:r>
            <a:r>
              <a:rPr lang="en-US" sz="700" dirty="0"/>
              <a:t>=</a:t>
            </a:r>
            <a:r>
              <a:rPr lang="en-US" sz="700" dirty="0" err="1"/>
              <a:t>link-attribution&amp;amp;utm_medium</a:t>
            </a:r>
            <a:r>
              <a:rPr lang="en-US" sz="700" dirty="0"/>
              <a:t>=</a:t>
            </a:r>
            <a:r>
              <a:rPr lang="en-US" sz="700" dirty="0" err="1"/>
              <a:t>referral&amp;amp;utm_campaign</a:t>
            </a:r>
            <a:r>
              <a:rPr lang="en-US" sz="700" dirty="0"/>
              <a:t>=</a:t>
            </a:r>
            <a:r>
              <a:rPr lang="en-US" sz="700" dirty="0" err="1"/>
              <a:t>image&amp;amp;utm_content</a:t>
            </a:r>
            <a:r>
              <a:rPr lang="en-US" sz="700" dirty="0"/>
              <a:t>=1831922"&gt;</a:t>
            </a:r>
            <a:r>
              <a:rPr lang="en-US" sz="700" dirty="0" err="1"/>
              <a:t>Pixabay</a:t>
            </a:r>
            <a:r>
              <a:rPr lang="en-US" sz="700" dirty="0"/>
              <a:t>&lt;/a&gt;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6348" y="1864367"/>
            <a:ext cx="3432881" cy="3449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05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640080"/>
            <a:ext cx="10906652" cy="108114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Sound</a:t>
            </a:r>
            <a:br>
              <a:rPr lang="en-US" dirty="0" smtClean="0"/>
            </a:br>
            <a:r>
              <a:rPr lang="en-US" sz="2200" i="1" dirty="0" smtClean="0">
                <a:solidFill>
                  <a:schemeClr val="accent5"/>
                </a:solidFill>
              </a:rPr>
              <a:t>Changing the way clients and staff are educated on BHH</a:t>
            </a:r>
            <a:endParaRPr lang="en-US" sz="2200" i="1" dirty="0">
              <a:solidFill>
                <a:schemeClr val="accent5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0080" y="1721224"/>
            <a:ext cx="4998719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/>
                </a:solidFill>
              </a:rPr>
              <a:t>Client-Facing Education</a:t>
            </a:r>
            <a:endParaRPr lang="en-US" dirty="0">
              <a:solidFill>
                <a:schemeClr val="accent5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Market BHH as an added layer of services instead of a program.</a:t>
            </a:r>
          </a:p>
          <a:p>
            <a:endParaRPr lang="en-US" dirty="0"/>
          </a:p>
          <a:p>
            <a:r>
              <a:rPr lang="en-US" dirty="0">
                <a:solidFill>
                  <a:schemeClr val="accent5"/>
                </a:solidFill>
              </a:rPr>
              <a:t>Staff-Facing Education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Intense </a:t>
            </a:r>
            <a:r>
              <a:rPr lang="en-US" dirty="0" smtClean="0"/>
              <a:t>education </a:t>
            </a:r>
            <a:r>
              <a:rPr lang="en-US" dirty="0"/>
              <a:t>around BHH throughout the whole agency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Procedures and documentation training for BHH and in-kind staff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/>
              <a:t>Created a BHH “big book”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/>
              <a:t>Internal training materials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/>
              <a:t>BHH initiative documents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/>
              <a:t>Overview of chronic conditions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2470484" y="5988436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700" dirty="0"/>
              <a:t>Image by &lt;a </a:t>
            </a:r>
            <a:r>
              <a:rPr lang="en-US" sz="700" dirty="0" err="1"/>
              <a:t>href</a:t>
            </a:r>
            <a:r>
              <a:rPr lang="en-US" sz="700" dirty="0"/>
              <a:t>="https://pixabay.com/users/geralt-9301/?</a:t>
            </a:r>
            <a:r>
              <a:rPr lang="en-US" sz="700" dirty="0" err="1"/>
              <a:t>utm_source</a:t>
            </a:r>
            <a:r>
              <a:rPr lang="en-US" sz="700" dirty="0"/>
              <a:t>=</a:t>
            </a:r>
            <a:r>
              <a:rPr lang="en-US" sz="700" dirty="0" err="1"/>
              <a:t>link-attribution&amp;amp;utm_medium</a:t>
            </a:r>
            <a:r>
              <a:rPr lang="en-US" sz="700" dirty="0"/>
              <a:t>=</a:t>
            </a:r>
            <a:r>
              <a:rPr lang="en-US" sz="700" dirty="0" err="1"/>
              <a:t>referral&amp;amp;utm_campaign</a:t>
            </a:r>
            <a:r>
              <a:rPr lang="en-US" sz="700" dirty="0"/>
              <a:t>=</a:t>
            </a:r>
            <a:r>
              <a:rPr lang="en-US" sz="700" dirty="0" err="1"/>
              <a:t>image&amp;amp;utm_content</a:t>
            </a:r>
            <a:r>
              <a:rPr lang="en-US" sz="700" dirty="0"/>
              <a:t>=4168389"&gt;</a:t>
            </a:r>
            <a:r>
              <a:rPr lang="en-US" sz="700" dirty="0" err="1"/>
              <a:t>Gerd</a:t>
            </a:r>
            <a:r>
              <a:rPr lang="en-US" sz="700" dirty="0"/>
              <a:t> </a:t>
            </a:r>
            <a:r>
              <a:rPr lang="en-US" sz="700" dirty="0" err="1"/>
              <a:t>Altmann</a:t>
            </a:r>
            <a:r>
              <a:rPr lang="en-US" sz="700" dirty="0"/>
              <a:t>&lt;/a&gt; from &lt;a </a:t>
            </a:r>
            <a:r>
              <a:rPr lang="en-US" sz="700" dirty="0" err="1"/>
              <a:t>href</a:t>
            </a:r>
            <a:r>
              <a:rPr lang="en-US" sz="700" dirty="0"/>
              <a:t>="https://pixabay.com/?</a:t>
            </a:r>
            <a:r>
              <a:rPr lang="en-US" sz="700" dirty="0" err="1"/>
              <a:t>utm_source</a:t>
            </a:r>
            <a:r>
              <a:rPr lang="en-US" sz="700" dirty="0"/>
              <a:t>=</a:t>
            </a:r>
            <a:r>
              <a:rPr lang="en-US" sz="700" dirty="0" err="1"/>
              <a:t>link-attribution&amp;amp;utm_medium</a:t>
            </a:r>
            <a:r>
              <a:rPr lang="en-US" sz="700" dirty="0"/>
              <a:t>=</a:t>
            </a:r>
            <a:r>
              <a:rPr lang="en-US" sz="700" dirty="0" err="1"/>
              <a:t>referral&amp;amp;utm_campaign</a:t>
            </a:r>
            <a:r>
              <a:rPr lang="en-US" sz="700" dirty="0"/>
              <a:t>=</a:t>
            </a:r>
            <a:r>
              <a:rPr lang="en-US" sz="700" dirty="0" err="1"/>
              <a:t>image&amp;amp;utm_content</a:t>
            </a:r>
            <a:r>
              <a:rPr lang="en-US" sz="700" dirty="0"/>
              <a:t>=4168389"&gt;</a:t>
            </a:r>
            <a:r>
              <a:rPr lang="en-US" sz="700" dirty="0" err="1"/>
              <a:t>Pixabay</a:t>
            </a:r>
            <a:r>
              <a:rPr lang="en-US" sz="700" dirty="0"/>
              <a:t>&lt;/a&gt;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0142" y="1843078"/>
            <a:ext cx="4757766" cy="3171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29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798968" y="1"/>
            <a:ext cx="4393032" cy="6859787"/>
          </a:xfrm>
          <a:prstGeom prst="rect">
            <a:avLst/>
          </a:prstGeom>
          <a:blipFill dpi="0" rotWithShape="1">
            <a:blip r:embed="rId3"/>
            <a:srcRect/>
            <a:stretch>
              <a:fillRect l="-67000" r="-67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459D73-BD05-A249-A4D5-368A02D6AD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anchor="ctr" anchorCtr="0">
            <a:normAutofit/>
          </a:bodyPr>
          <a:lstStyle/>
          <a:p>
            <a:r>
              <a:rPr lang="en-US" dirty="0" smtClean="0"/>
              <a:t>DMHAS Updates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C00F08-B0C5-094D-A4AE-6C3B2DD3AAD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0079" y="6113940"/>
            <a:ext cx="4538209" cy="320040"/>
          </a:xfrm>
        </p:spPr>
        <p:txBody>
          <a:bodyPr/>
          <a:lstStyle/>
          <a:p>
            <a:r>
              <a:rPr lang="en-US" dirty="0" smtClean="0"/>
              <a:t>December 18,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1648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640080"/>
            <a:ext cx="10906652" cy="108114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SMHA</a:t>
            </a:r>
            <a:br>
              <a:rPr lang="en-US" dirty="0" smtClean="0"/>
            </a:br>
            <a:r>
              <a:rPr lang="en-US" sz="2200" i="1" dirty="0" smtClean="0">
                <a:solidFill>
                  <a:schemeClr val="accent5"/>
                </a:solidFill>
              </a:rPr>
              <a:t>Client Success Story: The Benefits of Advocacy and Intervention</a:t>
            </a:r>
            <a:endParaRPr lang="en-US" sz="2200" i="1" dirty="0">
              <a:solidFill>
                <a:schemeClr val="accent5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40080" y="3178672"/>
            <a:ext cx="49987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5"/>
                </a:solidFill>
              </a:rPr>
              <a:t>Environmental Wellness</a:t>
            </a:r>
            <a:endParaRPr lang="en-US" sz="1600" dirty="0">
              <a:solidFill>
                <a:schemeClr val="accent5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smtClean="0"/>
              <a:t>Client sleeping on two couch pillows on the floor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smtClean="0"/>
              <a:t>Intervention: RSS found support so client could purchase a mattress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 smtClean="0">
                <a:solidFill>
                  <a:schemeClr val="accent5"/>
                </a:solidFill>
              </a:rPr>
              <a:t>PCP Consultation</a:t>
            </a:r>
            <a:endParaRPr lang="en-US" sz="1600" dirty="0">
              <a:solidFill>
                <a:schemeClr val="accent5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smtClean="0"/>
              <a:t>BHH nurse and recovery specialist met with PCP consultant to discuss client symptoms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smtClean="0"/>
              <a:t>PCP Consultant suggested client goes to the ER</a:t>
            </a:r>
            <a:endParaRPr lang="en-US" sz="1600" dirty="0"/>
          </a:p>
        </p:txBody>
      </p:sp>
      <p:sp>
        <p:nvSpPr>
          <p:cNvPr id="4" name="Rectangle 3"/>
          <p:cNvSpPr/>
          <p:nvPr/>
        </p:nvSpPr>
        <p:spPr>
          <a:xfrm>
            <a:off x="6544964" y="3178672"/>
            <a:ext cx="5001768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 smtClean="0">
                <a:solidFill>
                  <a:schemeClr val="accent5"/>
                </a:solidFill>
              </a:rPr>
              <a:t>Client Support and Advocacy</a:t>
            </a:r>
            <a:endParaRPr lang="en-US" sz="1600" dirty="0">
              <a:solidFill>
                <a:schemeClr val="accent5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smtClean="0"/>
              <a:t>BHH staff accompanied client to the ER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smtClean="0"/>
              <a:t>BHH staff reassured client and helped client remain calm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smtClean="0"/>
              <a:t>Client was not showing physical symptoms; BHH staff describe the situation to the ER staff on behalf of the client</a:t>
            </a:r>
            <a:endParaRPr lang="en-US" sz="1600" dirty="0"/>
          </a:p>
          <a:p>
            <a:endParaRPr lang="en-US" sz="1600" dirty="0"/>
          </a:p>
          <a:p>
            <a:r>
              <a:rPr lang="en-US" sz="1600" b="1" dirty="0" smtClean="0">
                <a:solidFill>
                  <a:schemeClr val="accent5"/>
                </a:solidFill>
              </a:rPr>
              <a:t>RESULT</a:t>
            </a:r>
            <a:endParaRPr lang="en-US" sz="1600" b="1" dirty="0">
              <a:solidFill>
                <a:schemeClr val="accent5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smtClean="0"/>
              <a:t>Abdominal ultrasound revealed a blockage of common bile duct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smtClean="0"/>
              <a:t>Client scheduled for surgery the next morning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75" b="32331"/>
          <a:stretch/>
        </p:blipFill>
        <p:spPr>
          <a:xfrm>
            <a:off x="2659982" y="1643170"/>
            <a:ext cx="6872037" cy="1474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72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640080"/>
            <a:ext cx="10906652" cy="108114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United Services</a:t>
            </a:r>
            <a:br>
              <a:rPr lang="en-US" dirty="0" smtClean="0"/>
            </a:br>
            <a:r>
              <a:rPr lang="en-US" sz="2200" i="1" dirty="0" smtClean="0">
                <a:solidFill>
                  <a:schemeClr val="accent5"/>
                </a:solidFill>
              </a:rPr>
              <a:t>Client Engagement in the Midst of the Pandemic</a:t>
            </a:r>
            <a:endParaRPr lang="en-US" sz="2200" i="1" dirty="0">
              <a:solidFill>
                <a:schemeClr val="accent5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871419" y="1721224"/>
            <a:ext cx="749655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accent5"/>
                </a:solidFill>
              </a:rPr>
              <a:t>Texting clients</a:t>
            </a:r>
            <a:endParaRPr lang="en-US" sz="1600" dirty="0">
              <a:solidFill>
                <a:schemeClr val="accent5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smtClean="0"/>
              <a:t>Staff is using texting to assist with communication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smtClean="0"/>
              <a:t>Has helped tremendously with the ability to remind clients of scheduled medical and psychiatric appointments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smtClean="0"/>
              <a:t>Has helped with clients who are experiencing depression due to lack of face-to-face contact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smtClean="0"/>
              <a:t>Some clients are more likely to respond to text over answering their phone</a:t>
            </a:r>
            <a:endParaRPr lang="en-US" sz="1600" dirty="0"/>
          </a:p>
          <a:p>
            <a:endParaRPr lang="en-US" sz="1600" dirty="0"/>
          </a:p>
          <a:p>
            <a:r>
              <a:rPr lang="en-US" sz="1600" dirty="0" smtClean="0">
                <a:solidFill>
                  <a:schemeClr val="accent5"/>
                </a:solidFill>
              </a:rPr>
              <a:t>Educating clients on telehealth methods</a:t>
            </a:r>
            <a:endParaRPr lang="en-US" sz="1600" dirty="0">
              <a:solidFill>
                <a:schemeClr val="accent5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smtClean="0"/>
              <a:t>Taught clients how to utilize Zoom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smtClean="0"/>
              <a:t>Option available for clients to participate in group via Zoom if they are not comfortable coming onsite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600" dirty="0"/>
          </a:p>
          <a:p>
            <a:r>
              <a:rPr lang="en-US" sz="1600" dirty="0" smtClean="0">
                <a:solidFill>
                  <a:schemeClr val="accent5"/>
                </a:solidFill>
              </a:rPr>
              <a:t>Offering face-to-face groups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smtClean="0"/>
              <a:t>Agency was able to set up a safe space for clients to come onsite for groups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600" dirty="0" smtClean="0"/>
              <a:t>Multiple clients battling depression and seclusion have provided positive feedback on the onsite groups</a:t>
            </a:r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600" dirty="0"/>
          </a:p>
        </p:txBody>
      </p:sp>
      <p:grpSp>
        <p:nvGrpSpPr>
          <p:cNvPr id="7" name="Group 6"/>
          <p:cNvGrpSpPr/>
          <p:nvPr/>
        </p:nvGrpSpPr>
        <p:grpSpPr>
          <a:xfrm>
            <a:off x="640080" y="1721223"/>
            <a:ext cx="3100710" cy="3428187"/>
            <a:chOff x="350634" y="2399443"/>
            <a:chExt cx="3100710" cy="1357092"/>
          </a:xfrm>
        </p:grpSpPr>
        <p:sp>
          <p:nvSpPr>
            <p:cNvPr id="6" name="Rectangle 5"/>
            <p:cNvSpPr/>
            <p:nvPr/>
          </p:nvSpPr>
          <p:spPr>
            <a:xfrm>
              <a:off x="350634" y="2399443"/>
              <a:ext cx="3100710" cy="135441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81263" y="2440692"/>
              <a:ext cx="2866954" cy="13158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000" dirty="0" smtClean="0"/>
                <a:t>This year’s pandemic has made providing services to clients more challenging than before</a:t>
              </a:r>
              <a:r>
                <a:rPr lang="en-US" dirty="0" smtClean="0"/>
                <a:t>.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4017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640080"/>
            <a:ext cx="10906652" cy="108114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dirty="0" smtClean="0"/>
              <a:t>WCMHN</a:t>
            </a:r>
            <a:br>
              <a:rPr lang="en-US" dirty="0" smtClean="0"/>
            </a:br>
            <a:r>
              <a:rPr lang="en-US" sz="2200" i="1" dirty="0" smtClean="0">
                <a:solidFill>
                  <a:schemeClr val="accent5"/>
                </a:solidFill>
              </a:rPr>
              <a:t>High Standards for Client Care, Even in the Midst of the Pandemic</a:t>
            </a:r>
            <a:endParaRPr lang="en-US" sz="2200" i="1" dirty="0">
              <a:solidFill>
                <a:schemeClr val="accent5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80529" y="2984742"/>
            <a:ext cx="70257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The needs of the clients remain a priority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Clients call the BHH nurse when they have a problem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dirty="0" smtClean="0"/>
              <a:t>Staff continue to show the clients they care, even despite the constraints caused by the pandemic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01268" y="1821925"/>
            <a:ext cx="10845463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5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“I’ve worked in public mental health care in four different states now and I can honestly say I’ve never seen such high quality care as what the BHH nurses I work with provide.”</a:t>
            </a:r>
          </a:p>
          <a:p>
            <a:pPr algn="r"/>
            <a:r>
              <a:rPr lang="en-US" i="1" dirty="0" smtClean="0"/>
              <a:t>- Alexandra </a:t>
            </a:r>
            <a:r>
              <a:rPr lang="en-US" i="1" dirty="0" err="1" smtClean="0"/>
              <a:t>LaBarca</a:t>
            </a:r>
            <a:r>
              <a:rPr lang="en-US" i="1" dirty="0" smtClean="0"/>
              <a:t>, New WCMHN BHH Director</a:t>
            </a:r>
            <a:endParaRPr lang="en-US" i="1" dirty="0"/>
          </a:p>
        </p:txBody>
      </p:sp>
      <p:sp>
        <p:nvSpPr>
          <p:cNvPr id="6" name="TextBox 5"/>
          <p:cNvSpPr txBox="1"/>
          <p:nvPr/>
        </p:nvSpPr>
        <p:spPr>
          <a:xfrm>
            <a:off x="701269" y="4424559"/>
            <a:ext cx="10845463" cy="9233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5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“If this is what they are capable of now, I can only imagine how amazing they are when they’re able to provide services without COVID constraints.”</a:t>
            </a:r>
          </a:p>
          <a:p>
            <a:pPr algn="r"/>
            <a:r>
              <a:rPr lang="en-US" i="1" dirty="0" smtClean="0"/>
              <a:t>- Alexandra </a:t>
            </a:r>
            <a:r>
              <a:rPr lang="en-US" i="1" dirty="0" err="1" smtClean="0"/>
              <a:t>LaBarca</a:t>
            </a:r>
            <a:r>
              <a:rPr lang="en-US" i="1" dirty="0" smtClean="0"/>
              <a:t>, New WCMHN BHH Director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66674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87519" y="5479525"/>
            <a:ext cx="2475067" cy="12789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51254" y="6428013"/>
            <a:ext cx="107940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" dirty="0"/>
              <a:t>Image by &lt;a </a:t>
            </a:r>
            <a:r>
              <a:rPr lang="en-US" sz="700" dirty="0" err="1"/>
              <a:t>href</a:t>
            </a:r>
            <a:r>
              <a:rPr lang="en-US" sz="700" dirty="0"/>
              <a:t>="https://pixabay.com/users/biljast-2868488/?</a:t>
            </a:r>
            <a:r>
              <a:rPr lang="en-US" sz="700" dirty="0" err="1"/>
              <a:t>utm_source</a:t>
            </a:r>
            <a:r>
              <a:rPr lang="en-US" sz="700" dirty="0"/>
              <a:t>=</a:t>
            </a:r>
            <a:r>
              <a:rPr lang="en-US" sz="700" dirty="0" err="1"/>
              <a:t>link-attribution&amp;amp;utm_medium</a:t>
            </a:r>
            <a:r>
              <a:rPr lang="en-US" sz="700" dirty="0"/>
              <a:t>=</a:t>
            </a:r>
            <a:r>
              <a:rPr lang="en-US" sz="700" dirty="0" err="1"/>
              <a:t>referral&amp;amp;utm_campaign</a:t>
            </a:r>
            <a:r>
              <a:rPr lang="en-US" sz="700" dirty="0"/>
              <a:t>=</a:t>
            </a:r>
            <a:r>
              <a:rPr lang="en-US" sz="700" dirty="0" err="1"/>
              <a:t>image&amp;amp;utm_content</a:t>
            </a:r>
            <a:r>
              <a:rPr lang="en-US" sz="700" dirty="0"/>
              <a:t>=4684006"&gt;</a:t>
            </a:r>
            <a:r>
              <a:rPr lang="en-US" sz="700" dirty="0" err="1"/>
              <a:t>Biljana</a:t>
            </a:r>
            <a:r>
              <a:rPr lang="en-US" sz="700" dirty="0"/>
              <a:t> </a:t>
            </a:r>
            <a:r>
              <a:rPr lang="en-US" sz="700" dirty="0" err="1"/>
              <a:t>Jovanovic</a:t>
            </a:r>
            <a:r>
              <a:rPr lang="en-US" sz="700" dirty="0"/>
              <a:t>&lt;/a&gt; from &lt;a </a:t>
            </a:r>
            <a:r>
              <a:rPr lang="en-US" sz="700" dirty="0" err="1"/>
              <a:t>href</a:t>
            </a:r>
            <a:r>
              <a:rPr lang="en-US" sz="700" dirty="0"/>
              <a:t>="https://pixabay.com/?</a:t>
            </a:r>
            <a:r>
              <a:rPr lang="en-US" sz="700" dirty="0" err="1"/>
              <a:t>utm_source</a:t>
            </a:r>
            <a:r>
              <a:rPr lang="en-US" sz="700" dirty="0"/>
              <a:t>=</a:t>
            </a:r>
            <a:r>
              <a:rPr lang="en-US" sz="700" dirty="0" err="1"/>
              <a:t>link-attribution&amp;amp;utm_medium</a:t>
            </a:r>
            <a:r>
              <a:rPr lang="en-US" sz="700" dirty="0"/>
              <a:t>=</a:t>
            </a:r>
            <a:r>
              <a:rPr lang="en-US" sz="700" dirty="0" err="1"/>
              <a:t>referral&amp;amp;utm_campaign</a:t>
            </a:r>
            <a:r>
              <a:rPr lang="en-US" sz="700" dirty="0"/>
              <a:t>=</a:t>
            </a:r>
            <a:r>
              <a:rPr lang="en-US" sz="700" dirty="0" err="1"/>
              <a:t>image&amp;amp;utm_content</a:t>
            </a:r>
            <a:r>
              <a:rPr lang="en-US" sz="700" dirty="0"/>
              <a:t>=4684006"&gt;</a:t>
            </a:r>
            <a:r>
              <a:rPr lang="en-US" sz="700" dirty="0" err="1"/>
              <a:t>Pixabay</a:t>
            </a:r>
            <a:r>
              <a:rPr lang="en-US" sz="700" dirty="0"/>
              <a:t>&lt;/a&gt;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6925" y="310588"/>
            <a:ext cx="8018150" cy="5842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929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94684-BF1E-3B49-ABFC-A8C96133A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Audio and Visual Billable Codes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2645B2A-1069-D447-84D0-13E8E652929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0079" y="2018212"/>
            <a:ext cx="2423161" cy="2821577"/>
          </a:xfrm>
          <a:solidFill>
            <a:schemeClr val="bg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91440" anchor="ctr">
            <a:normAutofit fontScale="47500" lnSpcReduction="20000"/>
          </a:bodyPr>
          <a:lstStyle/>
          <a:p>
            <a:pPr marL="0" indent="0" algn="ctr">
              <a:buNone/>
            </a:pPr>
            <a:r>
              <a:rPr lang="en-US" b="1" u="sng" dirty="0" err="1" smtClean="0"/>
              <a:t>DDaP</a:t>
            </a:r>
            <a:r>
              <a:rPr lang="en-US" b="1" u="sng" dirty="0" smtClean="0"/>
              <a:t> Codes</a:t>
            </a:r>
            <a:endParaRPr lang="en-US" b="1" u="sng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TCM04: TCM with Client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T116A: CM with Client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H227V: Psycho-</a:t>
            </a:r>
            <a:r>
              <a:rPr lang="en-US" dirty="0" err="1" smtClean="0"/>
              <a:t>ed</a:t>
            </a:r>
            <a:r>
              <a:rPr lang="en-US" dirty="0" smtClean="0"/>
              <a:t> Individual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H227G: Psycho-</a:t>
            </a:r>
            <a:r>
              <a:rPr lang="en-US" dirty="0" err="1" smtClean="0"/>
              <a:t>ed</a:t>
            </a:r>
            <a:r>
              <a:rPr lang="en-US" dirty="0" smtClean="0"/>
              <a:t> Group</a:t>
            </a:r>
          </a:p>
          <a:p>
            <a:endParaRPr lang="en-US" dirty="0" smtClean="0"/>
          </a:p>
          <a:p>
            <a:pPr marL="0" indent="0" algn="ctr">
              <a:buNone/>
            </a:pPr>
            <a:r>
              <a:rPr lang="en-US" b="1" u="sng" dirty="0" smtClean="0"/>
              <a:t>WITS Codes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2023T4: TCM with Client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T116A: CM with Client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H2027V: Psycho-</a:t>
            </a:r>
            <a:r>
              <a:rPr lang="en-US" dirty="0" err="1" smtClean="0"/>
              <a:t>ed</a:t>
            </a:r>
            <a:r>
              <a:rPr lang="en-US" dirty="0" smtClean="0"/>
              <a:t> Individual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H2027G: Psycho-</a:t>
            </a:r>
            <a:r>
              <a:rPr lang="en-US" dirty="0" err="1" smtClean="0"/>
              <a:t>ed</a:t>
            </a:r>
            <a:r>
              <a:rPr lang="en-US" dirty="0" smtClean="0"/>
              <a:t> Group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35A5E2-F7CB-6244-B31E-7E23DD8AEE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240895" y="1528355"/>
            <a:ext cx="8307977" cy="3997234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Codes should be used only when the audio and video capabilities of a videoconferencing application is used.</a:t>
            </a:r>
          </a:p>
          <a:p>
            <a:pPr lvl="1"/>
            <a:r>
              <a:rPr lang="en-US" dirty="0" smtClean="0"/>
              <a:t>For example: Zoom, Microsoft Teams, </a:t>
            </a:r>
            <a:r>
              <a:rPr lang="en-US" dirty="0" err="1" smtClean="0"/>
              <a:t>OfficeSuite</a:t>
            </a:r>
            <a:endParaRPr lang="en-US" dirty="0" smtClean="0"/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If only the audi</a:t>
            </a:r>
            <a:r>
              <a:rPr lang="en-US" dirty="0" smtClean="0"/>
              <a:t>o function is used in the application, bill as a phone contact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The service location for using the audio and visual codes may be audio and visual, telemedicine, or telehealth depending on agency’s EHR.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These codes are different than the audio-only code that exist for other DMHAS programs</a:t>
            </a:r>
          </a:p>
          <a:p>
            <a:r>
              <a:rPr lang="en-US" b="1" dirty="0" smtClean="0"/>
              <a:t>The case management and psycho-education audio and visual codes are now billable</a:t>
            </a:r>
          </a:p>
          <a:p>
            <a:pPr lvl="1">
              <a:buFont typeface="Georgia" panose="02040502050405020303" pitchFamily="18" charset="0"/>
              <a:buChar char="*"/>
            </a:pPr>
            <a:r>
              <a:rPr lang="en-US" dirty="0" smtClean="0"/>
              <a:t>Case management codes are not billable for clients under 21</a:t>
            </a:r>
          </a:p>
          <a:p>
            <a:pPr lvl="1">
              <a:buFont typeface="Georgia" panose="02040502050405020303" pitchFamily="18" charset="0"/>
              <a:buChar char="*"/>
            </a:pPr>
            <a:r>
              <a:rPr lang="en-US" dirty="0" smtClean="0">
                <a:solidFill>
                  <a:schemeClr val="tx1"/>
                </a:solidFill>
              </a:rPr>
              <a:t>Psycho-</a:t>
            </a:r>
            <a:r>
              <a:rPr lang="en-US" dirty="0" err="1" smtClean="0">
                <a:solidFill>
                  <a:schemeClr val="tx1"/>
                </a:solidFill>
              </a:rPr>
              <a:t>ed</a:t>
            </a:r>
            <a:r>
              <a:rPr lang="en-US" dirty="0" smtClean="0">
                <a:solidFill>
                  <a:schemeClr val="tx1"/>
                </a:solidFill>
              </a:rPr>
              <a:t> audio and visual codes are not billable for waiver clients</a:t>
            </a:r>
          </a:p>
        </p:txBody>
      </p:sp>
    </p:spTree>
    <p:extLst>
      <p:ext uri="{BB962C8B-B14F-4D97-AF65-F5344CB8AC3E}">
        <p14:creationId xmlns:p14="http://schemas.microsoft.com/office/powerpoint/2010/main" val="181354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94684-BF1E-3B49-ABFC-A8C96133A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Project Notify/Connie SDSOA Agreement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35A5E2-F7CB-6244-B31E-7E23DD8AEE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40081" y="1528355"/>
            <a:ext cx="10908792" cy="3997234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State-Operated Facilities: Steve </a:t>
            </a:r>
            <a:r>
              <a:rPr lang="en-US" dirty="0" err="1" smtClean="0">
                <a:solidFill>
                  <a:schemeClr val="tx1"/>
                </a:solidFill>
              </a:rPr>
              <a:t>Dipietro</a:t>
            </a:r>
            <a:r>
              <a:rPr lang="en-US" dirty="0" smtClean="0">
                <a:solidFill>
                  <a:schemeClr val="tx1"/>
                </a:solidFill>
              </a:rPr>
              <a:t> is signing one parent agreemen</a:t>
            </a:r>
            <a:r>
              <a:rPr lang="en-US" dirty="0" smtClean="0"/>
              <a:t>t on behalf of all facilities.</a:t>
            </a:r>
          </a:p>
          <a:p>
            <a:r>
              <a:rPr lang="en-US" dirty="0" smtClean="0"/>
              <a:t>Private Nonprofits: </a:t>
            </a: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List of contacts for Rushford, Sound, United Services, </a:t>
            </a:r>
            <a:r>
              <a:rPr lang="en-US" dirty="0" err="1" smtClean="0">
                <a:solidFill>
                  <a:schemeClr val="tx1"/>
                </a:solidFill>
              </a:rPr>
              <a:t>BHCare</a:t>
            </a:r>
            <a:r>
              <a:rPr lang="en-US" dirty="0" smtClean="0">
                <a:solidFill>
                  <a:schemeClr val="tx1"/>
                </a:solidFill>
              </a:rPr>
              <a:t>, and CMHA were sent to the Connie team on December 1</a:t>
            </a:r>
            <a:r>
              <a:rPr lang="en-US" baseline="30000" dirty="0" smtClean="0">
                <a:solidFill>
                  <a:schemeClr val="tx1"/>
                </a:solidFill>
              </a:rPr>
              <a:t>st</a:t>
            </a:r>
            <a:r>
              <a:rPr lang="en-US" dirty="0" smtClean="0">
                <a:solidFill>
                  <a:schemeClr val="tx1"/>
                </a:solidFill>
              </a:rPr>
              <a:t>. Van Ly sent the DocuSign agreement to providers on December 8</a:t>
            </a:r>
            <a:r>
              <a:rPr lang="en-US" baseline="30000" dirty="0" smtClean="0">
                <a:solidFill>
                  <a:schemeClr val="tx1"/>
                </a:solidFill>
              </a:rPr>
              <a:t>th</a:t>
            </a:r>
            <a:r>
              <a:rPr lang="en-US" dirty="0" smtClean="0">
                <a:solidFill>
                  <a:schemeClr val="tx1"/>
                </a:solidFill>
              </a:rPr>
              <a:t>.</a:t>
            </a:r>
          </a:p>
          <a:p>
            <a:pPr lvl="1"/>
            <a:r>
              <a:rPr lang="en-US" dirty="0" smtClean="0"/>
              <a:t>Fully executed contracts were received by the Connie team for </a:t>
            </a:r>
            <a:r>
              <a:rPr lang="en-US" dirty="0" err="1" smtClean="0"/>
              <a:t>Bhcare</a:t>
            </a:r>
            <a:r>
              <a:rPr lang="en-US" dirty="0" smtClean="0"/>
              <a:t>, Bridges, CMHA, and United Services</a:t>
            </a:r>
            <a:endParaRPr lang="en-US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225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7798968" y="1"/>
            <a:ext cx="4393032" cy="6859787"/>
          </a:xfrm>
          <a:prstGeom prst="rect">
            <a:avLst/>
          </a:prstGeom>
          <a:blipFill dpi="0" rotWithShape="1">
            <a:blip r:embed="rId3"/>
            <a:srcRect/>
            <a:stretch>
              <a:fillRect l="-67000" r="-67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459D73-BD05-A249-A4D5-368A02D6AD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anchor="ctr" anchorCtr="0">
            <a:normAutofit/>
          </a:bodyPr>
          <a:lstStyle/>
          <a:p>
            <a:pPr algn="ctr"/>
            <a:r>
              <a:rPr lang="en-US" dirty="0" smtClean="0"/>
              <a:t>2020 Virtual Site Visits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8C00F08-B0C5-094D-A4AE-6C3B2DD3AAD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0079" y="6113940"/>
            <a:ext cx="4538209" cy="320040"/>
          </a:xfrm>
        </p:spPr>
        <p:txBody>
          <a:bodyPr/>
          <a:lstStyle/>
          <a:p>
            <a:r>
              <a:rPr lang="en-US" dirty="0" smtClean="0"/>
              <a:t>December 18,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59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675" y="4210231"/>
            <a:ext cx="10906652" cy="659675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For your patience, flexibility, &amp; coordination!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1748" y="696166"/>
            <a:ext cx="4808505" cy="32081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42675" y="4998720"/>
            <a:ext cx="109066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All </a:t>
            </a:r>
            <a:r>
              <a:rPr lang="en-US" dirty="0"/>
              <a:t>components of the site visit </a:t>
            </a:r>
            <a:r>
              <a:rPr lang="en-US" dirty="0" smtClean="0"/>
              <a:t>were successfully completed</a:t>
            </a:r>
          </a:p>
          <a:p>
            <a:pPr algn="ctr"/>
            <a:r>
              <a:rPr lang="en-US" dirty="0" smtClean="0"/>
              <a:t>Results </a:t>
            </a:r>
            <a:r>
              <a:rPr lang="en-US" dirty="0"/>
              <a:t>&amp; details of the site visit will be shared mid-January/early February</a:t>
            </a:r>
          </a:p>
        </p:txBody>
      </p:sp>
    </p:spTree>
    <p:extLst>
      <p:ext uri="{BB962C8B-B14F-4D97-AF65-F5344CB8AC3E}">
        <p14:creationId xmlns:p14="http://schemas.microsoft.com/office/powerpoint/2010/main" val="197010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86F83-F140-AC48-94D1-635A261BA1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Chart Reviews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5CEC0E-A029-054A-BD0E-F4827A6C6E9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0080" y="1188720"/>
            <a:ext cx="5486400" cy="5515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 smtClean="0"/>
              <a:t>Chart reviews were completed using a combination of remote access, file sharing, and onsite visits</a:t>
            </a:r>
            <a:endParaRPr lang="en-US" sz="1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72291E-1E97-5E44-A6C2-CCA48CFA6A99}"/>
              </a:ext>
            </a:extLst>
          </p:cNvPr>
          <p:cNvSpPr/>
          <p:nvPr/>
        </p:nvSpPr>
        <p:spPr>
          <a:xfrm>
            <a:off x="8339329" y="0"/>
            <a:ext cx="3852672" cy="6858000"/>
          </a:xfrm>
          <a:prstGeom prst="rect">
            <a:avLst/>
          </a:prstGeom>
          <a:blipFill>
            <a:blip r:embed="rId2"/>
            <a:srcRect/>
            <a:stretch>
              <a:fillRect l="-86367" r="-8064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167AE0-D8B6-B740-AA03-B4653D362AF6}"/>
              </a:ext>
            </a:extLst>
          </p:cNvPr>
          <p:cNvSpPr txBox="1">
            <a:spLocks/>
          </p:cNvSpPr>
          <p:nvPr/>
        </p:nvSpPr>
        <p:spPr>
          <a:xfrm>
            <a:off x="640078" y="1828800"/>
            <a:ext cx="5608321" cy="366110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Courier New" panose="02070309020205020404" pitchFamily="49" charset="0"/>
              <a:buChar char="o"/>
              <a:defRPr sz="20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4000"/>
              </a:lnSpc>
              <a:spcBef>
                <a:spcPts val="0"/>
              </a:spcBef>
              <a:spcAft>
                <a:spcPts val="600"/>
              </a:spcAft>
              <a:buSzPct val="75000"/>
              <a:buFont typeface="System Font Regular"/>
              <a:buChar char="—"/>
              <a:defRPr sz="1800" kern="1200">
                <a:solidFill>
                  <a:schemeClr val="tx1"/>
                </a:solidFill>
                <a:latin typeface="Georgia" panose="02040502050405020303" pitchFamily="18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Overall improvement from last year’s chart review</a:t>
            </a:r>
          </a:p>
          <a:p>
            <a:r>
              <a:rPr lang="en-US" dirty="0" smtClean="0"/>
              <a:t>Noteworthy improvement in progress notes</a:t>
            </a:r>
          </a:p>
          <a:p>
            <a:pPr lvl="1"/>
            <a:r>
              <a:rPr lang="en-US" dirty="0" smtClean="0"/>
              <a:t>We are expecting to see an even greater improvement in next year’s review due to increase training and more time to develop notetaking process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23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7C41336-9000-BC4A-991F-13FEA5D92B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Client Interviews</a:t>
            </a:r>
            <a:endParaRPr lang="en-US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CB34651-3FD2-7F48-AF6D-357CAC696B9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840479" y="1188721"/>
            <a:ext cx="3849625" cy="530642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 smtClean="0"/>
              <a:t>Achievements:</a:t>
            </a:r>
          </a:p>
          <a:p>
            <a:pPr lvl="1"/>
            <a:r>
              <a:rPr lang="en-US" sz="2400" dirty="0" smtClean="0"/>
              <a:t>Most clients shared positive information and insight</a:t>
            </a:r>
          </a:p>
          <a:p>
            <a:pPr lvl="1"/>
            <a:r>
              <a:rPr lang="en-US" sz="2400" dirty="0" smtClean="0"/>
              <a:t>First year we were approved to record clients</a:t>
            </a:r>
          </a:p>
          <a:p>
            <a:pPr lvl="1"/>
            <a:r>
              <a:rPr lang="en-US" sz="2400" dirty="0" smtClean="0"/>
              <a:t>First year we were able to collect health literacy information</a:t>
            </a:r>
            <a:endParaRPr lang="en-US" sz="240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167AE0-D8B6-B740-AA03-B4653D362AF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67507" y="2434771"/>
            <a:ext cx="3200400" cy="1988457"/>
          </a:xfrm>
          <a:solidFill>
            <a:schemeClr val="accent4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lIns="91440" tIns="91440"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Met with 51 out of 84 clients or 60% of target!</a:t>
            </a:r>
            <a:endParaRPr lang="en-US" sz="2000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sz="2000" dirty="0" smtClean="0"/>
              <a:t>On average, interviewed about 3 clients per provider</a:t>
            </a:r>
            <a:endParaRPr lang="en-US" sz="20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7EF0CD0-4819-2848-A62B-36B7E2394AEB}"/>
              </a:ext>
            </a:extLst>
          </p:cNvPr>
          <p:cNvSpPr/>
          <p:nvPr/>
        </p:nvSpPr>
        <p:spPr>
          <a:xfrm>
            <a:off x="8339329" y="0"/>
            <a:ext cx="3852672" cy="6858000"/>
          </a:xfrm>
          <a:prstGeom prst="rect">
            <a:avLst/>
          </a:prstGeom>
          <a:blipFill>
            <a:blip r:embed="rId3"/>
            <a:srcRect/>
            <a:stretch>
              <a:fillRect l="-83372" r="-8337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 dirty="0"/>
          </a:p>
        </p:txBody>
      </p:sp>
    </p:spTree>
    <p:extLst>
      <p:ext uri="{BB962C8B-B14F-4D97-AF65-F5344CB8AC3E}">
        <p14:creationId xmlns:p14="http://schemas.microsoft.com/office/powerpoint/2010/main" val="426997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acon Corporate PPT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acon Corporate PowerPoint Template" id="{5A9C6812-C25B-EA4A-837F-54ACE1C0F361}" vid="{F605F942-FD79-1344-9A4F-5C598616AC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UnilyIsFeaturedDocument xmlns="7d05c941-adb8-40ba-b7ec-785d84349715" xsi:nil="true"/>
    <TaxCatchAll xmlns="7d05c941-adb8-40ba-b7ec-785d84349715"/>
    <n75a5efeaa76461396d7f852d8030c19 xmlns="7d05c941-adb8-40ba-b7ec-785d84349715">
      <Terms xmlns="http://schemas.microsoft.com/office/infopath/2007/PartnerControls"/>
    </n75a5efeaa76461396d7f852d8030c19>
    <UnilyIsTemplate xmlns="7d05c941-adb8-40ba-b7ec-785d8434971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932FD25EFB0D48B8936C5098726185" ma:contentTypeVersion="6" ma:contentTypeDescription="Create a new document." ma:contentTypeScope="" ma:versionID="28c0b0d450f3e5f03308a097ed255178">
  <xsd:schema xmlns:xsd="http://www.w3.org/2001/XMLSchema" xmlns:xs="http://www.w3.org/2001/XMLSchema" xmlns:p="http://schemas.microsoft.com/office/2006/metadata/properties" xmlns:ns2="7d05c941-adb8-40ba-b7ec-785d84349715" xmlns:ns3="2beed51e-3260-4525-ae21-884ac5141e0a" targetNamespace="http://schemas.microsoft.com/office/2006/metadata/properties" ma:root="true" ma:fieldsID="9b68490eb055b5199676d73dd607d8c6" ns2:_="" ns3:_="">
    <xsd:import namespace="7d05c941-adb8-40ba-b7ec-785d84349715"/>
    <xsd:import namespace="2beed51e-3260-4525-ae21-884ac5141e0a"/>
    <xsd:element name="properties">
      <xsd:complexType>
        <xsd:sequence>
          <xsd:element name="documentManagement">
            <xsd:complexType>
              <xsd:all>
                <xsd:element ref="ns2:UnilyIsFeaturedDocument" minOccurs="0"/>
                <xsd:element ref="ns2:UnilyIsTemplate" minOccurs="0"/>
                <xsd:element ref="ns2:n75a5efeaa76461396d7f852d8030c19" minOccurs="0"/>
                <xsd:element ref="ns2:TaxCatchAll" minOccurs="0"/>
                <xsd:element ref="ns2:TaxCatchAllLabel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05c941-adb8-40ba-b7ec-785d84349715" elementFormDefault="qualified">
    <xsd:import namespace="http://schemas.microsoft.com/office/2006/documentManagement/types"/>
    <xsd:import namespace="http://schemas.microsoft.com/office/infopath/2007/PartnerControls"/>
    <xsd:element name="UnilyIsFeaturedDocument" ma:index="8" nillable="true" ma:displayName="Is Featured Document" ma:internalName="UnilyIsFeaturedDocument">
      <xsd:simpleType>
        <xsd:restriction base="dms:Boolean"/>
      </xsd:simpleType>
    </xsd:element>
    <xsd:element name="UnilyIsTemplate" ma:index="9" nillable="true" ma:displayName="Is Template" ma:internalName="UnilyIsTemplate">
      <xsd:simpleType>
        <xsd:restriction base="dms:Boolean"/>
      </xsd:simpleType>
    </xsd:element>
    <xsd:element name="n75a5efeaa76461396d7f852d8030c19" ma:index="10" nillable="true" ma:taxonomy="true" ma:internalName="n75a5efeaa76461396d7f852d8030c19" ma:taxonomyFieldName="UnilyDocumentCategory" ma:displayName="Document Category" ma:fieldId="{775a5efe-aa76-4613-96d7-f852d8030c19}" ma:taxonomyMulti="true" ma:sspId="365bdbea-c7a3-4130-b2c9-969a9da954bf" ma:termSetId="2c2d1fea-8043-49b4-83eb-6a4ffd1933c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1" nillable="true" ma:displayName="Taxonomy Catch All Column" ma:description="" ma:hidden="true" ma:list="{3fd9a29f-9794-4462-844f-71a0b4713c2a}" ma:internalName="TaxCatchAll" ma:showField="CatchAllData" ma:web="7d05c941-adb8-40ba-b7ec-785d8434971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" nillable="true" ma:displayName="Taxonomy Catch All Column1" ma:description="" ma:hidden="true" ma:list="{3fd9a29f-9794-4462-844f-71a0b4713c2a}" ma:internalName="TaxCatchAllLabel" ma:readOnly="true" ma:showField="CatchAllDataLabel" ma:web="7d05c941-adb8-40ba-b7ec-785d8434971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eed51e-3260-4525-ae21-884ac5141e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6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7" nillable="true" ma:displayName="MediaServiceAutoTags" ma:description="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E62D6CE-B847-451F-A960-19AF45E9727A}">
  <ds:schemaRefs>
    <ds:schemaRef ds:uri="http://purl.org/dc/elements/1.1/"/>
    <ds:schemaRef ds:uri="http://purl.org/dc/dcmitype/"/>
    <ds:schemaRef ds:uri="7d05c941-adb8-40ba-b7ec-785d84349715"/>
    <ds:schemaRef ds:uri="http://schemas.microsoft.com/office/2006/metadata/properties"/>
    <ds:schemaRef ds:uri="http://purl.org/dc/terms/"/>
    <ds:schemaRef ds:uri="2beed51e-3260-4525-ae21-884ac5141e0a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3AB3E54-33B5-4879-8821-5C9F47B0F21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D1C9965-F4D6-4DE3-A5AA-586AF25F6F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d05c941-adb8-40ba-b7ec-785d84349715"/>
    <ds:schemaRef ds:uri="2beed51e-3260-4525-ae21-884ac5141e0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Beacon Corporate PowerPoint Template</Template>
  <TotalTime>894</TotalTime>
  <Words>3092</Words>
  <Application>Microsoft Office PowerPoint</Application>
  <PresentationFormat>Widescreen</PresentationFormat>
  <Paragraphs>378</Paragraphs>
  <Slides>33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Arial</vt:lpstr>
      <vt:lpstr>Arial Black</vt:lpstr>
      <vt:lpstr>Arial Regular</vt:lpstr>
      <vt:lpstr>Calibri</vt:lpstr>
      <vt:lpstr>Courier New</vt:lpstr>
      <vt:lpstr>Georgia</vt:lpstr>
      <vt:lpstr>System Font Regular</vt:lpstr>
      <vt:lpstr>Wingdings</vt:lpstr>
      <vt:lpstr>Beacon Corporate PPT Theme</vt:lpstr>
      <vt:lpstr>PowerPoint Presentation</vt:lpstr>
      <vt:lpstr>Agenda</vt:lpstr>
      <vt:lpstr>PowerPoint Presentation</vt:lpstr>
      <vt:lpstr>Audio and Visual Billable Codes</vt:lpstr>
      <vt:lpstr>Project Notify/Connie SDSOA Agreement</vt:lpstr>
      <vt:lpstr>PowerPoint Presentation</vt:lpstr>
      <vt:lpstr>For your patience, flexibility, &amp; coordination!</vt:lpstr>
      <vt:lpstr>Chart Reviews</vt:lpstr>
      <vt:lpstr>Client Interviews</vt:lpstr>
      <vt:lpstr>Staff Focus Group</vt:lpstr>
      <vt:lpstr>PowerPoint Presentation</vt:lpstr>
      <vt:lpstr>2020 Health Assessments</vt:lpstr>
      <vt:lpstr>PowerPoint Presentation</vt:lpstr>
      <vt:lpstr>2019 CMS Measures</vt:lpstr>
      <vt:lpstr>PowerPoint Presentation</vt:lpstr>
      <vt:lpstr>2020 Provider Needs Assessment Results</vt:lpstr>
      <vt:lpstr>2021 Training Priorities</vt:lpstr>
      <vt:lpstr>PowerPoint Presentation</vt:lpstr>
      <vt:lpstr>BHCare Corrective Action Plan to Correct 2019 Chart Review Findings</vt:lpstr>
      <vt:lpstr>Bridges Collaborative Relationship with Primary Care Provider, Optimus</vt:lpstr>
      <vt:lpstr>CMHC Embedded members of the BHH team into teams for other programs</vt:lpstr>
      <vt:lpstr>CMHA Implementation of Agency-Wide Operations Meeting</vt:lpstr>
      <vt:lpstr>CHR BHH Clients Fall Risk Assessment Program</vt:lpstr>
      <vt:lpstr>CRMHC Client Success Story: Supporting a Difficult Client</vt:lpstr>
      <vt:lpstr>InterCommunity Agency-wide changes to improve service delivery and documentation</vt:lpstr>
      <vt:lpstr>RVS Community Collaboration during the Pandemic</vt:lpstr>
      <vt:lpstr>Rushford Normalcy in the Midst of the Pandemic</vt:lpstr>
      <vt:lpstr>SWCMHS Change in Service Delivery Due to the Pandemic</vt:lpstr>
      <vt:lpstr>Sound Changing the way clients and staff are educated on BHH</vt:lpstr>
      <vt:lpstr>SMHA Client Success Story: The Benefits of Advocacy and Intervention</vt:lpstr>
      <vt:lpstr>United Services Client Engagement in the Midst of the Pandemic</vt:lpstr>
      <vt:lpstr>WCMHN High Standards for Client Care, Even in the Midst of the Pandemic</vt:lpstr>
      <vt:lpstr>PowerPoint Presentation</vt:lpstr>
    </vt:vector>
  </TitlesOfParts>
  <Manager/>
  <Company>ABH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Denise Perez</dc:creator>
  <cp:keywords/>
  <dc:description/>
  <cp:lastModifiedBy>Denise Perez</cp:lastModifiedBy>
  <cp:revision>70</cp:revision>
  <cp:lastPrinted>2019-01-28T19:41:34Z</cp:lastPrinted>
  <dcterms:created xsi:type="dcterms:W3CDTF">2020-12-15T18:14:46Z</dcterms:created>
  <dcterms:modified xsi:type="dcterms:W3CDTF">2020-12-18T17:41:37Z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0x010100A7932FD25EFB0D48B8936C5098726185</vt:lpwstr>
  </property>
</Properties>
</file>